
<file path=[Content_Types].xml><?xml version="1.0" encoding="utf-8"?>
<Types xmlns="http://schemas.openxmlformats.org/package/2006/content-types">
  <Default Extension="bin" ContentType="image/png"/>
  <Default Extension="emf" ContentType="image/x-emf"/>
  <Default Extension="jpe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7" r:id="rId4"/>
    <p:sldMasterId id="2147483979" r:id="rId5"/>
    <p:sldMasterId id="2147483992" r:id="rId6"/>
  </p:sldMasterIdLst>
  <p:notesMasterIdLst>
    <p:notesMasterId r:id="rId51"/>
  </p:notesMasterIdLst>
  <p:sldIdLst>
    <p:sldId id="256" r:id="rId7"/>
    <p:sldId id="274" r:id="rId8"/>
    <p:sldId id="337" r:id="rId9"/>
    <p:sldId id="275" r:id="rId10"/>
    <p:sldId id="276" r:id="rId11"/>
    <p:sldId id="277" r:id="rId12"/>
    <p:sldId id="269" r:id="rId13"/>
    <p:sldId id="331" r:id="rId14"/>
    <p:sldId id="270" r:id="rId15"/>
    <p:sldId id="342" r:id="rId16"/>
    <p:sldId id="278" r:id="rId17"/>
    <p:sldId id="285" r:id="rId18"/>
    <p:sldId id="279" r:id="rId19"/>
    <p:sldId id="280" r:id="rId20"/>
    <p:sldId id="281" r:id="rId21"/>
    <p:sldId id="283" r:id="rId22"/>
    <p:sldId id="343" r:id="rId23"/>
    <p:sldId id="288" r:id="rId24"/>
    <p:sldId id="290" r:id="rId25"/>
    <p:sldId id="338" r:id="rId26"/>
    <p:sldId id="339" r:id="rId27"/>
    <p:sldId id="340" r:id="rId28"/>
    <p:sldId id="313" r:id="rId29"/>
    <p:sldId id="296" r:id="rId30"/>
    <p:sldId id="302" r:id="rId31"/>
    <p:sldId id="298" r:id="rId32"/>
    <p:sldId id="317" r:id="rId33"/>
    <p:sldId id="319" r:id="rId34"/>
    <p:sldId id="344" r:id="rId35"/>
    <p:sldId id="320" r:id="rId36"/>
    <p:sldId id="322" r:id="rId37"/>
    <p:sldId id="321" r:id="rId38"/>
    <p:sldId id="291" r:id="rId39"/>
    <p:sldId id="336" r:id="rId40"/>
    <p:sldId id="323" r:id="rId41"/>
    <p:sldId id="293" r:id="rId42"/>
    <p:sldId id="324" r:id="rId43"/>
    <p:sldId id="325" r:id="rId44"/>
    <p:sldId id="326" r:id="rId45"/>
    <p:sldId id="327" r:id="rId46"/>
    <p:sldId id="328" r:id="rId47"/>
    <p:sldId id="333" r:id="rId48"/>
    <p:sldId id="345" r:id="rId49"/>
    <p:sldId id="287"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iona Hay" initials="FH" lastIdx="1" clrIdx="0">
    <p:extLst>
      <p:ext uri="{19B8F6BF-5375-455C-9EA6-DF929625EA0E}">
        <p15:presenceInfo xmlns:p15="http://schemas.microsoft.com/office/powerpoint/2012/main" userId="S-1-5-21-1647451481-3672502608-3803859085-25219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99FF"/>
    <a:srgbClr val="EAEAEA"/>
    <a:srgbClr val="9966FF"/>
    <a:srgbClr val="FF6600"/>
    <a:srgbClr val="E2DFCC"/>
    <a:srgbClr val="FF66CC"/>
    <a:srgbClr val="009999"/>
    <a:srgbClr val="595959"/>
    <a:srgbClr val="37A7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53" autoAdjust="0"/>
    <p:restoredTop sz="78639" autoAdjust="0"/>
  </p:normalViewPr>
  <p:slideViewPr>
    <p:cSldViewPr snapToGrid="0">
      <p:cViewPr varScale="1">
        <p:scale>
          <a:sx n="99" d="100"/>
          <a:sy n="99" d="100"/>
        </p:scale>
        <p:origin x="174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presProps" Target="presProps.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5DEFA7-4CE2-4B41-BEFB-7BA574BD4C16}" type="datetimeFigureOut">
              <a:rPr lang="en-US" smtClean="0"/>
              <a:t>9/7/22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43C62C-7846-4732-873A-9A42C3CA2021}" type="slidenum">
              <a:rPr lang="en-US" smtClean="0"/>
              <a:t>‹#›</a:t>
            </a:fld>
            <a:endParaRPr lang="en-US"/>
          </a:p>
        </p:txBody>
      </p:sp>
    </p:spTree>
    <p:extLst>
      <p:ext uri="{BB962C8B-B14F-4D97-AF65-F5344CB8AC3E}">
        <p14:creationId xmlns:p14="http://schemas.microsoft.com/office/powerpoint/2010/main" val="4170249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43C62C-7846-4732-873A-9A42C3CA2021}" type="slidenum">
              <a:rPr lang="en-US" smtClean="0"/>
              <a:t>1</a:t>
            </a:fld>
            <a:endParaRPr lang="en-US"/>
          </a:p>
        </p:txBody>
      </p:sp>
    </p:spTree>
    <p:extLst>
      <p:ext uri="{BB962C8B-B14F-4D97-AF65-F5344CB8AC3E}">
        <p14:creationId xmlns:p14="http://schemas.microsoft.com/office/powerpoint/2010/main" val="3929376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baseline="0" dirty="0"/>
          </a:p>
        </p:txBody>
      </p:sp>
      <p:sp>
        <p:nvSpPr>
          <p:cNvPr id="4" name="Slide Number Placeholder 3"/>
          <p:cNvSpPr>
            <a:spLocks noGrp="1"/>
          </p:cNvSpPr>
          <p:nvPr>
            <p:ph type="sldNum" sz="quarter" idx="10"/>
          </p:nvPr>
        </p:nvSpPr>
        <p:spPr/>
        <p:txBody>
          <a:bodyPr/>
          <a:lstStyle/>
          <a:p>
            <a:fld id="{AC43C62C-7846-4732-873A-9A42C3CA2021}" type="slidenum">
              <a:rPr lang="en-US" smtClean="0"/>
              <a:t>10</a:t>
            </a:fld>
            <a:endParaRPr lang="en-US"/>
          </a:p>
        </p:txBody>
      </p:sp>
    </p:spTree>
    <p:extLst>
      <p:ext uri="{BB962C8B-B14F-4D97-AF65-F5344CB8AC3E}">
        <p14:creationId xmlns:p14="http://schemas.microsoft.com/office/powerpoint/2010/main" val="168183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43C62C-7846-4732-873A-9A42C3CA2021}" type="slidenum">
              <a:rPr lang="en-US" smtClean="0"/>
              <a:t>11</a:t>
            </a:fld>
            <a:endParaRPr lang="en-US"/>
          </a:p>
        </p:txBody>
      </p:sp>
    </p:spTree>
    <p:extLst>
      <p:ext uri="{BB962C8B-B14F-4D97-AF65-F5344CB8AC3E}">
        <p14:creationId xmlns:p14="http://schemas.microsoft.com/office/powerpoint/2010/main" val="3106885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43C62C-7846-4732-873A-9A42C3CA2021}" type="slidenum">
              <a:rPr lang="en-US" smtClean="0"/>
              <a:t>12</a:t>
            </a:fld>
            <a:endParaRPr lang="en-US"/>
          </a:p>
        </p:txBody>
      </p:sp>
    </p:spTree>
    <p:extLst>
      <p:ext uri="{BB962C8B-B14F-4D97-AF65-F5344CB8AC3E}">
        <p14:creationId xmlns:p14="http://schemas.microsoft.com/office/powerpoint/2010/main" val="1858674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AC43C62C-7846-4732-873A-9A42C3CA2021}" type="slidenum">
              <a:rPr lang="en-US" smtClean="0"/>
              <a:t>13</a:t>
            </a:fld>
            <a:endParaRPr lang="en-US"/>
          </a:p>
        </p:txBody>
      </p:sp>
    </p:spTree>
    <p:extLst>
      <p:ext uri="{BB962C8B-B14F-4D97-AF65-F5344CB8AC3E}">
        <p14:creationId xmlns:p14="http://schemas.microsoft.com/office/powerpoint/2010/main" val="28796696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baseline="0" dirty="0"/>
          </a:p>
        </p:txBody>
      </p:sp>
      <p:sp>
        <p:nvSpPr>
          <p:cNvPr id="4" name="Slide Number Placeholder 3"/>
          <p:cNvSpPr>
            <a:spLocks noGrp="1"/>
          </p:cNvSpPr>
          <p:nvPr>
            <p:ph type="sldNum" sz="quarter" idx="10"/>
          </p:nvPr>
        </p:nvSpPr>
        <p:spPr/>
        <p:txBody>
          <a:bodyPr/>
          <a:lstStyle/>
          <a:p>
            <a:fld id="{AC43C62C-7846-4732-873A-9A42C3CA2021}" type="slidenum">
              <a:rPr lang="en-US" smtClean="0"/>
              <a:t>14</a:t>
            </a:fld>
            <a:endParaRPr lang="en-US"/>
          </a:p>
        </p:txBody>
      </p:sp>
    </p:spTree>
    <p:extLst>
      <p:ext uri="{BB962C8B-B14F-4D97-AF65-F5344CB8AC3E}">
        <p14:creationId xmlns:p14="http://schemas.microsoft.com/office/powerpoint/2010/main" val="1430069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43C62C-7846-4732-873A-9A42C3CA2021}" type="slidenum">
              <a:rPr lang="en-US" smtClean="0"/>
              <a:t>15</a:t>
            </a:fld>
            <a:endParaRPr lang="en-US"/>
          </a:p>
        </p:txBody>
      </p:sp>
    </p:spTree>
    <p:extLst>
      <p:ext uri="{BB962C8B-B14F-4D97-AF65-F5344CB8AC3E}">
        <p14:creationId xmlns:p14="http://schemas.microsoft.com/office/powerpoint/2010/main" val="35178963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baseline="0" dirty="0"/>
          </a:p>
        </p:txBody>
      </p:sp>
      <p:sp>
        <p:nvSpPr>
          <p:cNvPr id="4" name="Slide Number Placeholder 3"/>
          <p:cNvSpPr>
            <a:spLocks noGrp="1"/>
          </p:cNvSpPr>
          <p:nvPr>
            <p:ph type="sldNum" sz="quarter" idx="10"/>
          </p:nvPr>
        </p:nvSpPr>
        <p:spPr/>
        <p:txBody>
          <a:bodyPr/>
          <a:lstStyle/>
          <a:p>
            <a:fld id="{AC43C62C-7846-4732-873A-9A42C3CA2021}" type="slidenum">
              <a:rPr lang="en-US" smtClean="0"/>
              <a:t>16</a:t>
            </a:fld>
            <a:endParaRPr lang="en-US"/>
          </a:p>
        </p:txBody>
      </p:sp>
    </p:spTree>
    <p:extLst>
      <p:ext uri="{BB962C8B-B14F-4D97-AF65-F5344CB8AC3E}">
        <p14:creationId xmlns:p14="http://schemas.microsoft.com/office/powerpoint/2010/main" val="148862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baseline="0" dirty="0"/>
          </a:p>
        </p:txBody>
      </p:sp>
      <p:sp>
        <p:nvSpPr>
          <p:cNvPr id="4" name="Slide Number Placeholder 3"/>
          <p:cNvSpPr>
            <a:spLocks noGrp="1"/>
          </p:cNvSpPr>
          <p:nvPr>
            <p:ph type="sldNum" sz="quarter" idx="10"/>
          </p:nvPr>
        </p:nvSpPr>
        <p:spPr/>
        <p:txBody>
          <a:bodyPr/>
          <a:lstStyle/>
          <a:p>
            <a:fld id="{AC43C62C-7846-4732-873A-9A42C3CA2021}" type="slidenum">
              <a:rPr lang="en-US" smtClean="0"/>
              <a:t>17</a:t>
            </a:fld>
            <a:endParaRPr lang="en-US"/>
          </a:p>
        </p:txBody>
      </p:sp>
    </p:spTree>
    <p:extLst>
      <p:ext uri="{BB962C8B-B14F-4D97-AF65-F5344CB8AC3E}">
        <p14:creationId xmlns:p14="http://schemas.microsoft.com/office/powerpoint/2010/main" val="6013223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43C62C-7846-4732-873A-9A42C3CA2021}" type="slidenum">
              <a:rPr lang="en-US" smtClean="0"/>
              <a:t>18</a:t>
            </a:fld>
            <a:endParaRPr lang="en-US"/>
          </a:p>
        </p:txBody>
      </p:sp>
    </p:spTree>
    <p:extLst>
      <p:ext uri="{BB962C8B-B14F-4D97-AF65-F5344CB8AC3E}">
        <p14:creationId xmlns:p14="http://schemas.microsoft.com/office/powerpoint/2010/main" val="1586684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43C62C-7846-4732-873A-9A42C3CA2021}" type="slidenum">
              <a:rPr lang="en-US" smtClean="0"/>
              <a:t>19</a:t>
            </a:fld>
            <a:endParaRPr lang="en-US"/>
          </a:p>
        </p:txBody>
      </p:sp>
    </p:spTree>
    <p:extLst>
      <p:ext uri="{BB962C8B-B14F-4D97-AF65-F5344CB8AC3E}">
        <p14:creationId xmlns:p14="http://schemas.microsoft.com/office/powerpoint/2010/main" val="3643770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43C62C-7846-4732-873A-9A42C3CA2021}" type="slidenum">
              <a:rPr lang="en-US" smtClean="0"/>
              <a:t>2</a:t>
            </a:fld>
            <a:endParaRPr lang="en-US"/>
          </a:p>
        </p:txBody>
      </p:sp>
    </p:spTree>
    <p:extLst>
      <p:ext uri="{BB962C8B-B14F-4D97-AF65-F5344CB8AC3E}">
        <p14:creationId xmlns:p14="http://schemas.microsoft.com/office/powerpoint/2010/main" val="8230009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AC43C62C-7846-4732-873A-9A42C3CA2021}" type="slidenum">
              <a:rPr lang="en-US" smtClean="0"/>
              <a:t>20</a:t>
            </a:fld>
            <a:endParaRPr lang="en-US"/>
          </a:p>
        </p:txBody>
      </p:sp>
    </p:spTree>
    <p:extLst>
      <p:ext uri="{BB962C8B-B14F-4D97-AF65-F5344CB8AC3E}">
        <p14:creationId xmlns:p14="http://schemas.microsoft.com/office/powerpoint/2010/main" val="27992091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43C62C-7846-4732-873A-9A42C3CA2021}" type="slidenum">
              <a:rPr lang="en-US" smtClean="0"/>
              <a:t>21</a:t>
            </a:fld>
            <a:endParaRPr lang="en-US"/>
          </a:p>
        </p:txBody>
      </p:sp>
    </p:spTree>
    <p:extLst>
      <p:ext uri="{BB962C8B-B14F-4D97-AF65-F5344CB8AC3E}">
        <p14:creationId xmlns:p14="http://schemas.microsoft.com/office/powerpoint/2010/main" val="11813593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43C62C-7846-4732-873A-9A42C3CA2021}" type="slidenum">
              <a:rPr lang="en-US" smtClean="0"/>
              <a:t>22</a:t>
            </a:fld>
            <a:endParaRPr lang="en-US"/>
          </a:p>
        </p:txBody>
      </p:sp>
    </p:spTree>
    <p:extLst>
      <p:ext uri="{BB962C8B-B14F-4D97-AF65-F5344CB8AC3E}">
        <p14:creationId xmlns:p14="http://schemas.microsoft.com/office/powerpoint/2010/main" val="34731005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43C62C-7846-4732-873A-9A42C3CA2021}" type="slidenum">
              <a:rPr lang="en-US" smtClean="0"/>
              <a:t>23</a:t>
            </a:fld>
            <a:endParaRPr lang="en-US"/>
          </a:p>
        </p:txBody>
      </p:sp>
    </p:spTree>
    <p:extLst>
      <p:ext uri="{BB962C8B-B14F-4D97-AF65-F5344CB8AC3E}">
        <p14:creationId xmlns:p14="http://schemas.microsoft.com/office/powerpoint/2010/main" val="40221289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43C62C-7846-4732-873A-9A42C3CA2021}" type="slidenum">
              <a:rPr lang="en-US" smtClean="0"/>
              <a:t>24</a:t>
            </a:fld>
            <a:endParaRPr lang="en-US"/>
          </a:p>
        </p:txBody>
      </p:sp>
    </p:spTree>
    <p:extLst>
      <p:ext uri="{BB962C8B-B14F-4D97-AF65-F5344CB8AC3E}">
        <p14:creationId xmlns:p14="http://schemas.microsoft.com/office/powerpoint/2010/main" val="13617800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43C62C-7846-4732-873A-9A42C3CA2021}" type="slidenum">
              <a:rPr lang="en-US" smtClean="0"/>
              <a:t>25</a:t>
            </a:fld>
            <a:endParaRPr lang="en-US"/>
          </a:p>
        </p:txBody>
      </p:sp>
    </p:spTree>
    <p:extLst>
      <p:ext uri="{BB962C8B-B14F-4D97-AF65-F5344CB8AC3E}">
        <p14:creationId xmlns:p14="http://schemas.microsoft.com/office/powerpoint/2010/main" val="18942914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43C62C-7846-4732-873A-9A42C3CA2021}" type="slidenum">
              <a:rPr lang="en-US" smtClean="0"/>
              <a:t>26</a:t>
            </a:fld>
            <a:endParaRPr lang="en-US"/>
          </a:p>
        </p:txBody>
      </p:sp>
    </p:spTree>
    <p:extLst>
      <p:ext uri="{BB962C8B-B14F-4D97-AF65-F5344CB8AC3E}">
        <p14:creationId xmlns:p14="http://schemas.microsoft.com/office/powerpoint/2010/main" val="20466113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baseline="0" dirty="0"/>
          </a:p>
        </p:txBody>
      </p:sp>
      <p:sp>
        <p:nvSpPr>
          <p:cNvPr id="4" name="Slide Number Placeholder 3"/>
          <p:cNvSpPr>
            <a:spLocks noGrp="1"/>
          </p:cNvSpPr>
          <p:nvPr>
            <p:ph type="sldNum" sz="quarter" idx="10"/>
          </p:nvPr>
        </p:nvSpPr>
        <p:spPr/>
        <p:txBody>
          <a:bodyPr/>
          <a:lstStyle/>
          <a:p>
            <a:fld id="{AC43C62C-7846-4732-873A-9A42C3CA2021}" type="slidenum">
              <a:rPr lang="en-US" smtClean="0"/>
              <a:t>27</a:t>
            </a:fld>
            <a:endParaRPr lang="en-US"/>
          </a:p>
        </p:txBody>
      </p:sp>
    </p:spTree>
    <p:extLst>
      <p:ext uri="{BB962C8B-B14F-4D97-AF65-F5344CB8AC3E}">
        <p14:creationId xmlns:p14="http://schemas.microsoft.com/office/powerpoint/2010/main" val="39656659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43C62C-7846-4732-873A-9A42C3CA2021}" type="slidenum">
              <a:rPr lang="en-US" smtClean="0"/>
              <a:t>28</a:t>
            </a:fld>
            <a:endParaRPr lang="en-US"/>
          </a:p>
        </p:txBody>
      </p:sp>
    </p:spTree>
    <p:extLst>
      <p:ext uri="{BB962C8B-B14F-4D97-AF65-F5344CB8AC3E}">
        <p14:creationId xmlns:p14="http://schemas.microsoft.com/office/powerpoint/2010/main" val="39871737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43C62C-7846-4732-873A-9A42C3CA2021}" type="slidenum">
              <a:rPr lang="en-US" smtClean="0"/>
              <a:t>29</a:t>
            </a:fld>
            <a:endParaRPr lang="en-US"/>
          </a:p>
        </p:txBody>
      </p:sp>
    </p:spTree>
    <p:extLst>
      <p:ext uri="{BB962C8B-B14F-4D97-AF65-F5344CB8AC3E}">
        <p14:creationId xmlns:p14="http://schemas.microsoft.com/office/powerpoint/2010/main" val="3374099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43C62C-7846-4732-873A-9A42C3CA2021}" type="slidenum">
              <a:rPr lang="en-US" smtClean="0"/>
              <a:t>3</a:t>
            </a:fld>
            <a:endParaRPr lang="en-US"/>
          </a:p>
        </p:txBody>
      </p:sp>
    </p:spTree>
    <p:extLst>
      <p:ext uri="{BB962C8B-B14F-4D97-AF65-F5344CB8AC3E}">
        <p14:creationId xmlns:p14="http://schemas.microsoft.com/office/powerpoint/2010/main" val="24091720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43C62C-7846-4732-873A-9A42C3CA2021}" type="slidenum">
              <a:rPr lang="en-US" smtClean="0"/>
              <a:t>30</a:t>
            </a:fld>
            <a:endParaRPr lang="en-US"/>
          </a:p>
        </p:txBody>
      </p:sp>
    </p:spTree>
    <p:extLst>
      <p:ext uri="{BB962C8B-B14F-4D97-AF65-F5344CB8AC3E}">
        <p14:creationId xmlns:p14="http://schemas.microsoft.com/office/powerpoint/2010/main" val="35930766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baseline="0" dirty="0"/>
          </a:p>
        </p:txBody>
      </p:sp>
      <p:sp>
        <p:nvSpPr>
          <p:cNvPr id="4" name="Slide Number Placeholder 3"/>
          <p:cNvSpPr>
            <a:spLocks noGrp="1"/>
          </p:cNvSpPr>
          <p:nvPr>
            <p:ph type="sldNum" sz="quarter" idx="10"/>
          </p:nvPr>
        </p:nvSpPr>
        <p:spPr/>
        <p:txBody>
          <a:bodyPr/>
          <a:lstStyle/>
          <a:p>
            <a:fld id="{AC43C62C-7846-4732-873A-9A42C3CA2021}" type="slidenum">
              <a:rPr lang="en-US" smtClean="0"/>
              <a:t>31</a:t>
            </a:fld>
            <a:endParaRPr lang="en-US"/>
          </a:p>
        </p:txBody>
      </p:sp>
    </p:spTree>
    <p:extLst>
      <p:ext uri="{BB962C8B-B14F-4D97-AF65-F5344CB8AC3E}">
        <p14:creationId xmlns:p14="http://schemas.microsoft.com/office/powerpoint/2010/main" val="7699267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43C62C-7846-4732-873A-9A42C3CA2021}" type="slidenum">
              <a:rPr lang="en-US" smtClean="0"/>
              <a:t>32</a:t>
            </a:fld>
            <a:endParaRPr lang="en-US"/>
          </a:p>
        </p:txBody>
      </p:sp>
    </p:spTree>
    <p:extLst>
      <p:ext uri="{BB962C8B-B14F-4D97-AF65-F5344CB8AC3E}">
        <p14:creationId xmlns:p14="http://schemas.microsoft.com/office/powerpoint/2010/main" val="28390753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43C62C-7846-4732-873A-9A42C3CA2021}" type="slidenum">
              <a:rPr lang="en-US" smtClean="0"/>
              <a:t>33</a:t>
            </a:fld>
            <a:endParaRPr lang="en-US"/>
          </a:p>
        </p:txBody>
      </p:sp>
    </p:spTree>
    <p:extLst>
      <p:ext uri="{BB962C8B-B14F-4D97-AF65-F5344CB8AC3E}">
        <p14:creationId xmlns:p14="http://schemas.microsoft.com/office/powerpoint/2010/main" val="35689046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43C62C-7846-4732-873A-9A42C3CA2021}" type="slidenum">
              <a:rPr lang="en-US" smtClean="0"/>
              <a:t>34</a:t>
            </a:fld>
            <a:endParaRPr lang="en-US"/>
          </a:p>
        </p:txBody>
      </p:sp>
    </p:spTree>
    <p:extLst>
      <p:ext uri="{BB962C8B-B14F-4D97-AF65-F5344CB8AC3E}">
        <p14:creationId xmlns:p14="http://schemas.microsoft.com/office/powerpoint/2010/main" val="39904488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43C62C-7846-4732-873A-9A42C3CA2021}" type="slidenum">
              <a:rPr lang="en-US" smtClean="0"/>
              <a:t>35</a:t>
            </a:fld>
            <a:endParaRPr lang="en-US"/>
          </a:p>
        </p:txBody>
      </p:sp>
    </p:spTree>
    <p:extLst>
      <p:ext uri="{BB962C8B-B14F-4D97-AF65-F5344CB8AC3E}">
        <p14:creationId xmlns:p14="http://schemas.microsoft.com/office/powerpoint/2010/main" val="37393130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baseline="0" dirty="0"/>
          </a:p>
        </p:txBody>
      </p:sp>
      <p:sp>
        <p:nvSpPr>
          <p:cNvPr id="4" name="Slide Number Placeholder 3"/>
          <p:cNvSpPr>
            <a:spLocks noGrp="1"/>
          </p:cNvSpPr>
          <p:nvPr>
            <p:ph type="sldNum" sz="quarter" idx="10"/>
          </p:nvPr>
        </p:nvSpPr>
        <p:spPr/>
        <p:txBody>
          <a:bodyPr/>
          <a:lstStyle/>
          <a:p>
            <a:fld id="{AC43C62C-7846-4732-873A-9A42C3CA2021}" type="slidenum">
              <a:rPr lang="en-US" smtClean="0"/>
              <a:t>36</a:t>
            </a:fld>
            <a:endParaRPr lang="en-US"/>
          </a:p>
        </p:txBody>
      </p:sp>
    </p:spTree>
    <p:extLst>
      <p:ext uri="{BB962C8B-B14F-4D97-AF65-F5344CB8AC3E}">
        <p14:creationId xmlns:p14="http://schemas.microsoft.com/office/powerpoint/2010/main" val="8999613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43C62C-7846-4732-873A-9A42C3CA2021}" type="slidenum">
              <a:rPr lang="en-US" smtClean="0"/>
              <a:t>37</a:t>
            </a:fld>
            <a:endParaRPr lang="en-US"/>
          </a:p>
        </p:txBody>
      </p:sp>
    </p:spTree>
    <p:extLst>
      <p:ext uri="{BB962C8B-B14F-4D97-AF65-F5344CB8AC3E}">
        <p14:creationId xmlns:p14="http://schemas.microsoft.com/office/powerpoint/2010/main" val="27977380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43C62C-7846-4732-873A-9A42C3CA2021}" type="slidenum">
              <a:rPr lang="en-US" smtClean="0"/>
              <a:t>38</a:t>
            </a:fld>
            <a:endParaRPr lang="en-US"/>
          </a:p>
        </p:txBody>
      </p:sp>
    </p:spTree>
    <p:extLst>
      <p:ext uri="{BB962C8B-B14F-4D97-AF65-F5344CB8AC3E}">
        <p14:creationId xmlns:p14="http://schemas.microsoft.com/office/powerpoint/2010/main" val="14249112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43C62C-7846-4732-873A-9A42C3CA2021}" type="slidenum">
              <a:rPr lang="en-US" smtClean="0"/>
              <a:t>39</a:t>
            </a:fld>
            <a:endParaRPr lang="en-US"/>
          </a:p>
        </p:txBody>
      </p:sp>
    </p:spTree>
    <p:extLst>
      <p:ext uri="{BB962C8B-B14F-4D97-AF65-F5344CB8AC3E}">
        <p14:creationId xmlns:p14="http://schemas.microsoft.com/office/powerpoint/2010/main" val="732941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sz="120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lIns="89620" tIns="44810" rIns="89620" bIns="44810"/>
          <a:lstStyle/>
          <a:p>
            <a:pPr marL="0" marR="0" lvl="0" indent="0" algn="r" defTabSz="914400" rtl="0" eaLnBrk="1" fontAlgn="auto" latinLnBrk="0" hangingPunct="1">
              <a:lnSpc>
                <a:spcPct val="100000"/>
              </a:lnSpc>
              <a:spcBef>
                <a:spcPts val="0"/>
              </a:spcBef>
              <a:spcAft>
                <a:spcPts val="0"/>
              </a:spcAft>
              <a:buClrTx/>
              <a:buSzTx/>
              <a:buFontTx/>
              <a:buNone/>
              <a:tabLst/>
              <a:defRPr/>
            </a:pPr>
            <a:fld id="{2F1B517D-01DE-42E3-9760-D890937FC85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24598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baseline="0" dirty="0"/>
          </a:p>
        </p:txBody>
      </p:sp>
      <p:sp>
        <p:nvSpPr>
          <p:cNvPr id="4" name="Slide Number Placeholder 3"/>
          <p:cNvSpPr>
            <a:spLocks noGrp="1"/>
          </p:cNvSpPr>
          <p:nvPr>
            <p:ph type="sldNum" sz="quarter" idx="10"/>
          </p:nvPr>
        </p:nvSpPr>
        <p:spPr/>
        <p:txBody>
          <a:bodyPr/>
          <a:lstStyle/>
          <a:p>
            <a:fld id="{AC43C62C-7846-4732-873A-9A42C3CA2021}" type="slidenum">
              <a:rPr lang="en-US" smtClean="0"/>
              <a:t>40</a:t>
            </a:fld>
            <a:endParaRPr lang="en-US"/>
          </a:p>
        </p:txBody>
      </p:sp>
    </p:spTree>
    <p:extLst>
      <p:ext uri="{BB962C8B-B14F-4D97-AF65-F5344CB8AC3E}">
        <p14:creationId xmlns:p14="http://schemas.microsoft.com/office/powerpoint/2010/main" val="5412845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43C62C-7846-4732-873A-9A42C3CA2021}" type="slidenum">
              <a:rPr lang="en-US" smtClean="0"/>
              <a:t>41</a:t>
            </a:fld>
            <a:endParaRPr lang="en-US"/>
          </a:p>
        </p:txBody>
      </p:sp>
    </p:spTree>
    <p:extLst>
      <p:ext uri="{BB962C8B-B14F-4D97-AF65-F5344CB8AC3E}">
        <p14:creationId xmlns:p14="http://schemas.microsoft.com/office/powerpoint/2010/main" val="5320152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43C62C-7846-4732-873A-9A42C3CA2021}" type="slidenum">
              <a:rPr lang="en-US" smtClean="0"/>
              <a:t>42</a:t>
            </a:fld>
            <a:endParaRPr lang="en-US"/>
          </a:p>
        </p:txBody>
      </p:sp>
    </p:spTree>
    <p:extLst>
      <p:ext uri="{BB962C8B-B14F-4D97-AF65-F5344CB8AC3E}">
        <p14:creationId xmlns:p14="http://schemas.microsoft.com/office/powerpoint/2010/main" val="42755193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43C62C-7846-4732-873A-9A42C3CA2021}" type="slidenum">
              <a:rPr lang="en-US" smtClean="0"/>
              <a:t>43</a:t>
            </a:fld>
            <a:endParaRPr lang="en-US"/>
          </a:p>
        </p:txBody>
      </p:sp>
    </p:spTree>
    <p:extLst>
      <p:ext uri="{BB962C8B-B14F-4D97-AF65-F5344CB8AC3E}">
        <p14:creationId xmlns:p14="http://schemas.microsoft.com/office/powerpoint/2010/main" val="3968300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43C62C-7846-4732-873A-9A42C3CA2021}" type="slidenum">
              <a:rPr lang="en-US" smtClean="0"/>
              <a:t>44</a:t>
            </a:fld>
            <a:endParaRPr lang="en-US"/>
          </a:p>
        </p:txBody>
      </p:sp>
    </p:spTree>
    <p:extLst>
      <p:ext uri="{BB962C8B-B14F-4D97-AF65-F5344CB8AC3E}">
        <p14:creationId xmlns:p14="http://schemas.microsoft.com/office/powerpoint/2010/main" val="1690321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pPr>
              <a:defRPr/>
            </a:pPr>
            <a:fld id="{72C160C3-3AB6-49C1-8001-AFDAD271EB5B}" type="slidenum">
              <a:rPr lang="en-GB" smtClean="0"/>
              <a:pPr>
                <a:defRPr/>
              </a:pPr>
              <a:t>5</a:t>
            </a:fld>
            <a:endParaRPr lang="en-GB" dirty="0"/>
          </a:p>
        </p:txBody>
      </p:sp>
    </p:spTree>
    <p:extLst>
      <p:ext uri="{BB962C8B-B14F-4D97-AF65-F5344CB8AC3E}">
        <p14:creationId xmlns:p14="http://schemas.microsoft.com/office/powerpoint/2010/main" val="2863805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pPr>
              <a:defRPr/>
            </a:pPr>
            <a:fld id="{72C160C3-3AB6-49C1-8001-AFDAD271EB5B}" type="slidenum">
              <a:rPr lang="en-GB" smtClean="0"/>
              <a:pPr>
                <a:defRPr/>
              </a:pPr>
              <a:t>6</a:t>
            </a:fld>
            <a:endParaRPr lang="en-GB" dirty="0"/>
          </a:p>
        </p:txBody>
      </p:sp>
    </p:spTree>
    <p:extLst>
      <p:ext uri="{BB962C8B-B14F-4D97-AF65-F5344CB8AC3E}">
        <p14:creationId xmlns:p14="http://schemas.microsoft.com/office/powerpoint/2010/main" val="2006681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43C62C-7846-4732-873A-9A42C3CA2021}" type="slidenum">
              <a:rPr lang="en-US" smtClean="0"/>
              <a:t>7</a:t>
            </a:fld>
            <a:endParaRPr lang="en-US"/>
          </a:p>
        </p:txBody>
      </p:sp>
    </p:spTree>
    <p:extLst>
      <p:ext uri="{BB962C8B-B14F-4D97-AF65-F5344CB8AC3E}">
        <p14:creationId xmlns:p14="http://schemas.microsoft.com/office/powerpoint/2010/main" val="2576439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43C62C-7846-4732-873A-9A42C3CA2021}" type="slidenum">
              <a:rPr lang="en-US" smtClean="0"/>
              <a:t>8</a:t>
            </a:fld>
            <a:endParaRPr lang="en-US"/>
          </a:p>
        </p:txBody>
      </p:sp>
    </p:spTree>
    <p:extLst>
      <p:ext uri="{BB962C8B-B14F-4D97-AF65-F5344CB8AC3E}">
        <p14:creationId xmlns:p14="http://schemas.microsoft.com/office/powerpoint/2010/main" val="1087021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43C62C-7846-4732-873A-9A42C3CA2021}" type="slidenum">
              <a:rPr lang="en-US" smtClean="0"/>
              <a:t>9</a:t>
            </a:fld>
            <a:endParaRPr lang="en-US"/>
          </a:p>
        </p:txBody>
      </p:sp>
    </p:spTree>
    <p:extLst>
      <p:ext uri="{BB962C8B-B14F-4D97-AF65-F5344CB8AC3E}">
        <p14:creationId xmlns:p14="http://schemas.microsoft.com/office/powerpoint/2010/main" val="931120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bin"/><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3138358-82A0-42EC-B0BA-DB8C2DC53752}" type="datetimeFigureOut">
              <a:rPr lang="en-US" smtClean="0"/>
              <a:t>9/7/22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E0F484-C4CC-45F0-AAC9-6B311D55D0BF}" type="slidenum">
              <a:rPr lang="en-US" smtClean="0"/>
              <a:t>‹#›</a:t>
            </a:fld>
            <a:endParaRPr lang="en-US"/>
          </a:p>
        </p:txBody>
      </p:sp>
    </p:spTree>
    <p:extLst>
      <p:ext uri="{BB962C8B-B14F-4D97-AF65-F5344CB8AC3E}">
        <p14:creationId xmlns:p14="http://schemas.microsoft.com/office/powerpoint/2010/main" val="3324157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976DBC-2EBB-42DA-8920-665B7614C95B}" type="datetimeFigureOut">
              <a:rPr lang="en-US" smtClean="0"/>
              <a:pPr/>
              <a:t>9/7/22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BB7703-17D4-4811-A892-600398855627}" type="slidenum">
              <a:rPr lang="en-US" smtClean="0"/>
              <a:pPr/>
              <a:t>‹#›</a:t>
            </a:fld>
            <a:endParaRPr lang="en-US"/>
          </a:p>
        </p:txBody>
      </p:sp>
    </p:spTree>
    <p:extLst>
      <p:ext uri="{BB962C8B-B14F-4D97-AF65-F5344CB8AC3E}">
        <p14:creationId xmlns:p14="http://schemas.microsoft.com/office/powerpoint/2010/main" val="3931872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976DBC-2EBB-42DA-8920-665B7614C95B}" type="datetimeFigureOut">
              <a:rPr lang="en-US" smtClean="0"/>
              <a:pPr/>
              <a:t>9/7/22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BB7703-17D4-4811-A892-600398855627}" type="slidenum">
              <a:rPr lang="en-US" smtClean="0"/>
              <a:pPr/>
              <a:t>‹#›</a:t>
            </a:fld>
            <a:endParaRPr lang="en-US"/>
          </a:p>
        </p:txBody>
      </p:sp>
    </p:spTree>
    <p:extLst>
      <p:ext uri="{BB962C8B-B14F-4D97-AF65-F5344CB8AC3E}">
        <p14:creationId xmlns:p14="http://schemas.microsoft.com/office/powerpoint/2010/main" val="35162566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 og indholdsobjekt">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GB" dirty="0"/>
              <a:t>Click to edit Master title style</a:t>
            </a:r>
            <a:endParaRPr lang="en-GB"/>
          </a:p>
        </p:txBody>
      </p:sp>
      <p:sp>
        <p:nvSpPr>
          <p:cNvPr id="3" name="Content Placeholder 2"/>
          <p:cNvSpPr>
            <a:spLocks noGrp="1"/>
          </p:cNvSpPr>
          <p:nvPr>
            <p:ph idx="1"/>
          </p:nvPr>
        </p:nvSpPr>
        <p:spPr>
          <a:xfrm>
            <a:off x="739573" y="1960079"/>
            <a:ext cx="7667240" cy="3937484"/>
          </a:xfrm>
        </p:spPr>
        <p:txBody>
          <a:bodyPr/>
          <a:lstStyle>
            <a:lvl1pPr marL="0" indent="0">
              <a:buFont typeface="Calibri" panose="020F0502020204030204" pitchFamily="34" charset="0"/>
              <a:buChar char="​"/>
              <a:defRPr/>
            </a:lvl1pPr>
          </a:lstStyle>
          <a:p>
            <a:pPr lvl="0"/>
            <a:r>
              <a:rPr lang="en-GB" dirty="0"/>
              <a:t>Click to 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endParaRPr lang="en-GB"/>
          </a:p>
        </p:txBody>
      </p:sp>
      <p:sp>
        <p:nvSpPr>
          <p:cNvPr id="5" name="TextBox 4"/>
          <p:cNvSpPr txBox="1"/>
          <p:nvPr userDrawn="1"/>
        </p:nvSpPr>
        <p:spPr>
          <a:xfrm>
            <a:off x="-1480584" y="340164"/>
            <a:ext cx="1369776" cy="346249"/>
          </a:xfrm>
          <a:prstGeom prst="rect">
            <a:avLst/>
          </a:prstGeom>
          <a:noFill/>
        </p:spPr>
        <p:txBody>
          <a:bodyPr wrap="square" lIns="0" tIns="0" rIns="0" bIns="0" rtlCol="0">
            <a:spAutoFit/>
          </a:bodyPr>
          <a:lstStyle/>
          <a:p>
            <a:pPr algn="r">
              <a:lnSpc>
                <a:spcPct val="100000"/>
              </a:lnSpc>
            </a:pPr>
            <a:r>
              <a:rPr lang="en-GB" sz="750" noProof="1">
                <a:solidFill>
                  <a:schemeClr val="tx1">
                    <a:lumMod val="75000"/>
                    <a:lumOff val="25000"/>
                  </a:schemeClr>
                </a:solidFill>
              </a:rPr>
              <a:t>Overskrift to</a:t>
            </a:r>
            <a:r>
              <a:rPr lang="en-GB" sz="750" baseline="0" noProof="1">
                <a:solidFill>
                  <a:schemeClr val="tx1">
                    <a:lumMod val="75000"/>
                    <a:lumOff val="25000"/>
                  </a:schemeClr>
                </a:solidFill>
              </a:rPr>
              <a:t> linjer </a:t>
            </a:r>
            <a:endParaRPr lang="en-GB" sz="3600"/>
          </a:p>
          <a:p>
            <a:pPr algn="r">
              <a:lnSpc>
                <a:spcPct val="100000"/>
              </a:lnSpc>
            </a:pPr>
            <a:r>
              <a:rPr lang="en-GB" sz="750" baseline="0" noProof="1">
                <a:solidFill>
                  <a:schemeClr val="tx1">
                    <a:lumMod val="75000"/>
                    <a:lumOff val="25000"/>
                  </a:schemeClr>
                </a:solidFill>
              </a:rPr>
              <a:t>ændr 2. linje til</a:t>
            </a:r>
            <a:endParaRPr lang="en-GB" sz="3600"/>
          </a:p>
          <a:p>
            <a:pPr algn="r">
              <a:lnSpc>
                <a:spcPct val="100000"/>
              </a:lnSpc>
            </a:pPr>
            <a:r>
              <a:rPr lang="en-GB" sz="750" noProof="1">
                <a:solidFill>
                  <a:schemeClr val="tx1">
                    <a:lumMod val="75000"/>
                    <a:lumOff val="25000"/>
                  </a:schemeClr>
                </a:solidFill>
              </a:rPr>
              <a:t>AU Passata Bold</a:t>
            </a:r>
            <a:endParaRPr lang="en-GB" sz="3600" dirty="0"/>
          </a:p>
        </p:txBody>
      </p:sp>
      <p:sp>
        <p:nvSpPr>
          <p:cNvPr id="9" name="Slide Number Placeholder 8"/>
          <p:cNvSpPr>
            <a:spLocks noGrp="1"/>
          </p:cNvSpPr>
          <p:nvPr>
            <p:ph type="sldNum" sz="quarter" idx="12"/>
          </p:nvPr>
        </p:nvSpPr>
        <p:spPr>
          <a:xfrm>
            <a:off x="8858302" y="6581499"/>
            <a:ext cx="189049" cy="101631"/>
          </a:xfrm>
        </p:spPr>
        <p:txBody>
          <a:bodyPr/>
          <a:lstStyle>
            <a:lvl1pPr>
              <a:defRPr>
                <a:solidFill>
                  <a:schemeClr val="bg1"/>
                </a:solidFill>
              </a:defRPr>
            </a:lvl1pPr>
          </a:lstStyle>
          <a:p>
            <a:pPr>
              <a:defRPr/>
            </a:pPr>
            <a:fld id="{E90C1E0A-682D-40DC-B1EA-26C007FDC330}" type="slidenum">
              <a:rPr lang="en-GB" smtClean="0"/>
              <a:pPr>
                <a:defRPr/>
              </a:pPr>
              <a:t>‹#›</a:t>
            </a:fld>
            <a:endParaRPr lang="en-GB" dirty="0"/>
          </a:p>
        </p:txBody>
      </p:sp>
      <p:sp>
        <p:nvSpPr>
          <p:cNvPr id="7" name="Date Placeholder 6" hidden="1"/>
          <p:cNvSpPr>
            <a:spLocks noGrp="1"/>
          </p:cNvSpPr>
          <p:nvPr>
            <p:ph type="dt" sz="half" idx="10"/>
          </p:nvPr>
        </p:nvSpPr>
        <p:spPr/>
        <p:txBody>
          <a:bodyPr/>
          <a:lstStyle/>
          <a:p>
            <a:fld id="{78417F83-4CBA-48F2-BAD0-783AE3701E32}" type="datetimeFigureOut">
              <a:rPr lang="en-GB" smtClean="0"/>
              <a:pPr/>
              <a:t>07/09/2022</a:t>
            </a:fld>
            <a:r>
              <a:rPr lang="en-GB" dirty="0"/>
              <a:t>12/09/2018</a:t>
            </a:r>
          </a:p>
        </p:txBody>
      </p:sp>
      <p:sp>
        <p:nvSpPr>
          <p:cNvPr id="8" name="Footer Placeholder 7" hidden="1"/>
          <p:cNvSpPr>
            <a:spLocks noGrp="1"/>
          </p:cNvSpPr>
          <p:nvPr>
            <p:ph type="ftr" sz="quarter" idx="11"/>
          </p:nvPr>
        </p:nvSpPr>
        <p:spPr/>
        <p:txBody>
          <a:bodyPr/>
          <a:lstStyle/>
          <a:p>
            <a:endParaRPr lang="en-GB" dirty="0"/>
          </a:p>
        </p:txBody>
      </p:sp>
      <p:pic>
        <p:nvPicPr>
          <p:cNvPr id="10"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6860" y="5997600"/>
            <a:ext cx="418286" cy="558000"/>
          </a:xfrm>
          <a:prstGeom prst="rect">
            <a:avLst/>
          </a:prstGeom>
        </p:spPr>
      </p:pic>
      <p:pic>
        <p:nvPicPr>
          <p:cNvPr id="11" name="Farvet baggrund"/>
          <p:cNvPicPr preferRelativeResize="0">
            <a:picLocks/>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a:solidFill>
            <a:schemeClr val="tx2"/>
          </a:solidFill>
        </p:spPr>
      </p:pic>
    </p:spTree>
    <p:extLst>
      <p:ext uri="{BB962C8B-B14F-4D97-AF65-F5344CB8AC3E}">
        <p14:creationId xmlns:p14="http://schemas.microsoft.com/office/powerpoint/2010/main" val="41044791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5" name="Slide Number Placeholder 4"/>
          <p:cNvSpPr>
            <a:spLocks noGrp="1"/>
          </p:cNvSpPr>
          <p:nvPr>
            <p:ph type="sldNum" sz="quarter" idx="10"/>
          </p:nvPr>
        </p:nvSpPr>
        <p:spPr/>
        <p:txBody>
          <a:bodyPr/>
          <a:lstStyle>
            <a:lvl1pPr>
              <a:defRPr/>
            </a:lvl1pPr>
          </a:lstStyle>
          <a:p>
            <a:fld id="{7D9A8A42-CDD3-483B-A525-DE73108F9D72}" type="slidenum">
              <a:rPr lang="en-GB" altLang="en-US"/>
              <a:pPr/>
              <a:t>‹#›</a:t>
            </a:fld>
            <a:endParaRPr lang="en-GB" altLang="en-US"/>
          </a:p>
        </p:txBody>
      </p:sp>
      <p:sp>
        <p:nvSpPr>
          <p:cNvPr id="6" name="Content Placeholder 2"/>
          <p:cNvSpPr>
            <a:spLocks noGrp="1"/>
          </p:cNvSpPr>
          <p:nvPr>
            <p:ph idx="11"/>
          </p:nvPr>
        </p:nvSpPr>
        <p:spPr>
          <a:xfrm>
            <a:off x="424800" y="2214000"/>
            <a:ext cx="3888000" cy="4320000"/>
          </a:xfrm>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2"/>
          <p:cNvSpPr>
            <a:spLocks noGrp="1"/>
          </p:cNvSpPr>
          <p:nvPr>
            <p:ph idx="12"/>
          </p:nvPr>
        </p:nvSpPr>
        <p:spPr>
          <a:xfrm>
            <a:off x="4581327" y="2214000"/>
            <a:ext cx="3888000" cy="4320000"/>
          </a:xfrm>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49437111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3" name="Content Placeholder 2"/>
          <p:cNvSpPr>
            <a:spLocks noGrp="1"/>
          </p:cNvSpPr>
          <p:nvPr>
            <p:ph idx="1"/>
          </p:nvPr>
        </p:nvSpPr>
        <p:spPr/>
        <p:txBody>
          <a:bodyPr/>
          <a:lstStyle>
            <a:lvl1pPr>
              <a:buClr>
                <a:schemeClr val="accent1"/>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Slide Number Placeholder 3"/>
          <p:cNvSpPr>
            <a:spLocks noGrp="1"/>
          </p:cNvSpPr>
          <p:nvPr>
            <p:ph type="sldNum" sz="quarter" idx="10"/>
          </p:nvPr>
        </p:nvSpPr>
        <p:spPr/>
        <p:txBody>
          <a:bodyPr/>
          <a:lstStyle>
            <a:lvl1pPr>
              <a:defRPr/>
            </a:lvl1pPr>
          </a:lstStyle>
          <a:p>
            <a:fld id="{DCF6A46F-80AB-49F3-8C7E-9717ED945456}" type="slidenum">
              <a:rPr lang="en-GB" altLang="en-US"/>
              <a:pPr/>
              <a:t>‹#›</a:t>
            </a:fld>
            <a:endParaRPr lang="en-GB" altLang="en-US"/>
          </a:p>
        </p:txBody>
      </p:sp>
    </p:spTree>
    <p:extLst>
      <p:ext uri="{BB962C8B-B14F-4D97-AF65-F5344CB8AC3E}">
        <p14:creationId xmlns:p14="http://schemas.microsoft.com/office/powerpoint/2010/main" val="223730880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userDrawn="1">
  <p:cSld name="Title Slide (Grey)">
    <p:spTree>
      <p:nvGrpSpPr>
        <p:cNvPr id="1" name=""/>
        <p:cNvGrpSpPr/>
        <p:nvPr/>
      </p:nvGrpSpPr>
      <p:grpSpPr>
        <a:xfrm>
          <a:off x="0" y="0"/>
          <a:ext cx="0" cy="0"/>
          <a:chOff x="0" y="0"/>
          <a:chExt cx="0" cy="0"/>
        </a:xfrm>
      </p:grpSpPr>
      <p:sp>
        <p:nvSpPr>
          <p:cNvPr id="26" name="Rectangle 25"/>
          <p:cNvSpPr/>
          <p:nvPr/>
        </p:nvSpPr>
        <p:spPr bwMode="hidden">
          <a:xfrm>
            <a:off x="0" y="4572000"/>
            <a:ext cx="9144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3" name="Rectangle 22"/>
          <p:cNvSpPr/>
          <p:nvPr/>
        </p:nvSpPr>
        <p:spPr bwMode="hidden">
          <a:xfrm>
            <a:off x="0" y="0"/>
            <a:ext cx="9144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fontAlgn="auto">
              <a:spcBef>
                <a:spcPts val="0"/>
              </a:spcBef>
              <a:spcAft>
                <a:spcPts val="0"/>
              </a:spcAft>
              <a:defRPr/>
            </a:pPr>
            <a:endParaRPr lang="en-GB"/>
          </a:p>
        </p:txBody>
      </p:sp>
      <p:sp>
        <p:nvSpPr>
          <p:cNvPr id="3083" name="Rectangle 11"/>
          <p:cNvSpPr>
            <a:spLocks noGrp="1" noChangeArrowheads="1"/>
          </p:cNvSpPr>
          <p:nvPr>
            <p:ph type="ctrTitle"/>
          </p:nvPr>
        </p:nvSpPr>
        <p:spPr>
          <a:xfrm>
            <a:off x="424800" y="1143000"/>
            <a:ext cx="828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dirty="0"/>
              <a:t>Click to edit Master title style</a:t>
            </a:r>
            <a:endParaRPr lang="en-GB" altLang="en-US" noProof="0" dirty="0"/>
          </a:p>
        </p:txBody>
      </p:sp>
      <p:sp>
        <p:nvSpPr>
          <p:cNvPr id="3084" name="Rectangle 12"/>
          <p:cNvSpPr>
            <a:spLocks noGrp="1" noChangeArrowheads="1"/>
          </p:cNvSpPr>
          <p:nvPr>
            <p:ph type="subTitle" idx="1"/>
          </p:nvPr>
        </p:nvSpPr>
        <p:spPr>
          <a:xfrm>
            <a:off x="424800" y="4653136"/>
            <a:ext cx="8280000" cy="925512"/>
          </a:xfrm>
        </p:spPr>
        <p:txBody>
          <a:bodyPr/>
          <a:lstStyle>
            <a:lvl1pPr marL="0" indent="0">
              <a:buFontTx/>
              <a:buNone/>
              <a:defRPr sz="2000">
                <a:solidFill>
                  <a:schemeClr val="bg1"/>
                </a:solidFill>
              </a:defRPr>
            </a:lvl1pPr>
          </a:lstStyle>
          <a:p>
            <a:pPr lvl="0"/>
            <a:r>
              <a:rPr lang="en-US" altLang="en-US" noProof="0"/>
              <a:t>Click to edit Master subtitle style</a:t>
            </a:r>
            <a:endParaRPr lang="en-GB" altLang="en-US" noProof="0" dirty="0"/>
          </a:p>
        </p:txBody>
      </p:sp>
      <p:sp>
        <p:nvSpPr>
          <p:cNvPr id="2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pPr/>
              <a:t>‹#›</a:t>
            </a:fld>
            <a:endParaRPr lang="en-GB" altLang="en-US" dirty="0"/>
          </a:p>
        </p:txBody>
      </p:sp>
      <p:sp>
        <p:nvSpPr>
          <p:cNvPr id="28" name="TextBox 27"/>
          <p:cNvSpPr txBox="1">
            <a:spLocks noChangeArrowheads="1"/>
          </p:cNvSpPr>
          <p:nvPr/>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bg1"/>
                </a:solidFill>
                <a:latin typeface="Effra Light" pitchFamily="34" charset="0"/>
              </a:rPr>
              <a:t>LIMITLESS </a:t>
            </a:r>
            <a:r>
              <a:rPr lang="en-GB" altLang="en-US" sz="1400" dirty="0">
                <a:solidFill>
                  <a:schemeClr val="bg1"/>
                </a:solidFill>
                <a:latin typeface="Effra Bold" panose="020B0803020203020204" pitchFamily="34" charset="0"/>
              </a:rPr>
              <a:t>POTENTIAL</a:t>
            </a:r>
            <a:r>
              <a:rPr lang="en-GB" altLang="en-US" sz="1400" dirty="0">
                <a:solidFill>
                  <a:schemeClr val="bg1"/>
                </a:solidFill>
                <a:latin typeface="Effra Light" pitchFamily="34" charset="0"/>
              </a:rPr>
              <a:t> | LIMITLESS </a:t>
            </a:r>
            <a:r>
              <a:rPr lang="en-GB" altLang="en-US" sz="1400" dirty="0">
                <a:solidFill>
                  <a:schemeClr val="bg1"/>
                </a:solidFill>
                <a:latin typeface="Effra Bold" panose="020B0803020203020204" pitchFamily="34" charset="0"/>
              </a:rPr>
              <a:t>OPPORTUNITIES</a:t>
            </a:r>
            <a:r>
              <a:rPr lang="en-GB" altLang="en-US" sz="1400" dirty="0">
                <a:solidFill>
                  <a:schemeClr val="bg1"/>
                </a:solidFill>
                <a:latin typeface="Effra Light" pitchFamily="34" charset="0"/>
              </a:rPr>
              <a:t> | LIMITLESS </a:t>
            </a:r>
            <a:r>
              <a:rPr lang="en-GB" altLang="en-US" sz="1400" dirty="0">
                <a:solidFill>
                  <a:schemeClr val="bg1"/>
                </a:solidFill>
                <a:latin typeface="Effra Bold" panose="020B0803020203020204" pitchFamily="34" charset="0"/>
              </a:rPr>
              <a:t>IMPACT</a:t>
            </a:r>
          </a:p>
        </p:txBody>
      </p:sp>
      <p:sp>
        <p:nvSpPr>
          <p:cNvPr id="29" name="Date Placeholder 1"/>
          <p:cNvSpPr>
            <a:spLocks noGrp="1"/>
          </p:cNvSpPr>
          <p:nvPr>
            <p:ph type="dt" sz="half" idx="2"/>
          </p:nvPr>
        </p:nvSpPr>
        <p:spPr>
          <a:xfrm>
            <a:off x="424800" y="6237312"/>
            <a:ext cx="2133600" cy="252000"/>
          </a:xfrm>
          <a:prstGeom prst="rect">
            <a:avLst/>
          </a:prstGeom>
        </p:spPr>
        <p:txBody>
          <a:bodyPr vert="horz" lIns="0" tIns="0" rIns="0" bIns="0" rtlCol="0" anchor="t" anchorCtr="0"/>
          <a:lstStyle>
            <a:lvl1pPr algn="l">
              <a:defRPr sz="1200">
                <a:solidFill>
                  <a:schemeClr val="bg2"/>
                </a:solidFill>
                <a:latin typeface="+mn-lt"/>
              </a:defRPr>
            </a:lvl1pPr>
          </a:lstStyle>
          <a:p>
            <a:r>
              <a:rPr lang="en-GB" dirty="0"/>
              <a:t>Wednesday, 11 June 2014</a:t>
            </a:r>
          </a:p>
        </p:txBody>
      </p:sp>
      <p:pic>
        <p:nvPicPr>
          <p:cNvPr id="32" name="Picture 5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pic>
        <p:nvPicPr>
          <p:cNvPr id="15" name="Picture 4"/>
          <p:cNvPicPr>
            <a:picLocks noChangeAspect="1"/>
          </p:cNvPicPr>
          <p:nvPr userDrawn="1"/>
        </p:nvPicPr>
        <p:blipFill>
          <a:blip r:embed="rId3">
            <a:extLst>
              <a:ext uri="{28A0092B-C50C-407E-A947-70E740481C1C}">
                <a14:useLocalDpi xmlns:a14="http://schemas.microsoft.com/office/drawing/2010/main" val="0"/>
              </a:ext>
            </a:extLst>
          </a:blip>
          <a:srcRect l="13858" t="424" r="7953" b="22234"/>
          <a:stretch>
            <a:fillRect/>
          </a:stretch>
        </p:blipFill>
        <p:spPr bwMode="auto">
          <a:xfrm>
            <a:off x="0" y="2286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bg1"/>
                </a:solidFill>
                <a:latin typeface="Effra Light" pitchFamily="34" charset="0"/>
              </a:rPr>
              <a:t>LIMITLESS </a:t>
            </a:r>
            <a:r>
              <a:rPr lang="en-GB" altLang="en-US" sz="1400" dirty="0">
                <a:solidFill>
                  <a:schemeClr val="bg1"/>
                </a:solidFill>
                <a:latin typeface="Effra Bold" panose="020B0803020203020204" pitchFamily="34" charset="0"/>
              </a:rPr>
              <a:t>POTENTIAL</a:t>
            </a:r>
            <a:r>
              <a:rPr lang="en-GB" altLang="en-US" sz="1400" dirty="0">
                <a:solidFill>
                  <a:schemeClr val="bg1"/>
                </a:solidFill>
                <a:latin typeface="Effra Light" pitchFamily="34" charset="0"/>
              </a:rPr>
              <a:t> | LIMITLESS </a:t>
            </a:r>
            <a:r>
              <a:rPr lang="en-GB" altLang="en-US" sz="1400" dirty="0">
                <a:solidFill>
                  <a:schemeClr val="bg1"/>
                </a:solidFill>
                <a:latin typeface="Effra Bold" panose="020B0803020203020204" pitchFamily="34" charset="0"/>
              </a:rPr>
              <a:t>OPPORTUNITIES</a:t>
            </a:r>
            <a:r>
              <a:rPr lang="en-GB" altLang="en-US" sz="1400" dirty="0">
                <a:solidFill>
                  <a:schemeClr val="bg1"/>
                </a:solidFill>
                <a:latin typeface="Effra Light" pitchFamily="34" charset="0"/>
              </a:rPr>
              <a:t> | LIMITLESS </a:t>
            </a:r>
            <a:r>
              <a:rPr lang="en-GB" altLang="en-US" sz="1400" dirty="0">
                <a:solidFill>
                  <a:schemeClr val="bg1"/>
                </a:solidFill>
                <a:latin typeface="Effra Bold" panose="020B0803020203020204" pitchFamily="34" charset="0"/>
              </a:rPr>
              <a:t>IMPACT</a:t>
            </a:r>
          </a:p>
        </p:txBody>
      </p:sp>
      <p:sp>
        <p:nvSpPr>
          <p:cNvPr id="3" name="Text Placeholder 2"/>
          <p:cNvSpPr>
            <a:spLocks noGrp="1"/>
          </p:cNvSpPr>
          <p:nvPr>
            <p:ph type="body" sz="quarter" idx="13" hasCustomPrompt="1"/>
          </p:nvPr>
        </p:nvSpPr>
        <p:spPr>
          <a:xfrm>
            <a:off x="417512" y="0"/>
            <a:ext cx="2858344"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a:t>Unit name here, max 2 line, adjust width of box if required</a:t>
            </a:r>
            <a:endParaRPr lang="en-GB" dirty="0"/>
          </a:p>
        </p:txBody>
      </p:sp>
      <p:sp>
        <p:nvSpPr>
          <p:cNvPr id="8" name="Picture Placeholder 7"/>
          <p:cNvSpPr>
            <a:spLocks noGrp="1"/>
          </p:cNvSpPr>
          <p:nvPr>
            <p:ph type="pic" sz="quarter" idx="16" hasCustomPrompt="1"/>
          </p:nvPr>
        </p:nvSpPr>
        <p:spPr>
          <a:xfrm>
            <a:off x="0" y="2286000"/>
            <a:ext cx="9144000" cy="2286000"/>
          </a:xfrm>
        </p:spPr>
        <p:txBody>
          <a:bodyPr/>
          <a:lstStyle>
            <a:lvl1pPr marL="0" indent="0">
              <a:buNone/>
              <a:defRPr sz="1000">
                <a:solidFill>
                  <a:schemeClr val="bg1"/>
                </a:solidFill>
              </a:defRPr>
            </a:lvl1pPr>
          </a:lstStyle>
          <a:p>
            <a:r>
              <a:rPr lang="en-US" dirty="0"/>
              <a:t>Click icon to add picture. Visit www.reading.ac.uk/imagebank for more.</a:t>
            </a:r>
          </a:p>
        </p:txBody>
      </p:sp>
      <p:sp>
        <p:nvSpPr>
          <p:cNvPr id="17" name="TextBox 16"/>
          <p:cNvSpPr txBox="1"/>
          <p:nvPr userDrawn="1"/>
        </p:nvSpPr>
        <p:spPr>
          <a:xfrm>
            <a:off x="424800" y="6646907"/>
            <a:ext cx="2016224"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dirty="0">
                <a:ln>
                  <a:noFill/>
                </a:ln>
                <a:solidFill>
                  <a:schemeClr val="bg2"/>
                </a:solidFill>
                <a:effectLst/>
                <a:uLnTx/>
                <a:uFillTx/>
                <a:latin typeface="Effra"/>
              </a:rPr>
              <a:t>Copyright University of Reading</a:t>
            </a:r>
          </a:p>
        </p:txBody>
      </p:sp>
    </p:spTree>
    <p:extLst>
      <p:ext uri="{BB962C8B-B14F-4D97-AF65-F5344CB8AC3E}">
        <p14:creationId xmlns:p14="http://schemas.microsoft.com/office/powerpoint/2010/main" val="1731740666"/>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preserve="1" userDrawn="1">
  <p:cSld name="Title Slide (Colour)">
    <p:spTree>
      <p:nvGrpSpPr>
        <p:cNvPr id="1" name=""/>
        <p:cNvGrpSpPr/>
        <p:nvPr/>
      </p:nvGrpSpPr>
      <p:grpSpPr>
        <a:xfrm>
          <a:off x="0" y="0"/>
          <a:ext cx="0" cy="0"/>
          <a:chOff x="0" y="0"/>
          <a:chExt cx="0" cy="0"/>
        </a:xfrm>
      </p:grpSpPr>
      <p:sp>
        <p:nvSpPr>
          <p:cNvPr id="26" name="Rectangle 25"/>
          <p:cNvSpPr/>
          <p:nvPr userDrawn="1"/>
        </p:nvSpPr>
        <p:spPr bwMode="hidden">
          <a:xfrm>
            <a:off x="0" y="457200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22" name="Picture 4"/>
          <p:cNvPicPr>
            <a:picLocks noChangeAspect="1"/>
          </p:cNvPicPr>
          <p:nvPr userDrawn="1"/>
        </p:nvPicPr>
        <p:blipFill>
          <a:blip r:embed="rId2">
            <a:extLst>
              <a:ext uri="{28A0092B-C50C-407E-A947-70E740481C1C}">
                <a14:useLocalDpi xmlns:a14="http://schemas.microsoft.com/office/drawing/2010/main" val="0"/>
              </a:ext>
            </a:extLst>
          </a:blip>
          <a:srcRect l="13858" t="424" r="7953" b="22234"/>
          <a:stretch>
            <a:fillRect/>
          </a:stretch>
        </p:blipFill>
        <p:spPr bwMode="auto">
          <a:xfrm>
            <a:off x="0" y="2286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userDrawn="1"/>
        </p:nvSpPr>
        <p:spPr bwMode="hidden">
          <a:xfrm>
            <a:off x="0" y="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3084" name="Rectangle 12"/>
          <p:cNvSpPr>
            <a:spLocks noGrp="1" noChangeArrowheads="1"/>
          </p:cNvSpPr>
          <p:nvPr>
            <p:ph type="subTitle" idx="1"/>
          </p:nvPr>
        </p:nvSpPr>
        <p:spPr>
          <a:xfrm>
            <a:off x="424800" y="4653136"/>
            <a:ext cx="7920038" cy="925512"/>
          </a:xfrm>
        </p:spPr>
        <p:txBody>
          <a:bodyPr/>
          <a:lstStyle>
            <a:lvl1pPr marL="0" indent="0">
              <a:buFontTx/>
              <a:buNone/>
              <a:defRPr sz="2000">
                <a:solidFill>
                  <a:schemeClr val="bg1"/>
                </a:solidFill>
              </a:defRPr>
            </a:lvl1pPr>
          </a:lstStyle>
          <a:p>
            <a:pPr lvl="0"/>
            <a:r>
              <a:rPr lang="en-US" altLang="en-US" noProof="0"/>
              <a:t>Click to edit Master subtitle style</a:t>
            </a:r>
            <a:endParaRPr lang="en-GB" altLang="en-US" noProof="0" dirty="0"/>
          </a:p>
        </p:txBody>
      </p:sp>
      <p:sp>
        <p:nvSpPr>
          <p:cNvPr id="2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pPr/>
              <a:t>‹#›</a:t>
            </a:fld>
            <a:endParaRPr lang="en-GB" altLang="en-US" dirty="0"/>
          </a:p>
        </p:txBody>
      </p:sp>
      <p:sp>
        <p:nvSpPr>
          <p:cNvPr id="28" name="TextBox 2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bg1"/>
                </a:solidFill>
                <a:latin typeface="Effra Light" pitchFamily="34" charset="0"/>
              </a:rPr>
              <a:t>LIMITLESS </a:t>
            </a:r>
            <a:r>
              <a:rPr lang="en-GB" altLang="en-US" sz="1400" dirty="0">
                <a:solidFill>
                  <a:schemeClr val="bg1"/>
                </a:solidFill>
                <a:latin typeface="Effra Bold" panose="020B0803020203020204" pitchFamily="34" charset="0"/>
              </a:rPr>
              <a:t>POTENTIAL</a:t>
            </a:r>
            <a:r>
              <a:rPr lang="en-GB" altLang="en-US" sz="1400" dirty="0">
                <a:solidFill>
                  <a:schemeClr val="bg1"/>
                </a:solidFill>
                <a:latin typeface="Effra Light" pitchFamily="34" charset="0"/>
              </a:rPr>
              <a:t> | LIMITLESS </a:t>
            </a:r>
            <a:r>
              <a:rPr lang="en-GB" altLang="en-US" sz="1400" dirty="0">
                <a:solidFill>
                  <a:schemeClr val="bg1"/>
                </a:solidFill>
                <a:latin typeface="Effra Bold" panose="020B0803020203020204" pitchFamily="34" charset="0"/>
              </a:rPr>
              <a:t>OPPORTUNITIES</a:t>
            </a:r>
            <a:r>
              <a:rPr lang="en-GB" altLang="en-US" sz="1400" dirty="0">
                <a:solidFill>
                  <a:schemeClr val="bg1"/>
                </a:solidFill>
                <a:latin typeface="Effra Light" pitchFamily="34" charset="0"/>
              </a:rPr>
              <a:t> | LIMITLESS </a:t>
            </a:r>
            <a:r>
              <a:rPr lang="en-GB" altLang="en-US" sz="1400" dirty="0">
                <a:solidFill>
                  <a:schemeClr val="bg1"/>
                </a:solidFill>
                <a:latin typeface="Effra Bold" panose="020B0803020203020204" pitchFamily="34" charset="0"/>
              </a:rPr>
              <a:t>IMPACT</a:t>
            </a:r>
          </a:p>
        </p:txBody>
      </p:sp>
      <p:pic>
        <p:nvPicPr>
          <p:cNvPr id="32" name="Picture 55"/>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sp>
        <p:nvSpPr>
          <p:cNvPr id="14" name="Rectangle 11"/>
          <p:cNvSpPr>
            <a:spLocks noGrp="1" noChangeArrowheads="1"/>
          </p:cNvSpPr>
          <p:nvPr>
            <p:ph type="ctrTitle"/>
          </p:nvPr>
        </p:nvSpPr>
        <p:spPr>
          <a:xfrm>
            <a:off x="424800" y="1143000"/>
            <a:ext cx="828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dirty="0"/>
              <a:t>Click to edit Master title style</a:t>
            </a:r>
            <a:endParaRPr lang="en-GB" altLang="en-US" noProof="0" dirty="0"/>
          </a:p>
        </p:txBody>
      </p:sp>
      <p:sp>
        <p:nvSpPr>
          <p:cNvPr id="15" name="Text Placeholder 2"/>
          <p:cNvSpPr>
            <a:spLocks noGrp="1"/>
          </p:cNvSpPr>
          <p:nvPr>
            <p:ph type="body" sz="quarter" idx="13" hasCustomPrompt="1"/>
          </p:nvPr>
        </p:nvSpPr>
        <p:spPr>
          <a:xfrm>
            <a:off x="417512" y="0"/>
            <a:ext cx="2858344"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a:t>Unit name here, max 2 line, adjust width of box if required</a:t>
            </a:r>
            <a:endParaRPr lang="en-GB" dirty="0"/>
          </a:p>
        </p:txBody>
      </p:sp>
      <p:sp>
        <p:nvSpPr>
          <p:cNvPr id="16" name="Footer Placeholder 2"/>
          <p:cNvSpPr>
            <a:spLocks noGrp="1"/>
          </p:cNvSpPr>
          <p:nvPr>
            <p:ph type="ftr" sz="quarter" idx="3"/>
          </p:nvPr>
        </p:nvSpPr>
        <p:spPr>
          <a:xfrm>
            <a:off x="3124200" y="6237312"/>
            <a:ext cx="2895600" cy="252000"/>
          </a:xfrm>
          <a:prstGeom prst="rect">
            <a:avLst/>
          </a:prstGeom>
        </p:spPr>
        <p:txBody>
          <a:bodyPr vert="horz" lIns="0" tIns="0" rIns="0" bIns="0" rtlCol="0" anchor="t" anchorCtr="0"/>
          <a:lstStyle>
            <a:lvl1pPr algn="ctr">
              <a:defRPr sz="1200">
                <a:solidFill>
                  <a:schemeClr val="bg2"/>
                </a:solidFill>
                <a:latin typeface="+mn-lt"/>
              </a:defRPr>
            </a:lvl1pPr>
          </a:lstStyle>
          <a:p>
            <a:r>
              <a:rPr lang="en-GB"/>
              <a:t>Copyright University of Reading</a:t>
            </a:r>
            <a:endParaRPr lang="en-GB" dirty="0"/>
          </a:p>
        </p:txBody>
      </p:sp>
      <p:sp>
        <p:nvSpPr>
          <p:cNvPr id="17" name="Date Placeholder 1"/>
          <p:cNvSpPr>
            <a:spLocks noGrp="1"/>
          </p:cNvSpPr>
          <p:nvPr>
            <p:ph type="dt" sz="half" idx="2"/>
          </p:nvPr>
        </p:nvSpPr>
        <p:spPr>
          <a:xfrm>
            <a:off x="424800" y="6237312"/>
            <a:ext cx="2133600" cy="252000"/>
          </a:xfrm>
          <a:prstGeom prst="rect">
            <a:avLst/>
          </a:prstGeom>
        </p:spPr>
        <p:txBody>
          <a:bodyPr vert="horz" lIns="0" tIns="0" rIns="0" bIns="0" rtlCol="0" anchor="t" anchorCtr="0"/>
          <a:lstStyle>
            <a:lvl1pPr algn="l">
              <a:defRPr sz="1200">
                <a:solidFill>
                  <a:schemeClr val="bg2"/>
                </a:solidFill>
                <a:latin typeface="+mn-lt"/>
              </a:defRPr>
            </a:lvl1pPr>
          </a:lstStyle>
          <a:p>
            <a:r>
              <a:rPr lang="en-GB" dirty="0"/>
              <a:t>Wednesday, 11 June 2014</a:t>
            </a:r>
          </a:p>
        </p:txBody>
      </p:sp>
      <p:sp>
        <p:nvSpPr>
          <p:cNvPr id="19" name="TextBox 18"/>
          <p:cNvSpPr txBox="1"/>
          <p:nvPr userDrawn="1"/>
        </p:nvSpPr>
        <p:spPr>
          <a:xfrm>
            <a:off x="424800" y="6646907"/>
            <a:ext cx="2016224"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dirty="0">
                <a:ln>
                  <a:noFill/>
                </a:ln>
                <a:solidFill>
                  <a:schemeClr val="bg2"/>
                </a:solidFill>
                <a:effectLst/>
                <a:uLnTx/>
                <a:uFillTx/>
                <a:latin typeface="Effra"/>
              </a:rPr>
              <a:t>Copyright University of Reading</a:t>
            </a:r>
          </a:p>
        </p:txBody>
      </p:sp>
      <p:sp>
        <p:nvSpPr>
          <p:cNvPr id="20" name="Picture Placeholder 7"/>
          <p:cNvSpPr>
            <a:spLocks noGrp="1"/>
          </p:cNvSpPr>
          <p:nvPr>
            <p:ph type="pic" sz="quarter" idx="16" hasCustomPrompt="1"/>
          </p:nvPr>
        </p:nvSpPr>
        <p:spPr>
          <a:xfrm>
            <a:off x="0" y="2286000"/>
            <a:ext cx="9144000" cy="2286000"/>
          </a:xfrm>
        </p:spPr>
        <p:txBody>
          <a:bodyPr/>
          <a:lstStyle>
            <a:lvl1pPr marL="0" indent="0">
              <a:buNone/>
              <a:defRPr sz="1000">
                <a:solidFill>
                  <a:schemeClr val="bg1"/>
                </a:solidFill>
              </a:defRPr>
            </a:lvl1pPr>
          </a:lstStyle>
          <a:p>
            <a:r>
              <a:rPr lang="en-US" dirty="0"/>
              <a:t>Click icon to add picture. Visit www.reading.ac.uk/imagebank for more.</a:t>
            </a:r>
          </a:p>
        </p:txBody>
      </p:sp>
    </p:spTree>
    <p:extLst>
      <p:ext uri="{BB962C8B-B14F-4D97-AF65-F5344CB8AC3E}">
        <p14:creationId xmlns:p14="http://schemas.microsoft.com/office/powerpoint/2010/main" val="2433150302"/>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Grey)">
    <p:spTree>
      <p:nvGrpSpPr>
        <p:cNvPr id="1" name=""/>
        <p:cNvGrpSpPr/>
        <p:nvPr/>
      </p:nvGrpSpPr>
      <p:grpSpPr>
        <a:xfrm>
          <a:off x="0" y="0"/>
          <a:ext cx="0" cy="0"/>
          <a:chOff x="0" y="0"/>
          <a:chExt cx="0" cy="0"/>
        </a:xfrm>
      </p:grpSpPr>
      <p:sp>
        <p:nvSpPr>
          <p:cNvPr id="5" name="Rectangle 4"/>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Slide Number Placeholder 3"/>
          <p:cNvSpPr>
            <a:spLocks noGrp="1"/>
          </p:cNvSpPr>
          <p:nvPr>
            <p:ph type="sldNum" sz="quarter" idx="10"/>
          </p:nvPr>
        </p:nvSpPr>
        <p:spPr/>
        <p:txBody>
          <a:bodyPr/>
          <a:lstStyle>
            <a:lvl1pPr>
              <a:defRPr>
                <a:solidFill>
                  <a:schemeClr val="bg1"/>
                </a:solidFill>
              </a:defRPr>
            </a:lvl1pPr>
          </a:lstStyle>
          <a:p>
            <a:fld id="{DCF6A46F-80AB-49F3-8C7E-9717ED945456}" type="slidenum">
              <a:rPr lang="en-GB" altLang="en-US" smtClean="0"/>
              <a:pPr/>
              <a:t>‹#›</a:t>
            </a:fld>
            <a:endParaRPr lang="en-GB" altLang="en-US" dirty="0"/>
          </a:p>
        </p:txBody>
      </p:sp>
      <p:pic>
        <p:nvPicPr>
          <p:cNvPr id="6"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7524750" y="438150"/>
            <a:ext cx="1184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bg1"/>
                </a:solidFill>
                <a:latin typeface="Effra Light" pitchFamily="34" charset="0"/>
              </a:rPr>
              <a:t>LIMITLESS </a:t>
            </a:r>
            <a:r>
              <a:rPr lang="en-GB" altLang="en-US" sz="1400" dirty="0">
                <a:solidFill>
                  <a:schemeClr val="bg1"/>
                </a:solidFill>
                <a:latin typeface="Effra Bold" panose="020B0803020203020204" pitchFamily="34" charset="0"/>
              </a:rPr>
              <a:t>POTENTIAL</a:t>
            </a:r>
            <a:r>
              <a:rPr lang="en-GB" altLang="en-US" sz="1400" dirty="0">
                <a:solidFill>
                  <a:schemeClr val="bg1"/>
                </a:solidFill>
                <a:latin typeface="Effra Light" pitchFamily="34" charset="0"/>
              </a:rPr>
              <a:t> | LIMITLESS </a:t>
            </a:r>
            <a:r>
              <a:rPr lang="en-GB" altLang="en-US" sz="1400" dirty="0">
                <a:solidFill>
                  <a:schemeClr val="bg1"/>
                </a:solidFill>
                <a:latin typeface="Effra Bold" panose="020B0803020203020204" pitchFamily="34" charset="0"/>
              </a:rPr>
              <a:t>OPPORTUNITIES</a:t>
            </a:r>
            <a:r>
              <a:rPr lang="en-GB" altLang="en-US" sz="1400" dirty="0">
                <a:solidFill>
                  <a:schemeClr val="bg1"/>
                </a:solidFill>
                <a:latin typeface="Effra Light" pitchFamily="34" charset="0"/>
              </a:rPr>
              <a:t> | LIMITLESS </a:t>
            </a:r>
            <a:r>
              <a:rPr lang="en-GB" altLang="en-US" sz="1400" dirty="0">
                <a:solidFill>
                  <a:schemeClr val="bg1"/>
                </a:solidFill>
                <a:latin typeface="Effra Bold" panose="020B0803020203020204" pitchFamily="34" charset="0"/>
              </a:rPr>
              <a:t>IMPACT</a:t>
            </a:r>
          </a:p>
        </p:txBody>
      </p:sp>
    </p:spTree>
    <p:extLst>
      <p:ext uri="{BB962C8B-B14F-4D97-AF65-F5344CB8AC3E}">
        <p14:creationId xmlns:p14="http://schemas.microsoft.com/office/powerpoint/2010/main" val="59782557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Grey)">
    <p:spTree>
      <p:nvGrpSpPr>
        <p:cNvPr id="1" name=""/>
        <p:cNvGrpSpPr/>
        <p:nvPr/>
      </p:nvGrpSpPr>
      <p:grpSpPr>
        <a:xfrm>
          <a:off x="0" y="0"/>
          <a:ext cx="0" cy="0"/>
          <a:chOff x="0" y="0"/>
          <a:chExt cx="0" cy="0"/>
        </a:xfrm>
      </p:grpSpPr>
      <p:sp>
        <p:nvSpPr>
          <p:cNvPr id="6" name="Rectangle 5"/>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7524750" y="438150"/>
            <a:ext cx="1184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5" name="Slide Number Placeholder 4"/>
          <p:cNvSpPr>
            <a:spLocks noGrp="1"/>
          </p:cNvSpPr>
          <p:nvPr>
            <p:ph type="sldNum" sz="quarter" idx="10"/>
          </p:nvPr>
        </p:nvSpPr>
        <p:spPr/>
        <p:txBody>
          <a:bodyPr/>
          <a:lstStyle>
            <a:lvl1pPr>
              <a:defRPr>
                <a:solidFill>
                  <a:schemeClr val="bg1"/>
                </a:solidFill>
              </a:defRPr>
            </a:lvl1pPr>
          </a:lstStyle>
          <a:p>
            <a:fld id="{7D9A8A42-CDD3-483B-A525-DE73108F9D72}" type="slidenum">
              <a:rPr lang="en-GB" altLang="en-US" smtClean="0"/>
              <a:pPr/>
              <a:t>‹#›</a:t>
            </a:fld>
            <a:endParaRPr lang="en-GB" altLang="en-US" dirty="0"/>
          </a:p>
        </p:txBody>
      </p:sp>
      <p:sp>
        <p:nvSpPr>
          <p:cNvPr id="8" name="TextBox 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bg1"/>
                </a:solidFill>
                <a:latin typeface="Effra Light" pitchFamily="34" charset="0"/>
              </a:rPr>
              <a:t>LIMITLESS </a:t>
            </a:r>
            <a:r>
              <a:rPr lang="en-GB" altLang="en-US" sz="1400" dirty="0">
                <a:solidFill>
                  <a:schemeClr val="bg1"/>
                </a:solidFill>
                <a:latin typeface="Effra Bold" panose="020B0803020203020204" pitchFamily="34" charset="0"/>
              </a:rPr>
              <a:t>POTENTIAL</a:t>
            </a:r>
            <a:r>
              <a:rPr lang="en-GB" altLang="en-US" sz="1400" dirty="0">
                <a:solidFill>
                  <a:schemeClr val="bg1"/>
                </a:solidFill>
                <a:latin typeface="Effra Light" pitchFamily="34" charset="0"/>
              </a:rPr>
              <a:t> | LIMITLESS </a:t>
            </a:r>
            <a:r>
              <a:rPr lang="en-GB" altLang="en-US" sz="1400" dirty="0">
                <a:solidFill>
                  <a:schemeClr val="bg1"/>
                </a:solidFill>
                <a:latin typeface="Effra Bold" panose="020B0803020203020204" pitchFamily="34" charset="0"/>
              </a:rPr>
              <a:t>OPPORTUNITIES</a:t>
            </a:r>
            <a:r>
              <a:rPr lang="en-GB" altLang="en-US" sz="1400" dirty="0">
                <a:solidFill>
                  <a:schemeClr val="bg1"/>
                </a:solidFill>
                <a:latin typeface="Effra Light" pitchFamily="34" charset="0"/>
              </a:rPr>
              <a:t> | LIMITLESS </a:t>
            </a:r>
            <a:r>
              <a:rPr lang="en-GB" altLang="en-US" sz="1400" dirty="0">
                <a:solidFill>
                  <a:schemeClr val="bg1"/>
                </a:solidFill>
                <a:latin typeface="Effra Bold" panose="020B0803020203020204" pitchFamily="34" charset="0"/>
              </a:rPr>
              <a:t>IMPACT</a:t>
            </a:r>
          </a:p>
        </p:txBody>
      </p:sp>
      <p:sp>
        <p:nvSpPr>
          <p:cNvPr id="9" name="Content Placeholder 2"/>
          <p:cNvSpPr>
            <a:spLocks noGrp="1"/>
          </p:cNvSpPr>
          <p:nvPr>
            <p:ph idx="11"/>
          </p:nvPr>
        </p:nvSpPr>
        <p:spPr>
          <a:xfrm>
            <a:off x="424800" y="2214000"/>
            <a:ext cx="3888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2"/>
          <p:cNvSpPr>
            <a:spLocks noGrp="1"/>
          </p:cNvSpPr>
          <p:nvPr>
            <p:ph idx="12"/>
          </p:nvPr>
        </p:nvSpPr>
        <p:spPr>
          <a:xfrm>
            <a:off x="4581327" y="2214000"/>
            <a:ext cx="3888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19245064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Content Placeholder 5"/>
          <p:cNvSpPr>
            <a:spLocks noGrp="1"/>
          </p:cNvSpPr>
          <p:nvPr>
            <p:ph sz="quarter" idx="11"/>
          </p:nvPr>
        </p:nvSpPr>
        <p:spPr>
          <a:xfrm>
            <a:off x="424800" y="476672"/>
            <a:ext cx="8280000" cy="5904656"/>
          </a:xfrm>
        </p:spPr>
        <p:txBody>
          <a:bodyPr/>
          <a:lstStyle>
            <a:lvl1pPr>
              <a:buClr>
                <a:schemeClr val="accent1"/>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9443916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400">
              <a:defRPr/>
            </a:pPr>
            <a:fld id="{36976DBC-2EBB-42DA-8920-665B7614C95B}" type="datetimeFigureOut">
              <a:rPr lang="en-US" smtClean="0">
                <a:solidFill>
                  <a:prstClr val="black">
                    <a:tint val="75000"/>
                  </a:prstClr>
                </a:solidFill>
              </a:rPr>
              <a:pPr defTabSz="914400">
                <a:defRPr/>
              </a:pPr>
              <a:t>9/7/22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4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defRPr/>
            </a:pPr>
            <a:fld id="{1BBB7703-17D4-4811-A892-600398855627}"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27992094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4" name="Content Placeholder 5"/>
          <p:cNvSpPr>
            <a:spLocks noGrp="1"/>
          </p:cNvSpPr>
          <p:nvPr>
            <p:ph sz="quarter" idx="11"/>
          </p:nvPr>
        </p:nvSpPr>
        <p:spPr>
          <a:xfrm>
            <a:off x="424800" y="476672"/>
            <a:ext cx="8280000" cy="5904656"/>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018928298"/>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PhAnim="0" preserve="1" userDrawn="1">
  <p:cSld name="Section splash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 name="TextBox 4"/>
          <p:cNvSpPr txBox="1">
            <a:spLocks noChangeArrowheads="1"/>
          </p:cNvSpPr>
          <p:nvPr userDrawn="1"/>
        </p:nvSpPr>
        <p:spPr bwMode="auto">
          <a:xfrm>
            <a:off x="-252536" y="3841456"/>
            <a:ext cx="10202863"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altLang="en-US" sz="15000" dirty="0">
                <a:solidFill>
                  <a:schemeClr val="bg1"/>
                </a:solidFill>
                <a:latin typeface="+mj-lt"/>
              </a:rPr>
              <a:t>LIMITLESS</a:t>
            </a:r>
          </a:p>
        </p:txBody>
      </p:sp>
      <p:sp>
        <p:nvSpPr>
          <p:cNvPr id="6" name="Picture Placeholder 12"/>
          <p:cNvSpPr>
            <a:spLocks noGrp="1"/>
          </p:cNvSpPr>
          <p:nvPr>
            <p:ph type="pic" sz="quarter" idx="11"/>
          </p:nvPr>
        </p:nvSpPr>
        <p:spPr>
          <a:xfrm>
            <a:off x="0" y="0"/>
            <a:ext cx="9144000" cy="4437112"/>
          </a:xfrm>
          <a:ln>
            <a:noFill/>
          </a:ln>
        </p:spPr>
        <p:txBody>
          <a:bodyPr/>
          <a:lstStyle/>
          <a:p>
            <a:r>
              <a:rPr lang="en-US"/>
              <a:t>Click icon to add picture</a:t>
            </a:r>
            <a:endParaRPr lang="en-GB" dirty="0"/>
          </a:p>
        </p:txBody>
      </p:sp>
      <p:sp>
        <p:nvSpPr>
          <p:cNvPr id="8" name="Text Placeholder 10"/>
          <p:cNvSpPr>
            <a:spLocks noGrp="1"/>
          </p:cNvSpPr>
          <p:nvPr>
            <p:ph type="body" sz="quarter" idx="14" hasCustomPrompt="1"/>
          </p:nvPr>
        </p:nvSpPr>
        <p:spPr>
          <a:xfrm>
            <a:off x="251520" y="3794864"/>
            <a:ext cx="2304000" cy="464400"/>
          </a:xfrm>
          <a:solidFill>
            <a:schemeClr val="bg1"/>
          </a:solidFill>
        </p:spPr>
        <p:txBody>
          <a:bodyPr lIns="90000" tIns="46800" rIns="90000" bIns="46800">
            <a:noAutofit/>
          </a:bodyPr>
          <a:lstStyle>
            <a:lvl1pPr marL="0" indent="0">
              <a:buNone/>
              <a:defRPr sz="2400" cap="all" baseline="0">
                <a:solidFill>
                  <a:schemeClr val="tx1"/>
                </a:solidFill>
                <a:latin typeface="+mj-lt"/>
                <a:cs typeface="AngsanaUPC" panose="02020603050405020304" pitchFamily="18" charset="-34"/>
              </a:defRPr>
            </a:lvl1pPr>
          </a:lstStyle>
          <a:p>
            <a:pPr lvl="0"/>
            <a:r>
              <a:rPr lang="en-US" dirty="0"/>
              <a:t>Education is</a:t>
            </a:r>
            <a:endParaRPr lang="en-GB" dirty="0"/>
          </a:p>
        </p:txBody>
      </p:sp>
      <p:sp>
        <p:nvSpPr>
          <p:cNvPr id="11" name="Text Placeholder 10"/>
          <p:cNvSpPr>
            <a:spLocks noGrp="1"/>
          </p:cNvSpPr>
          <p:nvPr>
            <p:ph type="body" sz="quarter" idx="15" hasCustomPrompt="1"/>
          </p:nvPr>
        </p:nvSpPr>
        <p:spPr>
          <a:xfrm>
            <a:off x="251520" y="5857878"/>
            <a:ext cx="6984776" cy="464400"/>
          </a:xfrm>
          <a:solidFill>
            <a:schemeClr val="bg1"/>
          </a:solidFill>
        </p:spPr>
        <p:txBody>
          <a:bodyPr lIns="90000" tIns="46800" rIns="90000" bIns="46800"/>
          <a:lstStyle>
            <a:lvl1pPr marL="0" indent="0">
              <a:buNone/>
              <a:defRPr sz="2400" cap="all" baseline="0">
                <a:solidFill>
                  <a:schemeClr val="tx1"/>
                </a:solidFill>
                <a:latin typeface="+mj-lt"/>
              </a:defRPr>
            </a:lvl1pPr>
          </a:lstStyle>
          <a:p>
            <a:pPr lvl="0"/>
            <a:r>
              <a:rPr lang="en-US" dirty="0"/>
              <a:t>Make the box longer for longer phrases</a:t>
            </a:r>
            <a:endParaRPr lang="en-GB" dirty="0"/>
          </a:p>
        </p:txBody>
      </p:sp>
    </p:spTree>
    <p:extLst>
      <p:ext uri="{BB962C8B-B14F-4D97-AF65-F5344CB8AC3E}">
        <p14:creationId xmlns:p14="http://schemas.microsoft.com/office/powerpoint/2010/main" val="78394296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splash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 name="TextBox 4"/>
          <p:cNvSpPr txBox="1">
            <a:spLocks noChangeArrowheads="1"/>
          </p:cNvSpPr>
          <p:nvPr userDrawn="1"/>
        </p:nvSpPr>
        <p:spPr bwMode="auto">
          <a:xfrm>
            <a:off x="-238125" y="3841456"/>
            <a:ext cx="10202863"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altLang="en-US" sz="15000" dirty="0">
                <a:solidFill>
                  <a:schemeClr val="tx1"/>
                </a:solidFill>
                <a:latin typeface="+mj-lt"/>
              </a:rPr>
              <a:t>LIMITLESS</a:t>
            </a:r>
          </a:p>
        </p:txBody>
      </p:sp>
      <p:sp>
        <p:nvSpPr>
          <p:cNvPr id="6" name="Picture Placeholder 12"/>
          <p:cNvSpPr>
            <a:spLocks noGrp="1"/>
          </p:cNvSpPr>
          <p:nvPr>
            <p:ph type="pic" sz="quarter" idx="11"/>
          </p:nvPr>
        </p:nvSpPr>
        <p:spPr>
          <a:xfrm>
            <a:off x="0" y="0"/>
            <a:ext cx="9144000" cy="4437112"/>
          </a:xfrm>
          <a:ln>
            <a:noFill/>
          </a:ln>
        </p:spPr>
        <p:txBody>
          <a:bodyPr/>
          <a:lstStyle/>
          <a:p>
            <a:r>
              <a:rPr lang="en-US"/>
              <a:t>Click icon to add picture</a:t>
            </a:r>
            <a:endParaRPr lang="en-GB" dirty="0"/>
          </a:p>
        </p:txBody>
      </p:sp>
      <p:sp>
        <p:nvSpPr>
          <p:cNvPr id="11" name="Text Placeholder 10"/>
          <p:cNvSpPr>
            <a:spLocks noGrp="1"/>
          </p:cNvSpPr>
          <p:nvPr>
            <p:ph type="body" sz="quarter" idx="14" hasCustomPrompt="1"/>
          </p:nvPr>
        </p:nvSpPr>
        <p:spPr>
          <a:xfrm>
            <a:off x="251520" y="3794864"/>
            <a:ext cx="2304000" cy="464400"/>
          </a:xfrm>
          <a:solidFill>
            <a:schemeClr val="accent1"/>
          </a:solidFill>
        </p:spPr>
        <p:txBody>
          <a:bodyPr lIns="90000" tIns="46800" rIns="90000" bIns="46800">
            <a:noAutofit/>
          </a:bodyPr>
          <a:lstStyle>
            <a:lvl1pPr marL="0" indent="0">
              <a:buNone/>
              <a:defRPr sz="2400" cap="all" baseline="0">
                <a:solidFill>
                  <a:schemeClr val="bg1"/>
                </a:solidFill>
                <a:latin typeface="+mj-lt"/>
                <a:cs typeface="AngsanaUPC" panose="02020603050405020304" pitchFamily="18" charset="-34"/>
              </a:defRPr>
            </a:lvl1pPr>
          </a:lstStyle>
          <a:p>
            <a:pPr lvl="0"/>
            <a:r>
              <a:rPr lang="en-US" dirty="0"/>
              <a:t>Education is</a:t>
            </a:r>
            <a:endParaRPr lang="en-GB" dirty="0"/>
          </a:p>
        </p:txBody>
      </p:sp>
      <p:sp>
        <p:nvSpPr>
          <p:cNvPr id="12" name="Text Placeholder 10"/>
          <p:cNvSpPr>
            <a:spLocks noGrp="1"/>
          </p:cNvSpPr>
          <p:nvPr>
            <p:ph type="body" sz="quarter" idx="15" hasCustomPrompt="1"/>
          </p:nvPr>
        </p:nvSpPr>
        <p:spPr>
          <a:xfrm>
            <a:off x="251520" y="5857878"/>
            <a:ext cx="6984776" cy="464400"/>
          </a:xfrm>
          <a:solidFill>
            <a:schemeClr val="accent1"/>
          </a:solidFill>
        </p:spPr>
        <p:txBody>
          <a:bodyPr lIns="90000" tIns="46800" rIns="90000" bIns="46800"/>
          <a:lstStyle>
            <a:lvl1pPr marL="0" indent="0">
              <a:buNone/>
              <a:defRPr sz="2400" cap="all" baseline="0">
                <a:solidFill>
                  <a:schemeClr val="bg1"/>
                </a:solidFill>
                <a:latin typeface="+mj-lt"/>
              </a:defRPr>
            </a:lvl1pPr>
          </a:lstStyle>
          <a:p>
            <a:pPr lvl="0"/>
            <a:r>
              <a:rPr lang="en-US" dirty="0"/>
              <a:t>Make the box longer for longer phrases</a:t>
            </a:r>
            <a:endParaRPr lang="en-GB" dirty="0"/>
          </a:p>
        </p:txBody>
      </p:sp>
    </p:spTree>
    <p:extLst>
      <p:ext uri="{BB962C8B-B14F-4D97-AF65-F5344CB8AC3E}">
        <p14:creationId xmlns:p14="http://schemas.microsoft.com/office/powerpoint/2010/main" val="357183901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bg1"/>
                </a:solidFill>
              </a:defRPr>
            </a:lvl1pPr>
          </a:lstStyle>
          <a:p>
            <a:r>
              <a:rPr lang="en-US" dirty="0"/>
              <a:t>Click to edit Master title style on two lines maximum</a:t>
            </a:r>
            <a:endParaRPr lang="en-GB" dirty="0"/>
          </a:p>
        </p:txBody>
      </p:sp>
    </p:spTree>
    <p:extLst>
      <p:ext uri="{BB962C8B-B14F-4D97-AF65-F5344CB8AC3E}">
        <p14:creationId xmlns:p14="http://schemas.microsoft.com/office/powerpoint/2010/main" val="395375158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bg1"/>
                </a:solidFill>
              </a:defRPr>
            </a:lvl1pPr>
          </a:lstStyle>
          <a:p>
            <a:r>
              <a:rPr lang="en-US" dirty="0"/>
              <a:t>Click to edit Master title style on two lines maximum</a:t>
            </a:r>
            <a:endParaRPr lang="en-GB" dirty="0"/>
          </a:p>
        </p:txBody>
      </p:sp>
    </p:spTree>
    <p:extLst>
      <p:ext uri="{BB962C8B-B14F-4D97-AF65-F5344CB8AC3E}">
        <p14:creationId xmlns:p14="http://schemas.microsoft.com/office/powerpoint/2010/main" val="407441695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a:t>Click icon to add picture</a:t>
            </a:r>
            <a:endParaRPr lang="en-GB" dirty="0"/>
          </a:p>
        </p:txBody>
      </p:sp>
      <p:sp>
        <p:nvSpPr>
          <p:cNvPr id="9"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accent1"/>
                </a:solidFill>
              </a:defRPr>
            </a:lvl1pPr>
          </a:lstStyle>
          <a:p>
            <a:r>
              <a:rPr lang="en-US" dirty="0"/>
              <a:t>Click to edit Master title style on two lines maximum</a:t>
            </a:r>
            <a:endParaRPr lang="en-GB" dirty="0"/>
          </a:p>
        </p:txBody>
      </p:sp>
    </p:spTree>
    <p:extLst>
      <p:ext uri="{BB962C8B-B14F-4D97-AF65-F5344CB8AC3E}">
        <p14:creationId xmlns:p14="http://schemas.microsoft.com/office/powerpoint/2010/main" val="1610777139"/>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Re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accent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bg1"/>
                </a:solidFill>
              </a:defRPr>
            </a:lvl1pPr>
          </a:lstStyle>
          <a:p>
            <a:r>
              <a:rPr lang="en-US" dirty="0"/>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491798017"/>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tx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bg1"/>
                </a:solidFill>
              </a:defRPr>
            </a:lvl1pPr>
          </a:lstStyle>
          <a:p>
            <a:r>
              <a:rPr lang="en-US" dirty="0"/>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600508849"/>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accent1"/>
                </a:solidFill>
              </a:defRPr>
            </a:lvl1pPr>
          </a:lstStyle>
          <a:p>
            <a:r>
              <a:rPr lang="en-US" dirty="0"/>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a:solidFill>
                  <a:schemeClr val="tx2"/>
                </a:solidFill>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a:solidFill>
                  <a:schemeClr val="tx2"/>
                </a:solidFill>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a:solidFill>
                  <a:schemeClr val="tx2"/>
                </a:solidFill>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5pPr>
          </a:lstStyle>
          <a:p>
            <a:pPr marL="180000" marR="0" lvl="0"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dirty="0">
                <a:ln>
                  <a:noFill/>
                </a:ln>
                <a:solidFill>
                  <a:srgbClr val="000000"/>
                </a:solidFill>
                <a:effectLst/>
                <a:uLnTx/>
                <a:uFillTx/>
                <a:latin typeface="+mn-lt"/>
              </a:rPr>
              <a:t>Click to edit Master text styles</a:t>
            </a:r>
          </a:p>
          <a:p>
            <a:pPr marL="540000" marR="0" lvl="1"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mn-lt"/>
              </a:rPr>
              <a:t>Second level</a:t>
            </a:r>
          </a:p>
          <a:p>
            <a:pPr marL="900000" marR="0" lvl="2"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mn-lt"/>
              </a:rPr>
              <a:t>Third level</a:t>
            </a:r>
          </a:p>
          <a:p>
            <a:pPr marL="1260000" marR="0" lvl="3"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a:pPr>
            <a:r>
              <a:rPr kumimoji="0" lang="en-US" sz="2000" b="0" i="0" u="none" strike="noStrike" kern="0" cap="none" spc="0" normalizeH="0" baseline="0" noProof="0" dirty="0">
                <a:ln>
                  <a:noFill/>
                </a:ln>
                <a:solidFill>
                  <a:srgbClr val="000000"/>
                </a:solidFill>
                <a:effectLst/>
                <a:uLnTx/>
                <a:uFillTx/>
                <a:latin typeface="+mn-lt"/>
              </a:rPr>
              <a:t>Fourth level</a:t>
            </a:r>
          </a:p>
          <a:p>
            <a:pPr marL="1620000" marR="0" lvl="4"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mn-lt"/>
              </a:rPr>
              <a:t>Fifth level</a:t>
            </a:r>
            <a:endParaRPr kumimoji="0" lang="en-GB" sz="2000" b="0" i="0" u="none" strike="noStrike" kern="0" cap="none" spc="0" normalizeH="0" baseline="0" noProof="0" dirty="0">
              <a:ln>
                <a:noFill/>
              </a:ln>
              <a:solidFill>
                <a:srgbClr val="000000"/>
              </a:solidFill>
              <a:effectLst/>
              <a:uLnTx/>
              <a:uFillTx/>
              <a:latin typeface="+mn-lt"/>
            </a:endParaRPr>
          </a:p>
        </p:txBody>
      </p:sp>
    </p:spTree>
    <p:extLst>
      <p:ext uri="{BB962C8B-B14F-4D97-AF65-F5344CB8AC3E}">
        <p14:creationId xmlns:p14="http://schemas.microsoft.com/office/powerpoint/2010/main" val="2236907585"/>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PhAnim="0" preserve="1" userDrawn="1">
  <p:cSld name="Timetable (Colour)">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Rectangle 6"/>
          <p:cNvSpPr/>
          <p:nvPr userDrawn="1"/>
        </p:nvSpPr>
        <p:spPr bwMode="auto">
          <a:xfrm>
            <a:off x="0" y="1196752"/>
            <a:ext cx="9144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bg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endParaRPr lang="en-GB"/>
          </a:p>
        </p:txBody>
      </p:sp>
    </p:spTree>
    <p:extLst>
      <p:ext uri="{BB962C8B-B14F-4D97-AF65-F5344CB8AC3E}">
        <p14:creationId xmlns:p14="http://schemas.microsoft.com/office/powerpoint/2010/main" val="22597244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6976DBC-2EBB-42DA-8920-665B7614C95B}" type="datetimeFigureOut">
              <a:rPr lang="en-US" smtClean="0"/>
              <a:pPr/>
              <a:t>9/7/22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BB7703-17D4-4811-A892-600398855627}" type="slidenum">
              <a:rPr lang="en-US" smtClean="0"/>
              <a:pPr/>
              <a:t>‹#›</a:t>
            </a:fld>
            <a:endParaRPr lang="en-US"/>
          </a:p>
        </p:txBody>
      </p:sp>
    </p:spTree>
    <p:extLst>
      <p:ext uri="{BB962C8B-B14F-4D97-AF65-F5344CB8AC3E}">
        <p14:creationId xmlns:p14="http://schemas.microsoft.com/office/powerpoint/2010/main" val="17677085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PhAnim="0" preserve="1" userDrawn="1">
  <p:cSld name="Timetable (Grey)">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Rectangle 6"/>
          <p:cNvSpPr/>
          <p:nvPr userDrawn="1"/>
        </p:nvSpPr>
        <p:spPr bwMode="auto">
          <a:xfrm>
            <a:off x="0" y="1196752"/>
            <a:ext cx="9144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bg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endParaRPr lang="en-GB"/>
          </a:p>
        </p:txBody>
      </p:sp>
    </p:spTree>
    <p:extLst>
      <p:ext uri="{BB962C8B-B14F-4D97-AF65-F5344CB8AC3E}">
        <p14:creationId xmlns:p14="http://schemas.microsoft.com/office/powerpoint/2010/main" val="48228482"/>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Rectangle 6"/>
          <p:cNvSpPr/>
          <p:nvPr userDrawn="1"/>
        </p:nvSpPr>
        <p:spPr bwMode="auto">
          <a:xfrm>
            <a:off x="0" y="1196752"/>
            <a:ext cx="9144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accent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endParaRPr lang="en-GB"/>
          </a:p>
        </p:txBody>
      </p:sp>
    </p:spTree>
    <p:extLst>
      <p:ext uri="{BB962C8B-B14F-4D97-AF65-F5344CB8AC3E}">
        <p14:creationId xmlns:p14="http://schemas.microsoft.com/office/powerpoint/2010/main" val="71668479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6976DBC-2EBB-42DA-8920-665B7614C95B}" type="datetimeFigureOut">
              <a:rPr lang="en-US" smtClean="0"/>
              <a:pPr/>
              <a:t>9/7/22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BB7703-17D4-4811-A892-600398855627}" type="slidenum">
              <a:rPr lang="en-US" smtClean="0"/>
              <a:pPr/>
              <a:t>‹#›</a:t>
            </a:fld>
            <a:endParaRPr lang="en-US"/>
          </a:p>
        </p:txBody>
      </p:sp>
    </p:spTree>
    <p:extLst>
      <p:ext uri="{BB962C8B-B14F-4D97-AF65-F5344CB8AC3E}">
        <p14:creationId xmlns:p14="http://schemas.microsoft.com/office/powerpoint/2010/main" val="2385582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976DBC-2EBB-42DA-8920-665B7614C95B}" type="datetimeFigureOut">
              <a:rPr lang="en-US" smtClean="0"/>
              <a:pPr/>
              <a:t>9/7/22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BB7703-17D4-4811-A892-600398855627}" type="slidenum">
              <a:rPr lang="en-US" smtClean="0"/>
              <a:pPr/>
              <a:t>‹#›</a:t>
            </a:fld>
            <a:endParaRPr lang="en-US"/>
          </a:p>
        </p:txBody>
      </p:sp>
    </p:spTree>
    <p:extLst>
      <p:ext uri="{BB962C8B-B14F-4D97-AF65-F5344CB8AC3E}">
        <p14:creationId xmlns:p14="http://schemas.microsoft.com/office/powerpoint/2010/main" val="3601238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3138358-82A0-42EC-B0BA-DB8C2DC53752}" type="datetimeFigureOut">
              <a:rPr lang="en-US" smtClean="0"/>
              <a:t>9/7/22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E0F484-C4CC-45F0-AAC9-6B311D55D0BF}" type="slidenum">
              <a:rPr lang="en-US" smtClean="0"/>
              <a:t>‹#›</a:t>
            </a:fld>
            <a:endParaRPr lang="en-US"/>
          </a:p>
        </p:txBody>
      </p:sp>
    </p:spTree>
    <p:extLst>
      <p:ext uri="{BB962C8B-B14F-4D97-AF65-F5344CB8AC3E}">
        <p14:creationId xmlns:p14="http://schemas.microsoft.com/office/powerpoint/2010/main" val="542417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B3138358-82A0-42EC-B0BA-DB8C2DC53752}" type="datetimeFigureOut">
              <a:rPr lang="en-US" smtClean="0"/>
              <a:t>9/7/22</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34E0F484-C4CC-45F0-AAC9-6B311D55D0BF}" type="slidenum">
              <a:rPr lang="en-US" smtClean="0"/>
              <a:t>‹#›</a:t>
            </a:fld>
            <a:endParaRPr lang="en-US"/>
          </a:p>
        </p:txBody>
      </p:sp>
    </p:spTree>
    <p:extLst>
      <p:ext uri="{BB962C8B-B14F-4D97-AF65-F5344CB8AC3E}">
        <p14:creationId xmlns:p14="http://schemas.microsoft.com/office/powerpoint/2010/main" val="946766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36976DBC-2EBB-42DA-8920-665B7614C95B}" type="datetimeFigureOut">
              <a:rPr lang="en-US" smtClean="0"/>
              <a:pPr/>
              <a:t>9/7/22</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BBB7703-17D4-4811-A892-600398855627}" type="slidenum">
              <a:rPr lang="en-US" smtClean="0"/>
              <a:pPr/>
              <a:t>‹#›</a:t>
            </a:fld>
            <a:endParaRPr lang="en-US"/>
          </a:p>
        </p:txBody>
      </p:sp>
    </p:spTree>
    <p:extLst>
      <p:ext uri="{BB962C8B-B14F-4D97-AF65-F5344CB8AC3E}">
        <p14:creationId xmlns:p14="http://schemas.microsoft.com/office/powerpoint/2010/main" val="2539617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6976DBC-2EBB-42DA-8920-665B7614C95B}" type="datetimeFigureOut">
              <a:rPr lang="en-US" smtClean="0"/>
              <a:pPr/>
              <a:t>9/7/22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BB7703-17D4-4811-A892-600398855627}" type="slidenum">
              <a:rPr lang="en-US" smtClean="0"/>
              <a:pPr/>
              <a:t>‹#›</a:t>
            </a:fld>
            <a:endParaRPr lang="en-US"/>
          </a:p>
        </p:txBody>
      </p:sp>
    </p:spTree>
    <p:extLst>
      <p:ext uri="{BB962C8B-B14F-4D97-AF65-F5344CB8AC3E}">
        <p14:creationId xmlns:p14="http://schemas.microsoft.com/office/powerpoint/2010/main" val="14707172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image" Target="../media/image5.png"/><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theme" Target="../theme/theme3.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image" Target="../media/image7.png"/><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Placeholder title 1"/>
          <p:cNvSpPr>
            <a:spLocks noGrp="1" noChangeArrowheads="1"/>
          </p:cNvSpPr>
          <p:nvPr>
            <p:ph type="title"/>
          </p:nvPr>
        </p:nvSpPr>
        <p:spPr bwMode="auto">
          <a:xfrm>
            <a:off x="236997" y="149115"/>
            <a:ext cx="8670008" cy="130932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GB" noProof="0" dirty="0"/>
              <a:t>Click to edit Master title style</a:t>
            </a:r>
            <a:endParaRPr lang="en-GB" dirty="0"/>
          </a:p>
        </p:txBody>
      </p:sp>
      <p:sp>
        <p:nvSpPr>
          <p:cNvPr id="1028" name="Rectangle 2"/>
          <p:cNvSpPr>
            <a:spLocks noGrp="1" noChangeArrowheads="1"/>
          </p:cNvSpPr>
          <p:nvPr>
            <p:ph type="body" idx="1"/>
          </p:nvPr>
        </p:nvSpPr>
        <p:spPr bwMode="auto">
          <a:xfrm>
            <a:off x="739573" y="1960079"/>
            <a:ext cx="7667240" cy="393748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noProof="0" dirty="0"/>
              <a:t>Click to edit Master text styles</a:t>
            </a:r>
            <a:endParaRPr lang="en-GB" dirty="0"/>
          </a:p>
          <a:p>
            <a:pPr lvl="1"/>
            <a:r>
              <a:rPr lang="en-GB" noProof="0" dirty="0"/>
              <a:t>Second level</a:t>
            </a:r>
            <a:endParaRPr lang="en-GB" dirty="0"/>
          </a:p>
          <a:p>
            <a:pPr lvl="2"/>
            <a:r>
              <a:rPr lang="en-GB" noProof="0" dirty="0"/>
              <a:t>Third level</a:t>
            </a:r>
            <a:endParaRPr lang="en-GB" dirty="0"/>
          </a:p>
          <a:p>
            <a:pPr lvl="3"/>
            <a:r>
              <a:rPr lang="en-GB" noProof="0" dirty="0"/>
              <a:t>Fourth level</a:t>
            </a:r>
            <a:endParaRPr lang="en-GB" dirty="0"/>
          </a:p>
          <a:p>
            <a:pPr lvl="4"/>
            <a:r>
              <a:rPr lang="en-GB" noProof="0" dirty="0"/>
              <a:t>Fifth level</a:t>
            </a:r>
            <a:endParaRPr lang="en-GB" dirty="0"/>
          </a:p>
          <a:p>
            <a:pPr lvl="5"/>
            <a:r>
              <a:rPr lang="en-GB" noProof="0" dirty="0"/>
              <a:t>6 level</a:t>
            </a:r>
            <a:endParaRPr lang="en-GB" dirty="0"/>
          </a:p>
          <a:p>
            <a:pPr lvl="6"/>
            <a:r>
              <a:rPr lang="en-GB" noProof="0" dirty="0"/>
              <a:t>7 level</a:t>
            </a:r>
            <a:endParaRPr lang="en-GB" dirty="0"/>
          </a:p>
          <a:p>
            <a:pPr lvl="7"/>
            <a:r>
              <a:rPr lang="en-GB" noProof="0" dirty="0"/>
              <a:t>8 level</a:t>
            </a:r>
            <a:endParaRPr lang="en-GB" dirty="0"/>
          </a:p>
          <a:p>
            <a:pPr lvl="8"/>
            <a:r>
              <a:rPr lang="en-GB" noProof="0" dirty="0"/>
              <a:t>9 level</a:t>
            </a:r>
            <a:endParaRPr lang="en-GB" dirty="0"/>
          </a:p>
        </p:txBody>
      </p:sp>
      <p:sp>
        <p:nvSpPr>
          <p:cNvPr id="33" name="SecondaryLogo_sort"/>
          <p:cNvSpPr>
            <a:spLocks noChangeArrowheads="1"/>
          </p:cNvSpPr>
          <p:nvPr/>
        </p:nvSpPr>
        <p:spPr bwMode="auto">
          <a:xfrm>
            <a:off x="7656495" y="5999002"/>
            <a:ext cx="1250426" cy="558000"/>
          </a:xfrm>
          <a:prstGeom prst="rect">
            <a:avLst/>
          </a:prstGeom>
          <a:solidFill>
            <a:schemeClr val="bg1">
              <a:alpha val="0"/>
            </a:schemeClr>
          </a:solidFill>
          <a:ln w="1778" algn="ctr">
            <a:noFill/>
            <a:miter lim="800000"/>
            <a:headEnd/>
            <a:tailEnd/>
          </a:ln>
          <a:effectLst/>
        </p:spPr>
        <p:txBody>
          <a:bodyPr wrap="square" lIns="0" tIns="0" rIns="0" bIns="0" anchor="ctr">
            <a:noAutofit/>
          </a:bodyPr>
          <a:lstStyle/>
          <a:p>
            <a:pPr>
              <a:defRPr/>
            </a:pPr>
            <a:endParaRPr lang="en-GB" sz="525" b="0" dirty="0">
              <a:latin typeface="+mn-lt"/>
            </a:endParaRPr>
          </a:p>
        </p:txBody>
      </p:sp>
      <p:sp>
        <p:nvSpPr>
          <p:cNvPr id="23" name="Black Rectangle"/>
          <p:cNvSpPr/>
          <p:nvPr userDrawn="1"/>
        </p:nvSpPr>
        <p:spPr>
          <a:xfrm>
            <a:off x="742274" y="1663088"/>
            <a:ext cx="486000" cy="4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3600" dirty="0"/>
          </a:p>
          <a:p>
            <a:pPr algn="ctr"/>
            <a:endParaRPr lang="en-GB" sz="3600" dirty="0"/>
          </a:p>
        </p:txBody>
      </p:sp>
      <p:sp>
        <p:nvSpPr>
          <p:cNvPr id="19" name="FLD_Event"/>
          <p:cNvSpPr txBox="1">
            <a:spLocks noChangeArrowheads="1"/>
          </p:cNvSpPr>
          <p:nvPr userDrawn="1"/>
        </p:nvSpPr>
        <p:spPr bwMode="auto">
          <a:xfrm>
            <a:off x="2769221" y="5997602"/>
            <a:ext cx="1704324" cy="335825"/>
          </a:xfrm>
          <a:prstGeom prst="rect">
            <a:avLst/>
          </a:prstGeom>
          <a:noFill/>
          <a:ln w="1778" algn="ctr">
            <a:noFill/>
            <a:miter lim="800000"/>
            <a:headEnd/>
            <a:tailEnd/>
          </a:ln>
          <a:effectLst/>
        </p:spPr>
        <p:txBody>
          <a:bodyPr wrap="square" lIns="0" tIns="256567" rIns="0" bIns="0" anchor="t" anchorCtr="0">
            <a:spAutoFit/>
          </a:bodyPr>
          <a:lstStyle/>
          <a:p>
            <a:pPr algn="r">
              <a:lnSpc>
                <a:spcPct val="95000"/>
              </a:lnSpc>
              <a:defRPr/>
            </a:pPr>
            <a:r>
              <a:rPr lang="en-GB" sz="525" b="0" cap="all" baseline="0" dirty="0">
                <a:solidFill>
                  <a:schemeClr val="tx1"/>
                </a:solidFill>
                <a:latin typeface="+mn-lt"/>
              </a:rPr>
              <a:t>Turkish Seed Congress 2018</a:t>
            </a:r>
          </a:p>
        </p:txBody>
      </p:sp>
      <p:sp>
        <p:nvSpPr>
          <p:cNvPr id="21" name="USR_Name"/>
          <p:cNvSpPr txBox="1">
            <a:spLocks noChangeArrowheads="1"/>
          </p:cNvSpPr>
          <p:nvPr userDrawn="1"/>
        </p:nvSpPr>
        <p:spPr bwMode="auto">
          <a:xfrm>
            <a:off x="4681253" y="5997602"/>
            <a:ext cx="2237395" cy="335825"/>
          </a:xfrm>
          <a:prstGeom prst="rect">
            <a:avLst/>
          </a:prstGeom>
          <a:noFill/>
          <a:ln w="1778" algn="ctr">
            <a:noFill/>
            <a:miter lim="800000"/>
            <a:headEnd/>
            <a:tailEnd/>
          </a:ln>
          <a:effectLst/>
        </p:spPr>
        <p:txBody>
          <a:bodyPr lIns="0" tIns="256567" rIns="0" bIns="0" anchor="t" anchorCtr="0">
            <a:spAutoFit/>
          </a:bodyPr>
          <a:lstStyle/>
          <a:p>
            <a:pPr algn="l">
              <a:lnSpc>
                <a:spcPct val="95000"/>
              </a:lnSpc>
              <a:defRPr/>
            </a:pPr>
            <a:r>
              <a:rPr lang="en-GB" sz="525" b="0" cap="all" baseline="0" dirty="0">
                <a:solidFill>
                  <a:schemeClr val="tx1"/>
                </a:solidFill>
                <a:latin typeface="+mn-lt"/>
              </a:rPr>
              <a:t>Fiona Hay</a:t>
            </a:r>
          </a:p>
        </p:txBody>
      </p:sp>
      <p:sp>
        <p:nvSpPr>
          <p:cNvPr id="27" name="Date_DateCustomA"/>
          <p:cNvSpPr txBox="1">
            <a:spLocks noChangeArrowheads="1"/>
          </p:cNvSpPr>
          <p:nvPr userDrawn="1"/>
        </p:nvSpPr>
        <p:spPr bwMode="auto">
          <a:xfrm>
            <a:off x="2769221" y="5997603"/>
            <a:ext cx="1704324" cy="436727"/>
          </a:xfrm>
          <a:prstGeom prst="rect">
            <a:avLst/>
          </a:prstGeom>
          <a:noFill/>
          <a:ln w="1778" algn="ctr">
            <a:noFill/>
            <a:miter lim="800000"/>
            <a:headEnd/>
            <a:tailEnd/>
          </a:ln>
          <a:effectLst/>
        </p:spPr>
        <p:txBody>
          <a:bodyPr wrap="square" lIns="0" tIns="356493" rIns="0" bIns="0" anchor="t" anchorCtr="0">
            <a:spAutoFit/>
          </a:bodyPr>
          <a:lstStyle/>
          <a:p>
            <a:pPr algn="r">
              <a:lnSpc>
                <a:spcPct val="95000"/>
              </a:lnSpc>
              <a:defRPr/>
            </a:pPr>
            <a:r>
              <a:rPr lang="en-GB" sz="525" b="0" cap="all" baseline="0" dirty="0">
                <a:solidFill>
                  <a:schemeClr val="tx1"/>
                </a:solidFill>
                <a:latin typeface="+mn-lt"/>
              </a:rPr>
              <a:t>12 September 2018</a:t>
            </a:r>
          </a:p>
        </p:txBody>
      </p:sp>
      <p:sp>
        <p:nvSpPr>
          <p:cNvPr id="28" name="USR_Title"/>
          <p:cNvSpPr txBox="1">
            <a:spLocks noChangeArrowheads="1"/>
          </p:cNvSpPr>
          <p:nvPr userDrawn="1"/>
        </p:nvSpPr>
        <p:spPr bwMode="auto">
          <a:xfrm>
            <a:off x="4681253" y="5997603"/>
            <a:ext cx="2237395" cy="436727"/>
          </a:xfrm>
          <a:prstGeom prst="rect">
            <a:avLst/>
          </a:prstGeom>
          <a:noFill/>
          <a:ln w="1778" algn="ctr">
            <a:noFill/>
            <a:miter lim="800000"/>
            <a:headEnd/>
            <a:tailEnd/>
          </a:ln>
          <a:effectLst/>
        </p:spPr>
        <p:txBody>
          <a:bodyPr lIns="0" tIns="356493" rIns="0" bIns="0" anchor="t" anchorCtr="0">
            <a:spAutoFit/>
          </a:bodyPr>
          <a:lstStyle/>
          <a:p>
            <a:pPr algn="l">
              <a:lnSpc>
                <a:spcPct val="95000"/>
              </a:lnSpc>
              <a:defRPr/>
            </a:pPr>
            <a:r>
              <a:rPr lang="en-GB" sz="525" b="0" cap="all" baseline="0" dirty="0">
                <a:solidFill>
                  <a:schemeClr val="tx1"/>
                </a:solidFill>
                <a:latin typeface="+mn-lt"/>
              </a:rPr>
              <a:t>  </a:t>
            </a:r>
          </a:p>
        </p:txBody>
      </p:sp>
      <p:pic>
        <p:nvPicPr>
          <p:cNvPr id="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6860" y="5999002"/>
            <a:ext cx="418286" cy="558000"/>
          </a:xfrm>
          <a:prstGeom prst="rect">
            <a:avLst/>
          </a:prstGeom>
        </p:spPr>
      </p:pic>
      <p:pic>
        <p:nvPicPr>
          <p:cNvPr id="10" name="Billede stre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56087" y="5997600"/>
            <a:ext cx="53815" cy="558000"/>
          </a:xfrm>
          <a:prstGeom prst="rect">
            <a:avLst/>
          </a:prstGeom>
        </p:spPr>
      </p:pic>
      <p:sp>
        <p:nvSpPr>
          <p:cNvPr id="25" name="OFF_logo2Computed"/>
          <p:cNvSpPr txBox="1">
            <a:spLocks noChangeArrowheads="1"/>
          </p:cNvSpPr>
          <p:nvPr userDrawn="1"/>
        </p:nvSpPr>
        <p:spPr bwMode="auto">
          <a:xfrm>
            <a:off x="729191" y="5997600"/>
            <a:ext cx="1762993" cy="507574"/>
          </a:xfrm>
          <a:prstGeom prst="rect">
            <a:avLst/>
          </a:prstGeom>
          <a:noFill/>
          <a:ln w="1778" algn="ctr">
            <a:noFill/>
            <a:miter lim="800000"/>
            <a:headEnd/>
            <a:tailEnd/>
          </a:ln>
          <a:effectLst/>
        </p:spPr>
        <p:txBody>
          <a:bodyPr wrap="square" lIns="0" tIns="437514" rIns="0" bIns="0">
            <a:spAutoFit/>
          </a:bodyPr>
          <a:lstStyle/>
          <a:p>
            <a:pPr>
              <a:lnSpc>
                <a:spcPct val="95000"/>
              </a:lnSpc>
              <a:defRPr/>
            </a:pPr>
            <a:endParaRPr lang="en-GB" sz="450" cap="all" spc="30" baseline="0" dirty="0">
              <a:solidFill>
                <a:schemeClr val="tx1"/>
              </a:solidFill>
              <a:latin typeface="AU Passata Light" pitchFamily="34" charset="0"/>
            </a:endParaRPr>
          </a:p>
        </p:txBody>
      </p:sp>
      <p:sp>
        <p:nvSpPr>
          <p:cNvPr id="26" name="OFF_logo1Computed"/>
          <p:cNvSpPr/>
          <p:nvPr userDrawn="1"/>
        </p:nvSpPr>
        <p:spPr bwMode="auto">
          <a:xfrm>
            <a:off x="729190" y="5997602"/>
            <a:ext cx="65" cy="338403"/>
          </a:xfrm>
          <a:prstGeom prst="rect">
            <a:avLst/>
          </a:prstGeom>
          <a:noFill/>
          <a:ln w="1778" cap="flat" cmpd="sng" algn="ctr">
            <a:noFill/>
            <a:prstDash val="solid"/>
            <a:round/>
            <a:headEnd type="none" w="med" len="med"/>
            <a:tailEnd type="none" w="med" len="med"/>
          </a:ln>
          <a:effectLst/>
        </p:spPr>
        <p:txBody>
          <a:bodyPr vert="horz" wrap="none" lIns="0" tIns="232260" rIns="0" bIns="0" numCol="1" rtlCol="0" anchor="t" anchorCtr="0" compatLnSpc="1">
            <a:prstTxWarp prst="textNoShape">
              <a:avLst/>
            </a:prstTxWarp>
            <a:spAutoFit/>
          </a:bodyPr>
          <a:lstStyle/>
          <a:p>
            <a:pPr marL="0" marR="0" indent="0" algn="l" defTabSz="685983" rtl="0" eaLnBrk="1" fontAlgn="base" latinLnBrk="0" hangingPunct="1">
              <a:lnSpc>
                <a:spcPct val="90000"/>
              </a:lnSpc>
              <a:spcBef>
                <a:spcPct val="0"/>
              </a:spcBef>
              <a:spcAft>
                <a:spcPct val="0"/>
              </a:spcAft>
              <a:buClrTx/>
              <a:buSzTx/>
              <a:buFont typeface="AU Passata" pitchFamily="34" charset="0"/>
              <a:buNone/>
              <a:tabLst/>
            </a:pPr>
            <a:endParaRPr kumimoji="0" lang="en-GB" sz="750" b="0" i="0" u="none" strike="noStrike" cap="all" normalizeH="0" baseline="0" noProof="1">
              <a:ln>
                <a:noFill/>
              </a:ln>
              <a:solidFill>
                <a:schemeClr val="tx1"/>
              </a:solidFill>
              <a:effectLst/>
              <a:latin typeface="AU Passata" pitchFamily="34" charset="0"/>
            </a:endParaRPr>
          </a:p>
        </p:txBody>
      </p:sp>
      <p:sp>
        <p:nvSpPr>
          <p:cNvPr id="1030" name="Sidetal"/>
          <p:cNvSpPr>
            <a:spLocks noGrp="1" noChangeArrowheads="1"/>
          </p:cNvSpPr>
          <p:nvPr>
            <p:ph type="sldNum" sz="quarter" idx="4"/>
          </p:nvPr>
        </p:nvSpPr>
        <p:spPr bwMode="auto">
          <a:xfrm>
            <a:off x="8858302" y="6581497"/>
            <a:ext cx="189049" cy="115416"/>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lnSpc>
                <a:spcPts val="900"/>
              </a:lnSpc>
              <a:buFontTx/>
              <a:buNone/>
              <a:defRPr sz="525" spc="30" baseline="0">
                <a:solidFill>
                  <a:schemeClr val="tx1"/>
                </a:solidFill>
                <a:latin typeface="+mn-lt"/>
              </a:defRPr>
            </a:lvl1pPr>
          </a:lstStyle>
          <a:p>
            <a:pPr>
              <a:defRPr/>
            </a:pPr>
            <a:fld id="{E90C1E0A-682D-40DC-B1EA-26C007FDC330}" type="slidenum">
              <a:rPr lang="en-GB" smtClean="0"/>
              <a:pPr>
                <a:defRPr/>
              </a:pPr>
              <a:t>‹#›</a:t>
            </a:fld>
            <a:endParaRPr lang="en-GB" dirty="0"/>
          </a:p>
        </p:txBody>
      </p:sp>
      <p:sp>
        <p:nvSpPr>
          <p:cNvPr id="2" name="Date Placeholder 1" hidden="1"/>
          <p:cNvSpPr>
            <a:spLocks noGrp="1"/>
          </p:cNvSpPr>
          <p:nvPr>
            <p:ph type="dt" sz="half" idx="2"/>
          </p:nvPr>
        </p:nvSpPr>
        <p:spPr>
          <a:xfrm>
            <a:off x="0" y="7020000"/>
            <a:ext cx="0" cy="0"/>
          </a:xfrm>
          <a:prstGeom prst="rect">
            <a:avLst/>
          </a:prstGeom>
        </p:spPr>
        <p:txBody>
          <a:bodyPr vert="horz" lIns="91440" tIns="45720" rIns="91440" bIns="45720" rtlCol="0" anchor="ctr"/>
          <a:lstStyle>
            <a:lvl1pPr algn="l">
              <a:defRPr sz="100">
                <a:noFill/>
              </a:defRPr>
            </a:lvl1pPr>
          </a:lstStyle>
          <a:p>
            <a:fld id="{78417F83-4CBA-48F2-BAD0-783AE3701E32}" type="datetimeFigureOut">
              <a:rPr lang="en-GB" smtClean="0"/>
              <a:pPr/>
              <a:t>07/09/2022</a:t>
            </a:fld>
            <a:r>
              <a:rPr lang="en-GB"/>
              <a:t>12/09/2018</a:t>
            </a:r>
          </a:p>
        </p:txBody>
      </p:sp>
      <p:sp>
        <p:nvSpPr>
          <p:cNvPr id="3" name="Footer Placeholder 2" hidden="1"/>
          <p:cNvSpPr>
            <a:spLocks noGrp="1"/>
          </p:cNvSpPr>
          <p:nvPr>
            <p:ph type="ftr" sz="quarter" idx="3"/>
          </p:nvPr>
        </p:nvSpPr>
        <p:spPr>
          <a:xfrm>
            <a:off x="0" y="7020000"/>
            <a:ext cx="0" cy="0"/>
          </a:xfrm>
          <a:prstGeom prst="rect">
            <a:avLst/>
          </a:prstGeom>
        </p:spPr>
        <p:txBody>
          <a:bodyPr vert="horz" lIns="91440" tIns="45720" rIns="91440" bIns="45720" rtlCol="0" anchor="ctr"/>
          <a:lstStyle>
            <a:lvl1pPr algn="ctr">
              <a:defRPr sz="100">
                <a:noFill/>
              </a:defRPr>
            </a:lvl1pPr>
          </a:lstStyle>
          <a:p>
            <a:endParaRPr lang="en-GB" dirty="0"/>
          </a:p>
        </p:txBody>
      </p:sp>
    </p:spTree>
    <p:extLst>
      <p:ext uri="{BB962C8B-B14F-4D97-AF65-F5344CB8AC3E}">
        <p14:creationId xmlns:p14="http://schemas.microsoft.com/office/powerpoint/2010/main" val="238614662"/>
      </p:ext>
    </p:extLst>
  </p:cSld>
  <p:clrMap bg1="lt1" tx1="dk1" bg2="lt2" tx2="dk2" accent1="accent1" accent2="accent2" accent3="accent3" accent4="accent4" accent5="accent5" accent6="accent6" hlink="hlink" folHlink="folHlink"/>
  <p:hf sldNum="0" hdr="0" ftr="0"/>
  <p:txStyles>
    <p:titleStyle>
      <a:lvl1pPr algn="l" rtl="0" eaLnBrk="1" fontAlgn="base" hangingPunct="1">
        <a:lnSpc>
          <a:spcPct val="89000"/>
        </a:lnSpc>
        <a:spcBef>
          <a:spcPct val="0"/>
        </a:spcBef>
        <a:spcAft>
          <a:spcPct val="0"/>
        </a:spcAft>
        <a:defRPr sz="3376" b="1" cap="all" baseline="0">
          <a:solidFill>
            <a:schemeClr val="bg1"/>
          </a:solidFill>
          <a:latin typeface="+mj-lt"/>
          <a:ea typeface="+mj-ea"/>
          <a:cs typeface="+mj-cs"/>
        </a:defRPr>
      </a:lvl1pPr>
      <a:lvl2pPr algn="l" rtl="0" eaLnBrk="1" fontAlgn="base" hangingPunct="1">
        <a:lnSpc>
          <a:spcPct val="83000"/>
        </a:lnSpc>
        <a:spcBef>
          <a:spcPct val="0"/>
        </a:spcBef>
        <a:spcAft>
          <a:spcPct val="0"/>
        </a:spcAft>
        <a:defRPr sz="3001">
          <a:solidFill>
            <a:schemeClr val="bg2"/>
          </a:solidFill>
          <a:latin typeface="AU Passata" pitchFamily="34" charset="0"/>
        </a:defRPr>
      </a:lvl2pPr>
      <a:lvl3pPr algn="l" rtl="0" eaLnBrk="1" fontAlgn="base" hangingPunct="1">
        <a:lnSpc>
          <a:spcPct val="83000"/>
        </a:lnSpc>
        <a:spcBef>
          <a:spcPct val="0"/>
        </a:spcBef>
        <a:spcAft>
          <a:spcPct val="0"/>
        </a:spcAft>
        <a:defRPr sz="3001">
          <a:solidFill>
            <a:schemeClr val="bg2"/>
          </a:solidFill>
          <a:latin typeface="AU Passata" pitchFamily="34" charset="0"/>
        </a:defRPr>
      </a:lvl3pPr>
      <a:lvl4pPr algn="l" rtl="0" eaLnBrk="1" fontAlgn="base" hangingPunct="1">
        <a:lnSpc>
          <a:spcPct val="83000"/>
        </a:lnSpc>
        <a:spcBef>
          <a:spcPct val="0"/>
        </a:spcBef>
        <a:spcAft>
          <a:spcPct val="0"/>
        </a:spcAft>
        <a:defRPr sz="3001">
          <a:solidFill>
            <a:schemeClr val="bg2"/>
          </a:solidFill>
          <a:latin typeface="AU Passata" pitchFamily="34" charset="0"/>
        </a:defRPr>
      </a:lvl4pPr>
      <a:lvl5pPr algn="l" rtl="0" eaLnBrk="1" fontAlgn="base" hangingPunct="1">
        <a:lnSpc>
          <a:spcPct val="83000"/>
        </a:lnSpc>
        <a:spcBef>
          <a:spcPct val="0"/>
        </a:spcBef>
        <a:spcAft>
          <a:spcPct val="0"/>
        </a:spcAft>
        <a:defRPr sz="3001">
          <a:solidFill>
            <a:schemeClr val="bg2"/>
          </a:solidFill>
          <a:latin typeface="AU Passata" pitchFamily="34" charset="0"/>
        </a:defRPr>
      </a:lvl5pPr>
      <a:lvl6pPr marL="342991" algn="l" rtl="0" eaLnBrk="1" fontAlgn="base" hangingPunct="1">
        <a:lnSpc>
          <a:spcPct val="83000"/>
        </a:lnSpc>
        <a:spcBef>
          <a:spcPct val="0"/>
        </a:spcBef>
        <a:spcAft>
          <a:spcPct val="0"/>
        </a:spcAft>
        <a:defRPr sz="3001">
          <a:solidFill>
            <a:schemeClr val="bg2"/>
          </a:solidFill>
          <a:latin typeface="AU Passata" pitchFamily="34" charset="0"/>
        </a:defRPr>
      </a:lvl6pPr>
      <a:lvl7pPr marL="685983" algn="l" rtl="0" eaLnBrk="1" fontAlgn="base" hangingPunct="1">
        <a:lnSpc>
          <a:spcPct val="83000"/>
        </a:lnSpc>
        <a:spcBef>
          <a:spcPct val="0"/>
        </a:spcBef>
        <a:spcAft>
          <a:spcPct val="0"/>
        </a:spcAft>
        <a:defRPr sz="3001">
          <a:solidFill>
            <a:schemeClr val="bg2"/>
          </a:solidFill>
          <a:latin typeface="AU Passata" pitchFamily="34" charset="0"/>
        </a:defRPr>
      </a:lvl7pPr>
      <a:lvl8pPr marL="1028974" algn="l" rtl="0" eaLnBrk="1" fontAlgn="base" hangingPunct="1">
        <a:lnSpc>
          <a:spcPct val="83000"/>
        </a:lnSpc>
        <a:spcBef>
          <a:spcPct val="0"/>
        </a:spcBef>
        <a:spcAft>
          <a:spcPct val="0"/>
        </a:spcAft>
        <a:defRPr sz="3001">
          <a:solidFill>
            <a:schemeClr val="bg2"/>
          </a:solidFill>
          <a:latin typeface="AU Passata" pitchFamily="34" charset="0"/>
        </a:defRPr>
      </a:lvl8pPr>
      <a:lvl9pPr marL="1371966" algn="l" rtl="0" eaLnBrk="1" fontAlgn="base" hangingPunct="1">
        <a:lnSpc>
          <a:spcPct val="83000"/>
        </a:lnSpc>
        <a:spcBef>
          <a:spcPct val="0"/>
        </a:spcBef>
        <a:spcAft>
          <a:spcPct val="0"/>
        </a:spcAft>
        <a:defRPr sz="3001">
          <a:solidFill>
            <a:schemeClr val="bg2"/>
          </a:solidFill>
          <a:latin typeface="AU Passata" pitchFamily="34" charset="0"/>
        </a:defRPr>
      </a:lvl9pPr>
    </p:titleStyle>
    <p:bodyStyle>
      <a:lvl1pPr marL="0" indent="0" algn="l" rtl="0" eaLnBrk="1" fontAlgn="base" hangingPunct="1">
        <a:lnSpc>
          <a:spcPct val="99000"/>
        </a:lnSpc>
        <a:spcBef>
          <a:spcPts val="450"/>
        </a:spcBef>
        <a:spcAft>
          <a:spcPct val="0"/>
        </a:spcAft>
        <a:buClr>
          <a:schemeClr val="tx1"/>
        </a:buClr>
        <a:buSzPct val="100000"/>
        <a:buFont typeface="Calibri" panose="020F0502020204030204" pitchFamily="34" charset="0"/>
        <a:buChar char="​"/>
        <a:defRPr sz="1500" b="0">
          <a:solidFill>
            <a:schemeClr val="bg1"/>
          </a:solidFill>
          <a:latin typeface="+mn-lt"/>
          <a:ea typeface="+mn-ea"/>
          <a:cs typeface="+mn-cs"/>
        </a:defRPr>
      </a:lvl1pPr>
      <a:lvl2pPr marL="324086" indent="-135036" algn="l" rtl="0" eaLnBrk="1" fontAlgn="base" hangingPunct="1">
        <a:lnSpc>
          <a:spcPct val="99000"/>
        </a:lnSpc>
        <a:spcBef>
          <a:spcPts val="450"/>
        </a:spcBef>
        <a:spcAft>
          <a:spcPct val="0"/>
        </a:spcAft>
        <a:buClr>
          <a:schemeClr val="tx1"/>
        </a:buClr>
        <a:buSzPct val="100000"/>
        <a:buFont typeface="Arial" panose="020B0604020202020204" pitchFamily="34" charset="0"/>
        <a:buChar char="•"/>
        <a:defRPr sz="1500">
          <a:solidFill>
            <a:schemeClr val="bg1"/>
          </a:solidFill>
          <a:latin typeface="+mn-lt"/>
        </a:defRPr>
      </a:lvl2pPr>
      <a:lvl3pPr marL="567151" indent="-135036" algn="l" rtl="0" eaLnBrk="1" fontAlgn="base" hangingPunct="1">
        <a:lnSpc>
          <a:spcPct val="99000"/>
        </a:lnSpc>
        <a:spcBef>
          <a:spcPts val="450"/>
        </a:spcBef>
        <a:spcAft>
          <a:spcPct val="0"/>
        </a:spcAft>
        <a:buClr>
          <a:schemeClr val="tx1"/>
        </a:buClr>
        <a:buSzPct val="100000"/>
        <a:buFont typeface="Arial" panose="020B0604020202020204" pitchFamily="34" charset="0"/>
        <a:buChar char="•"/>
        <a:defRPr sz="1500">
          <a:solidFill>
            <a:schemeClr val="bg1"/>
          </a:solidFill>
          <a:latin typeface="+mn-lt"/>
        </a:defRPr>
      </a:lvl3pPr>
      <a:lvl4pPr marL="864230" indent="-135036" algn="l" rtl="0" eaLnBrk="1" fontAlgn="base" hangingPunct="1">
        <a:lnSpc>
          <a:spcPct val="99000"/>
        </a:lnSpc>
        <a:spcBef>
          <a:spcPts val="450"/>
        </a:spcBef>
        <a:spcAft>
          <a:spcPct val="0"/>
        </a:spcAft>
        <a:buClr>
          <a:schemeClr val="tx1"/>
        </a:buClr>
        <a:buSzPct val="100000"/>
        <a:buFont typeface="Arial" panose="020B0604020202020204" pitchFamily="34" charset="0"/>
        <a:buChar char="•"/>
        <a:defRPr sz="1500">
          <a:solidFill>
            <a:schemeClr val="bg1"/>
          </a:solidFill>
          <a:latin typeface="+mn-lt"/>
        </a:defRPr>
      </a:lvl4pPr>
      <a:lvl5pPr marL="1134302" indent="-135036" algn="l" rtl="0" eaLnBrk="1" fontAlgn="base" hangingPunct="1">
        <a:lnSpc>
          <a:spcPct val="99000"/>
        </a:lnSpc>
        <a:spcBef>
          <a:spcPts val="450"/>
        </a:spcBef>
        <a:spcAft>
          <a:spcPct val="0"/>
        </a:spcAft>
        <a:buClr>
          <a:schemeClr val="tx1"/>
        </a:buClr>
        <a:buSzPct val="100000"/>
        <a:buFont typeface="Arial" panose="020B0604020202020204" pitchFamily="34" charset="0"/>
        <a:buChar char="•"/>
        <a:defRPr sz="1500">
          <a:solidFill>
            <a:schemeClr val="bg1"/>
          </a:solidFill>
          <a:latin typeface="+mn-lt"/>
        </a:defRPr>
      </a:lvl5pPr>
      <a:lvl6pPr marL="1377367" indent="-135036" algn="l" rtl="0" eaLnBrk="1" fontAlgn="base" hangingPunct="1">
        <a:lnSpc>
          <a:spcPct val="99000"/>
        </a:lnSpc>
        <a:spcBef>
          <a:spcPts val="450"/>
        </a:spcBef>
        <a:spcAft>
          <a:spcPct val="0"/>
        </a:spcAft>
        <a:buClr>
          <a:schemeClr val="tx1"/>
        </a:buClr>
        <a:buFont typeface="Arial" panose="020B0604020202020204" pitchFamily="34" charset="0"/>
        <a:buChar char="•"/>
        <a:defRPr sz="1500">
          <a:solidFill>
            <a:schemeClr val="bg1"/>
          </a:solidFill>
          <a:latin typeface="+mn-lt"/>
        </a:defRPr>
      </a:lvl6pPr>
      <a:lvl7pPr marL="1377367" indent="-135036" algn="l" rtl="0" eaLnBrk="1" fontAlgn="base" hangingPunct="1">
        <a:lnSpc>
          <a:spcPct val="99000"/>
        </a:lnSpc>
        <a:spcBef>
          <a:spcPts val="450"/>
        </a:spcBef>
        <a:spcAft>
          <a:spcPct val="0"/>
        </a:spcAft>
        <a:buClr>
          <a:schemeClr val="tx1"/>
        </a:buClr>
        <a:buFont typeface="Arial" panose="020B0604020202020204" pitchFamily="34" charset="0"/>
        <a:buChar char="•"/>
        <a:defRPr sz="1500">
          <a:solidFill>
            <a:schemeClr val="bg1"/>
          </a:solidFill>
          <a:latin typeface="+mn-lt"/>
        </a:defRPr>
      </a:lvl7pPr>
      <a:lvl8pPr marL="1377367" indent="-135036" algn="l" rtl="0" eaLnBrk="1" fontAlgn="base" hangingPunct="1">
        <a:lnSpc>
          <a:spcPct val="99000"/>
        </a:lnSpc>
        <a:spcBef>
          <a:spcPts val="450"/>
        </a:spcBef>
        <a:spcAft>
          <a:spcPct val="0"/>
        </a:spcAft>
        <a:buClr>
          <a:schemeClr val="tx1"/>
        </a:buClr>
        <a:buFont typeface="Arial" panose="020B0604020202020204" pitchFamily="34" charset="0"/>
        <a:buChar char="•"/>
        <a:defRPr sz="1500">
          <a:solidFill>
            <a:schemeClr val="bg1"/>
          </a:solidFill>
          <a:latin typeface="+mn-lt"/>
        </a:defRPr>
      </a:lvl8pPr>
      <a:lvl9pPr marL="1377367" indent="-135036" algn="l" rtl="0" eaLnBrk="1" fontAlgn="base" hangingPunct="1">
        <a:lnSpc>
          <a:spcPct val="99000"/>
        </a:lnSpc>
        <a:spcBef>
          <a:spcPts val="450"/>
        </a:spcBef>
        <a:spcAft>
          <a:spcPct val="0"/>
        </a:spcAft>
        <a:buClr>
          <a:schemeClr val="tx1"/>
        </a:buClr>
        <a:buFont typeface="Arial" panose="020B0604020202020204" pitchFamily="34" charset="0"/>
        <a:buChar char="•"/>
        <a:defRPr sz="1500">
          <a:solidFill>
            <a:schemeClr val="bg1"/>
          </a:solidFill>
          <a:latin typeface="+mn-lt"/>
        </a:defRPr>
      </a:lvl9pPr>
    </p:bodyStyle>
    <p:otherStyle>
      <a:defPPr>
        <a:defRPr lang="da-DK"/>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3715" userDrawn="1">
          <p15:clr>
            <a:srgbClr val="000000"/>
          </p15:clr>
        </p15:guide>
        <p15:guide id="5" orient="horz" pos="4131" userDrawn="1">
          <p15:clr>
            <a:srgbClr val="A4A3A4"/>
          </p15:clr>
        </p15:guide>
        <p15:guide id="6" pos="4208" userDrawn="1">
          <p15:clr>
            <a:srgbClr val="A4A3A4"/>
          </p15:clr>
        </p15:guide>
        <p15:guide id="7" orient="horz" pos="1234" userDrawn="1">
          <p15:clr>
            <a:srgbClr val="000000"/>
          </p15:clr>
        </p15:guide>
        <p15:guide id="8" pos="3972" userDrawn="1">
          <p15:clr>
            <a:srgbClr val="000000"/>
          </p15:clr>
        </p15:guide>
        <p15:guide id="9" pos="112" userDrawn="1">
          <p15:clr>
            <a:srgbClr val="A4A3A4"/>
          </p15:clr>
        </p15:guide>
        <p15:guide id="10" pos="350" userDrawn="1">
          <p15:clr>
            <a:srgbClr val="000000"/>
          </p15:clr>
        </p15:guide>
        <p15:guide id="11" orient="horz" pos="199"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36976DBC-2EBB-42DA-8920-665B7614C95B}" type="datetimeFigureOut">
              <a:rPr lang="en-US" smtClean="0"/>
              <a:pPr/>
              <a:t>9/7/22</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1BBB7703-17D4-4811-A892-600398855627}" type="slidenum">
              <a:rPr lang="en-US" smtClean="0"/>
              <a:pPr/>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680076"/>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 id="2147483991"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77" name="Picture 53" descr="Device-black"/>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524750" y="438150"/>
            <a:ext cx="1184275" cy="38735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424800" y="1234800"/>
            <a:ext cx="828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altLang="en-US" dirty="0"/>
              <a:t>Click to edit Master title style</a:t>
            </a:r>
            <a:endParaRPr lang="en-GB" altLang="en-US" dirty="0"/>
          </a:p>
        </p:txBody>
      </p:sp>
      <p:sp>
        <p:nvSpPr>
          <p:cNvPr id="1027" name="Rectangle 3"/>
          <p:cNvSpPr>
            <a:spLocks noGrp="1" noChangeArrowheads="1"/>
          </p:cNvSpPr>
          <p:nvPr>
            <p:ph type="body" idx="1"/>
          </p:nvPr>
        </p:nvSpPr>
        <p:spPr bwMode="auto">
          <a:xfrm>
            <a:off x="424800" y="2214000"/>
            <a:ext cx="828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3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mn-lt"/>
              </a:defRPr>
            </a:lvl1pPr>
          </a:lstStyle>
          <a:p>
            <a:fld id="{44C01B32-D1A0-401C-8867-70456BBB1E87}" type="slidenum">
              <a:rPr lang="en-GB" altLang="en-US" smtClean="0"/>
              <a:pPr/>
              <a:t>‹#›</a:t>
            </a:fld>
            <a:endParaRPr lang="en-GB" altLang="en-US" dirty="0"/>
          </a:p>
        </p:txBody>
      </p:sp>
      <p:pic>
        <p:nvPicPr>
          <p:cNvPr id="1074" name="Picture 50" descr="Device-wine"/>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hidden">
          <a:xfrm>
            <a:off x="7524750" y="438150"/>
            <a:ext cx="1184275" cy="385763"/>
          </a:xfrm>
          <a:prstGeom prst="rect">
            <a:avLst/>
          </a:prstGeom>
          <a:solidFill>
            <a:schemeClr val="accent1"/>
          </a:solidFill>
        </p:spPr>
      </p:pic>
      <p:pic>
        <p:nvPicPr>
          <p:cNvPr id="1079" name="Picture 55" descr="Device-white"/>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hidden">
          <a:xfrm>
            <a:off x="7524750" y="438150"/>
            <a:ext cx="1184275" cy="387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tx1"/>
                </a:solidFill>
                <a:latin typeface="Effra Light" pitchFamily="34" charset="0"/>
              </a:rPr>
              <a:t>LIMITLESS </a:t>
            </a:r>
            <a:r>
              <a:rPr lang="en-GB" altLang="en-US" sz="1400" dirty="0">
                <a:solidFill>
                  <a:schemeClr val="tx1"/>
                </a:solidFill>
                <a:latin typeface="Effra Bold" panose="020B0803020203020204" pitchFamily="34" charset="0"/>
              </a:rPr>
              <a:t>POTENTIAL</a:t>
            </a:r>
            <a:r>
              <a:rPr lang="en-GB" altLang="en-US" sz="1400" dirty="0">
                <a:solidFill>
                  <a:schemeClr val="tx1"/>
                </a:solidFill>
                <a:latin typeface="Effra Light" pitchFamily="34" charset="0"/>
              </a:rPr>
              <a:t> | LIMITLESS </a:t>
            </a:r>
            <a:r>
              <a:rPr lang="en-GB" altLang="en-US" sz="1400" dirty="0">
                <a:solidFill>
                  <a:schemeClr val="tx1"/>
                </a:solidFill>
                <a:latin typeface="Effra Bold" panose="020B0803020203020204" pitchFamily="34" charset="0"/>
              </a:rPr>
              <a:t>OPPORTUNITIES</a:t>
            </a:r>
            <a:r>
              <a:rPr lang="en-GB" altLang="en-US" sz="1400" dirty="0">
                <a:solidFill>
                  <a:schemeClr val="tx1"/>
                </a:solidFill>
                <a:latin typeface="Effra Light" pitchFamily="34" charset="0"/>
              </a:rPr>
              <a:t> | LIMITLESS </a:t>
            </a:r>
            <a:r>
              <a:rPr lang="en-GB" altLang="en-US" sz="1400" dirty="0">
                <a:solidFill>
                  <a:schemeClr val="tx1"/>
                </a:solidFill>
                <a:latin typeface="Effra Bold" panose="020B0803020203020204" pitchFamily="34" charset="0"/>
              </a:rPr>
              <a:t>IMPACT</a:t>
            </a:r>
          </a:p>
        </p:txBody>
      </p:sp>
    </p:spTree>
    <p:extLst>
      <p:ext uri="{BB962C8B-B14F-4D97-AF65-F5344CB8AC3E}">
        <p14:creationId xmlns:p14="http://schemas.microsoft.com/office/powerpoint/2010/main" val="272717439"/>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 id="2147484004" r:id="rId12"/>
    <p:sldLayoutId id="2147484005" r:id="rId13"/>
    <p:sldLayoutId id="2147484006" r:id="rId14"/>
    <p:sldLayoutId id="2147484007" r:id="rId15"/>
    <p:sldLayoutId id="2147484008" r:id="rId16"/>
    <p:sldLayoutId id="2147484009" r:id="rId17"/>
    <p:sldLayoutId id="2147484010" r:id="rId18"/>
    <p:sldLayoutId id="2147484011" r:id="rId19"/>
  </p:sldLayoutIdLst>
  <p:transition>
    <p:fade/>
  </p:transition>
  <p:hf hdr="0" ftr="0" dt="0"/>
  <p:txStyles>
    <p:titleStyle>
      <a:lvl1pPr algn="l" rtl="0" eaLnBrk="1" fontAlgn="base" hangingPunct="1">
        <a:spcBef>
          <a:spcPct val="0"/>
        </a:spcBef>
        <a:spcAft>
          <a:spcPct val="0"/>
        </a:spcAft>
        <a:defRPr sz="4000" b="1" cap="all" baseline="0">
          <a:solidFill>
            <a:schemeClr val="accent1"/>
          </a:solidFill>
          <a:latin typeface="+mj-lt"/>
          <a:ea typeface="+mj-ea"/>
          <a:cs typeface="+mj-cs"/>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000" baseline="0">
          <a:solidFill>
            <a:schemeClr val="tx2"/>
          </a:solidFill>
          <a:latin typeface="+mn-lt"/>
          <a:ea typeface="+mn-ea"/>
          <a:cs typeface="+mn-cs"/>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000" baseline="0">
          <a:solidFill>
            <a:schemeClr val="tx2"/>
          </a:solidFill>
          <a:latin typeface="+mn-lt"/>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000" baseline="0">
          <a:solidFill>
            <a:schemeClr val="tx2"/>
          </a:solidFill>
          <a:latin typeface="+mn-lt"/>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2.ti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7.emf"/></Relationships>
</file>

<file path=ppt/slides/_rels/slide26.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46.tif"/></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da-DK" sz="5400" dirty="0"/>
              <a:t>Seed </a:t>
            </a:r>
            <a:r>
              <a:rPr lang="da-DK" sz="5400" dirty="0" err="1"/>
              <a:t>survival</a:t>
            </a:r>
            <a:r>
              <a:rPr lang="da-DK" sz="5400" dirty="0"/>
              <a:t> in </a:t>
            </a:r>
            <a:r>
              <a:rPr lang="da-DK" sz="5400" dirty="0" err="1"/>
              <a:t>storage</a:t>
            </a:r>
            <a:r>
              <a:rPr lang="da-DK" sz="5400" dirty="0"/>
              <a:t>: </a:t>
            </a:r>
            <a:br>
              <a:rPr lang="da-DK" sz="5400" dirty="0"/>
            </a:br>
            <a:r>
              <a:rPr lang="da-DK" sz="5400" dirty="0"/>
              <a:t>a </a:t>
            </a:r>
            <a:r>
              <a:rPr lang="da-DK" sz="5400" dirty="0" err="1"/>
              <a:t>deep</a:t>
            </a:r>
            <a:r>
              <a:rPr lang="da-DK" sz="5400" dirty="0"/>
              <a:t> </a:t>
            </a:r>
            <a:r>
              <a:rPr lang="da-DK" sz="5400" dirty="0" err="1"/>
              <a:t>dive</a:t>
            </a:r>
            <a:r>
              <a:rPr lang="da-DK" sz="5400" dirty="0"/>
              <a:t> </a:t>
            </a:r>
            <a:r>
              <a:rPr lang="da-DK" sz="5400" dirty="0" err="1"/>
              <a:t>into</a:t>
            </a:r>
            <a:r>
              <a:rPr lang="da-DK" sz="5400" dirty="0"/>
              <a:t> the factors </a:t>
            </a:r>
            <a:r>
              <a:rPr lang="da-DK" sz="5400" dirty="0" err="1"/>
              <a:t>that</a:t>
            </a:r>
            <a:r>
              <a:rPr lang="da-DK" sz="5400" dirty="0"/>
              <a:t> </a:t>
            </a:r>
            <a:r>
              <a:rPr lang="da-DK" sz="5400" dirty="0" err="1"/>
              <a:t>influence</a:t>
            </a:r>
            <a:r>
              <a:rPr lang="da-DK" sz="5400" dirty="0"/>
              <a:t> seed </a:t>
            </a:r>
            <a:r>
              <a:rPr lang="da-DK" sz="5400" dirty="0" err="1"/>
              <a:t>longevity</a:t>
            </a:r>
            <a:endParaRPr lang="en-US" sz="5400" dirty="0"/>
          </a:p>
        </p:txBody>
      </p:sp>
      <p:sp>
        <p:nvSpPr>
          <p:cNvPr id="3" name="Subtitle 2"/>
          <p:cNvSpPr>
            <a:spLocks noGrp="1"/>
          </p:cNvSpPr>
          <p:nvPr>
            <p:ph type="subTitle" idx="1"/>
          </p:nvPr>
        </p:nvSpPr>
        <p:spPr/>
        <p:txBody>
          <a:bodyPr>
            <a:normAutofit/>
          </a:bodyPr>
          <a:lstStyle/>
          <a:p>
            <a:r>
              <a:rPr lang="da-DK" dirty="0"/>
              <a:t>Fiona R. Hay</a:t>
            </a:r>
          </a:p>
          <a:p>
            <a:r>
              <a:rPr lang="da-DK" dirty="0"/>
              <a:t>Aarhus </a:t>
            </a:r>
            <a:r>
              <a:rPr lang="da-DK" dirty="0" err="1"/>
              <a:t>University</a:t>
            </a:r>
            <a:endParaRPr lang="en-US" dirty="0"/>
          </a:p>
        </p:txBody>
      </p:sp>
    </p:spTree>
    <p:extLst>
      <p:ext uri="{BB962C8B-B14F-4D97-AF65-F5344CB8AC3E}">
        <p14:creationId xmlns:p14="http://schemas.microsoft.com/office/powerpoint/2010/main" val="34193931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860" t="32636" r="23949" b="18349"/>
          <a:stretch/>
        </p:blipFill>
        <p:spPr>
          <a:xfrm>
            <a:off x="1999592" y="983652"/>
            <a:ext cx="5110051" cy="4663073"/>
          </a:xfrm>
          <a:prstGeom prst="rect">
            <a:avLst/>
          </a:prstGeom>
        </p:spPr>
      </p:pic>
      <p:sp>
        <p:nvSpPr>
          <p:cNvPr id="4" name="Freeform 3"/>
          <p:cNvSpPr/>
          <p:nvPr/>
        </p:nvSpPr>
        <p:spPr>
          <a:xfrm>
            <a:off x="2821577" y="1436916"/>
            <a:ext cx="3753394" cy="3796937"/>
          </a:xfrm>
          <a:custGeom>
            <a:avLst/>
            <a:gdLst>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53394" h="3796937">
                <a:moveTo>
                  <a:pt x="0" y="0"/>
                </a:moveTo>
                <a:cubicBezTo>
                  <a:pt x="87086" y="26126"/>
                  <a:pt x="171268" y="44994"/>
                  <a:pt x="261257" y="78377"/>
                </a:cubicBezTo>
                <a:lnTo>
                  <a:pt x="539932" y="200297"/>
                </a:lnTo>
                <a:cubicBezTo>
                  <a:pt x="629921" y="252548"/>
                  <a:pt x="712652" y="301897"/>
                  <a:pt x="801189" y="391886"/>
                </a:cubicBezTo>
                <a:lnTo>
                  <a:pt x="1071154" y="740229"/>
                </a:lnTo>
                <a:cubicBezTo>
                  <a:pt x="1162594" y="875212"/>
                  <a:pt x="1258389" y="1033417"/>
                  <a:pt x="1349829" y="1201783"/>
                </a:cubicBezTo>
                <a:cubicBezTo>
                  <a:pt x="1441269" y="1370149"/>
                  <a:pt x="1529806" y="1566092"/>
                  <a:pt x="1619794" y="1750423"/>
                </a:cubicBezTo>
                <a:cubicBezTo>
                  <a:pt x="1709782" y="1934754"/>
                  <a:pt x="1799771" y="2132149"/>
                  <a:pt x="1889760" y="2307772"/>
                </a:cubicBezTo>
                <a:cubicBezTo>
                  <a:pt x="1979749" y="2483395"/>
                  <a:pt x="2071189" y="2650309"/>
                  <a:pt x="2159726" y="2804160"/>
                </a:cubicBezTo>
                <a:cubicBezTo>
                  <a:pt x="2248263" y="2958011"/>
                  <a:pt x="2332446" y="3114766"/>
                  <a:pt x="2420983" y="3230880"/>
                </a:cubicBezTo>
                <a:cubicBezTo>
                  <a:pt x="2509520" y="3346994"/>
                  <a:pt x="2602412" y="3429726"/>
                  <a:pt x="2690949" y="3500846"/>
                </a:cubicBezTo>
                <a:cubicBezTo>
                  <a:pt x="2779486" y="3571966"/>
                  <a:pt x="2863669" y="3618412"/>
                  <a:pt x="2952206" y="3657600"/>
                </a:cubicBezTo>
                <a:cubicBezTo>
                  <a:pt x="3040743" y="3696788"/>
                  <a:pt x="3133635" y="3718560"/>
                  <a:pt x="3222172" y="3735977"/>
                </a:cubicBezTo>
                <a:cubicBezTo>
                  <a:pt x="3310709" y="3753394"/>
                  <a:pt x="3394892" y="3751943"/>
                  <a:pt x="3483429" y="3762103"/>
                </a:cubicBezTo>
                <a:cubicBezTo>
                  <a:pt x="3571966" y="3772263"/>
                  <a:pt x="3663406" y="3785326"/>
                  <a:pt x="3753394" y="3796937"/>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solidFill>
                <a:schemeClr val="tx1"/>
              </a:solidFill>
            </a:endParaRPr>
          </a:p>
        </p:txBody>
      </p:sp>
      <p:cxnSp>
        <p:nvCxnSpPr>
          <p:cNvPr id="6" name="Straight Connector 5"/>
          <p:cNvCxnSpPr/>
          <p:nvPr/>
        </p:nvCxnSpPr>
        <p:spPr>
          <a:xfrm flipV="1">
            <a:off x="2621282" y="1976848"/>
            <a:ext cx="4214949" cy="8709"/>
          </a:xfrm>
          <a:prstGeom prst="line">
            <a:avLst/>
          </a:prstGeom>
          <a:ln w="2857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 name="Title 1"/>
          <p:cNvSpPr txBox="1">
            <a:spLocks/>
          </p:cNvSpPr>
          <p:nvPr/>
        </p:nvSpPr>
        <p:spPr>
          <a:xfrm>
            <a:off x="323528" y="-710910"/>
            <a:ext cx="8380205"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da-DK" sz="3600" dirty="0"/>
              <a:t>This is a </a:t>
            </a:r>
            <a:r>
              <a:rPr lang="da-DK" sz="3600" dirty="0" err="1"/>
              <a:t>good</a:t>
            </a:r>
            <a:r>
              <a:rPr lang="da-DK" sz="3600" dirty="0"/>
              <a:t> </a:t>
            </a:r>
            <a:r>
              <a:rPr lang="da-DK" sz="3600" dirty="0" err="1"/>
              <a:t>thing</a:t>
            </a:r>
            <a:r>
              <a:rPr lang="da-DK" sz="3600" dirty="0"/>
              <a:t> (for genebank managers) </a:t>
            </a:r>
            <a:endParaRPr lang="en-US" sz="3600" dirty="0"/>
          </a:p>
        </p:txBody>
      </p:sp>
      <p:sp>
        <p:nvSpPr>
          <p:cNvPr id="5" name="TextBox 4"/>
          <p:cNvSpPr txBox="1"/>
          <p:nvPr/>
        </p:nvSpPr>
        <p:spPr>
          <a:xfrm>
            <a:off x="4581842" y="3015042"/>
            <a:ext cx="2450433" cy="369332"/>
          </a:xfrm>
          <a:prstGeom prst="rect">
            <a:avLst/>
          </a:prstGeom>
          <a:noFill/>
        </p:spPr>
        <p:txBody>
          <a:bodyPr wrap="square" rtlCol="0">
            <a:spAutoFit/>
          </a:bodyPr>
          <a:lstStyle/>
          <a:p>
            <a:r>
              <a:rPr lang="da-DK" dirty="0"/>
              <a:t>Seed </a:t>
            </a:r>
            <a:r>
              <a:rPr lang="da-DK" dirty="0" err="1"/>
              <a:t>survival</a:t>
            </a:r>
            <a:r>
              <a:rPr lang="da-DK" dirty="0"/>
              <a:t> </a:t>
            </a:r>
            <a:r>
              <a:rPr lang="da-DK" dirty="0" err="1"/>
              <a:t>curve</a:t>
            </a:r>
            <a:endParaRPr lang="en-US" dirty="0"/>
          </a:p>
        </p:txBody>
      </p:sp>
      <p:sp>
        <p:nvSpPr>
          <p:cNvPr id="11" name="Right Arrow 10"/>
          <p:cNvSpPr/>
          <p:nvPr/>
        </p:nvSpPr>
        <p:spPr>
          <a:xfrm>
            <a:off x="1619672" y="5517232"/>
            <a:ext cx="6624736" cy="1008112"/>
          </a:xfrm>
          <a:prstGeom prs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schemeClr val="accent5"/>
              </a:solidFill>
              <a:latin typeface="Calibri"/>
            </a:endParaRPr>
          </a:p>
        </p:txBody>
      </p:sp>
      <p:sp>
        <p:nvSpPr>
          <p:cNvPr id="12" name="Rectangle 11"/>
          <p:cNvSpPr/>
          <p:nvPr/>
        </p:nvSpPr>
        <p:spPr>
          <a:xfrm>
            <a:off x="3491880" y="5662991"/>
            <a:ext cx="3024336" cy="646331"/>
          </a:xfrm>
          <a:prstGeom prst="rect">
            <a:avLst/>
          </a:prstGeom>
          <a:noFill/>
        </p:spPr>
        <p:txBody>
          <a:bodyPr wrap="square" lIns="91440" tIns="45720" rIns="91440" bIns="45720">
            <a:spAutoFit/>
          </a:bodyPr>
          <a:lstStyle/>
          <a:p>
            <a:pPr algn="ctr" defTabSz="914400">
              <a:defRPr/>
            </a:pPr>
            <a:r>
              <a:rPr lang="en-US" sz="3600" dirty="0">
                <a:ln w="0"/>
              </a:rPr>
              <a:t>Storage</a:t>
            </a:r>
          </a:p>
        </p:txBody>
      </p:sp>
      <p:sp>
        <p:nvSpPr>
          <p:cNvPr id="7" name="TextBox 6"/>
          <p:cNvSpPr txBox="1"/>
          <p:nvPr/>
        </p:nvSpPr>
        <p:spPr>
          <a:xfrm>
            <a:off x="6936638" y="1653682"/>
            <a:ext cx="1418978" cy="646331"/>
          </a:xfrm>
          <a:prstGeom prst="rect">
            <a:avLst/>
          </a:prstGeom>
          <a:noFill/>
        </p:spPr>
        <p:txBody>
          <a:bodyPr wrap="none" rtlCol="0">
            <a:spAutoFit/>
          </a:bodyPr>
          <a:lstStyle/>
          <a:p>
            <a:r>
              <a:rPr lang="da-DK" dirty="0"/>
              <a:t>85% </a:t>
            </a:r>
            <a:r>
              <a:rPr lang="da-DK" dirty="0" err="1"/>
              <a:t>viability</a:t>
            </a:r>
            <a:r>
              <a:rPr lang="da-DK" dirty="0"/>
              <a:t> </a:t>
            </a:r>
          </a:p>
          <a:p>
            <a:r>
              <a:rPr lang="da-DK" dirty="0" err="1"/>
              <a:t>threshold</a:t>
            </a:r>
            <a:endParaRPr lang="en-US" dirty="0"/>
          </a:p>
        </p:txBody>
      </p:sp>
    </p:spTree>
    <p:extLst>
      <p:ext uri="{BB962C8B-B14F-4D97-AF65-F5344CB8AC3E}">
        <p14:creationId xmlns:p14="http://schemas.microsoft.com/office/powerpoint/2010/main" val="2801867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860" t="32636" r="23949" b="18349"/>
          <a:stretch/>
        </p:blipFill>
        <p:spPr>
          <a:xfrm>
            <a:off x="1999592" y="983652"/>
            <a:ext cx="5110051" cy="4663073"/>
          </a:xfrm>
          <a:prstGeom prst="rect">
            <a:avLst/>
          </a:prstGeom>
        </p:spPr>
      </p:pic>
      <p:sp>
        <p:nvSpPr>
          <p:cNvPr id="4" name="Freeform 3"/>
          <p:cNvSpPr/>
          <p:nvPr/>
        </p:nvSpPr>
        <p:spPr>
          <a:xfrm>
            <a:off x="2821577" y="1436916"/>
            <a:ext cx="3753394" cy="3796937"/>
          </a:xfrm>
          <a:custGeom>
            <a:avLst/>
            <a:gdLst>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53394" h="3796937">
                <a:moveTo>
                  <a:pt x="0" y="0"/>
                </a:moveTo>
                <a:cubicBezTo>
                  <a:pt x="87086" y="26126"/>
                  <a:pt x="171268" y="44994"/>
                  <a:pt x="261257" y="78377"/>
                </a:cubicBezTo>
                <a:lnTo>
                  <a:pt x="539932" y="200297"/>
                </a:lnTo>
                <a:cubicBezTo>
                  <a:pt x="629921" y="252548"/>
                  <a:pt x="712652" y="301897"/>
                  <a:pt x="801189" y="391886"/>
                </a:cubicBezTo>
                <a:lnTo>
                  <a:pt x="1071154" y="740229"/>
                </a:lnTo>
                <a:cubicBezTo>
                  <a:pt x="1162594" y="875212"/>
                  <a:pt x="1258389" y="1033417"/>
                  <a:pt x="1349829" y="1201783"/>
                </a:cubicBezTo>
                <a:cubicBezTo>
                  <a:pt x="1441269" y="1370149"/>
                  <a:pt x="1529806" y="1566092"/>
                  <a:pt x="1619794" y="1750423"/>
                </a:cubicBezTo>
                <a:cubicBezTo>
                  <a:pt x="1709782" y="1934754"/>
                  <a:pt x="1799771" y="2132149"/>
                  <a:pt x="1889760" y="2307772"/>
                </a:cubicBezTo>
                <a:cubicBezTo>
                  <a:pt x="1979749" y="2483395"/>
                  <a:pt x="2071189" y="2650309"/>
                  <a:pt x="2159726" y="2804160"/>
                </a:cubicBezTo>
                <a:cubicBezTo>
                  <a:pt x="2248263" y="2958011"/>
                  <a:pt x="2332446" y="3114766"/>
                  <a:pt x="2420983" y="3230880"/>
                </a:cubicBezTo>
                <a:cubicBezTo>
                  <a:pt x="2509520" y="3346994"/>
                  <a:pt x="2602412" y="3429726"/>
                  <a:pt x="2690949" y="3500846"/>
                </a:cubicBezTo>
                <a:cubicBezTo>
                  <a:pt x="2779486" y="3571966"/>
                  <a:pt x="2863669" y="3618412"/>
                  <a:pt x="2952206" y="3657600"/>
                </a:cubicBezTo>
                <a:cubicBezTo>
                  <a:pt x="3040743" y="3696788"/>
                  <a:pt x="3133635" y="3718560"/>
                  <a:pt x="3222172" y="3735977"/>
                </a:cubicBezTo>
                <a:cubicBezTo>
                  <a:pt x="3310709" y="3753394"/>
                  <a:pt x="3394892" y="3751943"/>
                  <a:pt x="3483429" y="3762103"/>
                </a:cubicBezTo>
                <a:cubicBezTo>
                  <a:pt x="3571966" y="3772263"/>
                  <a:pt x="3663406" y="3785326"/>
                  <a:pt x="3753394" y="3796937"/>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6" name="Straight Connector 5"/>
          <p:cNvCxnSpPr/>
          <p:nvPr/>
        </p:nvCxnSpPr>
        <p:spPr>
          <a:xfrm flipV="1">
            <a:off x="2621282" y="1976848"/>
            <a:ext cx="4214949" cy="8709"/>
          </a:xfrm>
          <a:prstGeom prst="line">
            <a:avLst/>
          </a:prstGeom>
          <a:ln w="2857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Straight Arrow Connector 7"/>
          <p:cNvCxnSpPr>
            <a:stCxn id="4" idx="4"/>
          </p:cNvCxnSpPr>
          <p:nvPr/>
        </p:nvCxnSpPr>
        <p:spPr>
          <a:xfrm>
            <a:off x="3892732" y="2177145"/>
            <a:ext cx="1260000" cy="2368731"/>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9" name="Title 1"/>
          <p:cNvSpPr txBox="1">
            <a:spLocks/>
          </p:cNvSpPr>
          <p:nvPr/>
        </p:nvSpPr>
        <p:spPr>
          <a:xfrm>
            <a:off x="323528" y="-710910"/>
            <a:ext cx="8380205"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da-DK" sz="3600" dirty="0"/>
              <a:t>Alternative </a:t>
            </a:r>
            <a:r>
              <a:rPr lang="da-DK" sz="3600" dirty="0" err="1"/>
              <a:t>viability</a:t>
            </a:r>
            <a:r>
              <a:rPr lang="da-DK" sz="3600" dirty="0"/>
              <a:t> </a:t>
            </a:r>
            <a:r>
              <a:rPr lang="da-DK" sz="3600" dirty="0" err="1"/>
              <a:t>thresholds</a:t>
            </a:r>
            <a:r>
              <a:rPr lang="da-DK" sz="3600" dirty="0"/>
              <a:t>?</a:t>
            </a:r>
            <a:endParaRPr lang="en-US" sz="3600" dirty="0"/>
          </a:p>
        </p:txBody>
      </p:sp>
      <p:sp>
        <p:nvSpPr>
          <p:cNvPr id="11" name="Right Arrow 10"/>
          <p:cNvSpPr/>
          <p:nvPr/>
        </p:nvSpPr>
        <p:spPr>
          <a:xfrm>
            <a:off x="1619672" y="5517232"/>
            <a:ext cx="6624736" cy="1008112"/>
          </a:xfrm>
          <a:prstGeom prs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schemeClr val="accent5"/>
              </a:solidFill>
              <a:latin typeface="Calibri"/>
            </a:endParaRPr>
          </a:p>
        </p:txBody>
      </p:sp>
      <p:sp>
        <p:nvSpPr>
          <p:cNvPr id="12" name="Rectangle 11"/>
          <p:cNvSpPr/>
          <p:nvPr/>
        </p:nvSpPr>
        <p:spPr>
          <a:xfrm>
            <a:off x="3491880" y="5662991"/>
            <a:ext cx="3024336" cy="646331"/>
          </a:xfrm>
          <a:prstGeom prst="rect">
            <a:avLst/>
          </a:prstGeom>
          <a:noFill/>
        </p:spPr>
        <p:txBody>
          <a:bodyPr wrap="square" lIns="91440" tIns="45720" rIns="91440" bIns="45720">
            <a:spAutoFit/>
          </a:bodyPr>
          <a:lstStyle/>
          <a:p>
            <a:pPr algn="ctr" defTabSz="914400">
              <a:defRPr/>
            </a:pPr>
            <a:r>
              <a:rPr lang="en-US" sz="3600" dirty="0">
                <a:ln w="0"/>
              </a:rPr>
              <a:t>Storage</a:t>
            </a:r>
          </a:p>
        </p:txBody>
      </p:sp>
      <p:sp>
        <p:nvSpPr>
          <p:cNvPr id="7" name="TextBox 6"/>
          <p:cNvSpPr txBox="1"/>
          <p:nvPr/>
        </p:nvSpPr>
        <p:spPr>
          <a:xfrm>
            <a:off x="6936638" y="1653682"/>
            <a:ext cx="1418978" cy="646331"/>
          </a:xfrm>
          <a:prstGeom prst="rect">
            <a:avLst/>
          </a:prstGeom>
          <a:noFill/>
        </p:spPr>
        <p:txBody>
          <a:bodyPr wrap="none" rtlCol="0">
            <a:spAutoFit/>
          </a:bodyPr>
          <a:lstStyle/>
          <a:p>
            <a:r>
              <a:rPr lang="da-DK" dirty="0"/>
              <a:t>85% </a:t>
            </a:r>
            <a:r>
              <a:rPr lang="da-DK" dirty="0" err="1"/>
              <a:t>viability</a:t>
            </a:r>
            <a:r>
              <a:rPr lang="da-DK" dirty="0"/>
              <a:t> </a:t>
            </a:r>
          </a:p>
          <a:p>
            <a:r>
              <a:rPr lang="da-DK" dirty="0" err="1"/>
              <a:t>threshold</a:t>
            </a:r>
            <a:endParaRPr lang="en-US" dirty="0"/>
          </a:p>
        </p:txBody>
      </p:sp>
      <p:sp>
        <p:nvSpPr>
          <p:cNvPr id="13" name="Right Brace 12"/>
          <p:cNvSpPr/>
          <p:nvPr/>
        </p:nvSpPr>
        <p:spPr>
          <a:xfrm>
            <a:off x="3784600" y="1436916"/>
            <a:ext cx="211667" cy="46808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3903134" y="1359135"/>
            <a:ext cx="2812886" cy="369332"/>
          </a:xfrm>
          <a:prstGeom prst="rect">
            <a:avLst/>
          </a:prstGeom>
          <a:noFill/>
        </p:spPr>
        <p:txBody>
          <a:bodyPr wrap="none" rtlCol="0">
            <a:spAutoFit/>
          </a:bodyPr>
          <a:lstStyle/>
          <a:p>
            <a:r>
              <a:rPr lang="da-DK" dirty="0" err="1"/>
              <a:t>Higher</a:t>
            </a:r>
            <a:r>
              <a:rPr lang="da-DK" dirty="0"/>
              <a:t> rates of </a:t>
            </a:r>
            <a:r>
              <a:rPr lang="da-DK" dirty="0" err="1"/>
              <a:t>rejuvenation</a:t>
            </a:r>
            <a:endParaRPr lang="en-US" dirty="0"/>
          </a:p>
        </p:txBody>
      </p:sp>
      <p:sp>
        <p:nvSpPr>
          <p:cNvPr id="15" name="Right Brace 14"/>
          <p:cNvSpPr/>
          <p:nvPr/>
        </p:nvSpPr>
        <p:spPr>
          <a:xfrm>
            <a:off x="4458169" y="2047605"/>
            <a:ext cx="288763" cy="10414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p:nvPr/>
        </p:nvSpPr>
        <p:spPr>
          <a:xfrm>
            <a:off x="4827718" y="2140966"/>
            <a:ext cx="1948310" cy="1754326"/>
          </a:xfrm>
          <a:prstGeom prst="rect">
            <a:avLst/>
          </a:prstGeom>
          <a:noFill/>
        </p:spPr>
        <p:txBody>
          <a:bodyPr wrap="square" rtlCol="0">
            <a:spAutoFit/>
          </a:bodyPr>
          <a:lstStyle/>
          <a:p>
            <a:r>
              <a:rPr lang="da-DK" dirty="0" err="1"/>
              <a:t>Greater</a:t>
            </a:r>
            <a:r>
              <a:rPr lang="da-DK" dirty="0"/>
              <a:t> </a:t>
            </a:r>
            <a:r>
              <a:rPr lang="da-DK" dirty="0" err="1"/>
              <a:t>risk</a:t>
            </a:r>
            <a:r>
              <a:rPr lang="da-DK" dirty="0"/>
              <a:t> of </a:t>
            </a:r>
            <a:r>
              <a:rPr lang="da-DK" dirty="0" err="1"/>
              <a:t>losing</a:t>
            </a:r>
            <a:r>
              <a:rPr lang="da-DK" dirty="0"/>
              <a:t> genotypes</a:t>
            </a:r>
          </a:p>
          <a:p>
            <a:endParaRPr lang="da-DK" dirty="0"/>
          </a:p>
          <a:p>
            <a:r>
              <a:rPr lang="da-DK" dirty="0"/>
              <a:t>Recipients </a:t>
            </a:r>
            <a:r>
              <a:rPr lang="da-DK" dirty="0" err="1"/>
              <a:t>might</a:t>
            </a:r>
            <a:r>
              <a:rPr lang="da-DK" dirty="0"/>
              <a:t> </a:t>
            </a:r>
            <a:r>
              <a:rPr lang="da-DK" dirty="0" err="1"/>
              <a:t>achieve</a:t>
            </a:r>
            <a:r>
              <a:rPr lang="da-DK" dirty="0"/>
              <a:t> </a:t>
            </a:r>
            <a:r>
              <a:rPr lang="da-DK" dirty="0" err="1"/>
              <a:t>even</a:t>
            </a:r>
            <a:r>
              <a:rPr lang="da-DK" dirty="0"/>
              <a:t> </a:t>
            </a:r>
            <a:r>
              <a:rPr lang="da-DK" dirty="0" err="1"/>
              <a:t>lower</a:t>
            </a:r>
            <a:r>
              <a:rPr lang="da-DK" dirty="0"/>
              <a:t> </a:t>
            </a:r>
            <a:r>
              <a:rPr lang="da-DK" dirty="0" err="1"/>
              <a:t>germination</a:t>
            </a:r>
            <a:r>
              <a:rPr lang="da-DK" dirty="0"/>
              <a:t>  </a:t>
            </a:r>
            <a:endParaRPr lang="en-US" dirty="0"/>
          </a:p>
        </p:txBody>
      </p:sp>
    </p:spTree>
    <p:extLst>
      <p:ext uri="{BB962C8B-B14F-4D97-AF65-F5344CB8AC3E}">
        <p14:creationId xmlns:p14="http://schemas.microsoft.com/office/powerpoint/2010/main" val="15883030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23528" y="-710910"/>
            <a:ext cx="8380205"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da-DK" sz="3600" dirty="0"/>
              <a:t>Alternative </a:t>
            </a:r>
            <a:r>
              <a:rPr lang="da-DK" sz="3600" dirty="0" err="1"/>
              <a:t>viability</a:t>
            </a:r>
            <a:r>
              <a:rPr lang="da-DK" sz="3600" dirty="0"/>
              <a:t> </a:t>
            </a:r>
            <a:r>
              <a:rPr lang="da-DK" sz="3600" dirty="0" err="1"/>
              <a:t>thresholds</a:t>
            </a:r>
            <a:r>
              <a:rPr lang="da-DK" sz="3600" dirty="0"/>
              <a:t>?</a:t>
            </a:r>
            <a:endParaRPr lang="en-US" sz="3600" dirty="0"/>
          </a:p>
        </p:txBody>
      </p:sp>
      <p:sp>
        <p:nvSpPr>
          <p:cNvPr id="13" name="TextBox 12"/>
          <p:cNvSpPr txBox="1"/>
          <p:nvPr/>
        </p:nvSpPr>
        <p:spPr>
          <a:xfrm>
            <a:off x="323528" y="4600697"/>
            <a:ext cx="8557425" cy="1261884"/>
          </a:xfrm>
          <a:prstGeom prst="rect">
            <a:avLst/>
          </a:prstGeom>
          <a:noFill/>
        </p:spPr>
        <p:txBody>
          <a:bodyPr wrap="square" rtlCol="0">
            <a:spAutoFit/>
          </a:bodyPr>
          <a:lstStyle/>
          <a:p>
            <a:r>
              <a:rPr lang="en-US" sz="1900" dirty="0"/>
              <a:t>“</a:t>
            </a:r>
            <a:r>
              <a:rPr lang="en-US" sz="1900" i="1" dirty="0"/>
              <a:t>For some landraces, specific accessions, wild species and forest species, a viability of 85 percent in newly replenished seed is rarely achievable. In these situations, the curator can set the viability standard trigger for selected species to a lower threshold, such as </a:t>
            </a:r>
            <a:r>
              <a:rPr lang="en-US" sz="1900" b="1" i="1" dirty="0"/>
              <a:t>70% or lower</a:t>
            </a:r>
            <a:r>
              <a:rPr lang="en-US" sz="1900" dirty="0"/>
              <a:t>.” (FAO, 2014).</a:t>
            </a:r>
          </a:p>
        </p:txBody>
      </p:sp>
      <p:pic>
        <p:nvPicPr>
          <p:cNvPr id="19" name="Picture 18"/>
          <p:cNvPicPr>
            <a:picLocks noChangeAspect="1"/>
          </p:cNvPicPr>
          <p:nvPr/>
        </p:nvPicPr>
        <p:blipFill rotWithShape="1">
          <a:blip r:embed="rId3"/>
          <a:srcRect l="35965" t="15655" r="34508" b="10703"/>
          <a:stretch/>
        </p:blipFill>
        <p:spPr>
          <a:xfrm>
            <a:off x="635000" y="931334"/>
            <a:ext cx="2478934" cy="3477875"/>
          </a:xfrm>
          <a:prstGeom prst="rect">
            <a:avLst/>
          </a:prstGeom>
          <a:ln>
            <a:solidFill>
              <a:schemeClr val="tx1"/>
            </a:solidFill>
          </a:ln>
        </p:spPr>
      </p:pic>
      <p:sp>
        <p:nvSpPr>
          <p:cNvPr id="4" name="Rectangle 3"/>
          <p:cNvSpPr/>
          <p:nvPr/>
        </p:nvSpPr>
        <p:spPr>
          <a:xfrm>
            <a:off x="3450921" y="931334"/>
            <a:ext cx="4572000" cy="3170099"/>
          </a:xfrm>
          <a:prstGeom prst="rect">
            <a:avLst/>
          </a:prstGeom>
        </p:spPr>
        <p:txBody>
          <a:bodyPr>
            <a:spAutoFit/>
          </a:bodyPr>
          <a:lstStyle/>
          <a:p>
            <a:r>
              <a:rPr lang="en-US" sz="2000" b="1" dirty="0"/>
              <a:t>4.3.3</a:t>
            </a:r>
            <a:r>
              <a:rPr lang="en-US" sz="2000" dirty="0"/>
              <a:t> Viability monitoring test intervals should be set at one-third of the time predicted for viability to fall to </a:t>
            </a:r>
            <a:r>
              <a:rPr lang="en-US" sz="2000" b="1" dirty="0"/>
              <a:t>85% of initial viability</a:t>
            </a:r>
            <a:r>
              <a:rPr lang="en-US" sz="2000" dirty="0"/>
              <a:t> or lower depending on the species or specific accessions…</a:t>
            </a:r>
          </a:p>
          <a:p>
            <a:r>
              <a:rPr lang="en-US" sz="2000" b="1" dirty="0"/>
              <a:t>4.3.4</a:t>
            </a:r>
            <a:r>
              <a:rPr lang="en-US" sz="2000" dirty="0"/>
              <a:t> The viability threshold for regeneration or other management decision such as recollection should be </a:t>
            </a:r>
            <a:r>
              <a:rPr lang="en-US" sz="2000" b="1" dirty="0"/>
              <a:t>85% </a:t>
            </a:r>
            <a:r>
              <a:rPr lang="en-US" sz="2000" u="sng" dirty="0"/>
              <a:t>or lower</a:t>
            </a:r>
            <a:r>
              <a:rPr lang="en-US" sz="2000" dirty="0"/>
              <a:t> depending on the species or specific accessions of initial viability.</a:t>
            </a:r>
          </a:p>
        </p:txBody>
      </p:sp>
    </p:spTree>
    <p:extLst>
      <p:ext uri="{BB962C8B-B14F-4D97-AF65-F5344CB8AC3E}">
        <p14:creationId xmlns:p14="http://schemas.microsoft.com/office/powerpoint/2010/main" val="1160139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860" t="32636" r="23949" b="18349"/>
          <a:stretch/>
        </p:blipFill>
        <p:spPr>
          <a:xfrm>
            <a:off x="1999592" y="983652"/>
            <a:ext cx="5110051" cy="4663073"/>
          </a:xfrm>
          <a:prstGeom prst="rect">
            <a:avLst/>
          </a:prstGeom>
        </p:spPr>
      </p:pic>
      <p:sp>
        <p:nvSpPr>
          <p:cNvPr id="4" name="Freeform 3"/>
          <p:cNvSpPr/>
          <p:nvPr/>
        </p:nvSpPr>
        <p:spPr>
          <a:xfrm>
            <a:off x="2821577" y="1436916"/>
            <a:ext cx="3753394" cy="3796937"/>
          </a:xfrm>
          <a:custGeom>
            <a:avLst/>
            <a:gdLst>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53394" h="3796937">
                <a:moveTo>
                  <a:pt x="0" y="0"/>
                </a:moveTo>
                <a:cubicBezTo>
                  <a:pt x="87086" y="26126"/>
                  <a:pt x="171268" y="44994"/>
                  <a:pt x="261257" y="78377"/>
                </a:cubicBezTo>
                <a:lnTo>
                  <a:pt x="539932" y="200297"/>
                </a:lnTo>
                <a:cubicBezTo>
                  <a:pt x="629921" y="252548"/>
                  <a:pt x="712652" y="301897"/>
                  <a:pt x="801189" y="391886"/>
                </a:cubicBezTo>
                <a:lnTo>
                  <a:pt x="1071154" y="740229"/>
                </a:lnTo>
                <a:cubicBezTo>
                  <a:pt x="1162594" y="875212"/>
                  <a:pt x="1258389" y="1033417"/>
                  <a:pt x="1349829" y="1201783"/>
                </a:cubicBezTo>
                <a:cubicBezTo>
                  <a:pt x="1441269" y="1370149"/>
                  <a:pt x="1529806" y="1566092"/>
                  <a:pt x="1619794" y="1750423"/>
                </a:cubicBezTo>
                <a:cubicBezTo>
                  <a:pt x="1709782" y="1934754"/>
                  <a:pt x="1799771" y="2132149"/>
                  <a:pt x="1889760" y="2307772"/>
                </a:cubicBezTo>
                <a:cubicBezTo>
                  <a:pt x="1979749" y="2483395"/>
                  <a:pt x="2071189" y="2650309"/>
                  <a:pt x="2159726" y="2804160"/>
                </a:cubicBezTo>
                <a:cubicBezTo>
                  <a:pt x="2248263" y="2958011"/>
                  <a:pt x="2332446" y="3114766"/>
                  <a:pt x="2420983" y="3230880"/>
                </a:cubicBezTo>
                <a:cubicBezTo>
                  <a:pt x="2509520" y="3346994"/>
                  <a:pt x="2602412" y="3429726"/>
                  <a:pt x="2690949" y="3500846"/>
                </a:cubicBezTo>
                <a:cubicBezTo>
                  <a:pt x="2779486" y="3571966"/>
                  <a:pt x="2863669" y="3618412"/>
                  <a:pt x="2952206" y="3657600"/>
                </a:cubicBezTo>
                <a:cubicBezTo>
                  <a:pt x="3040743" y="3696788"/>
                  <a:pt x="3133635" y="3718560"/>
                  <a:pt x="3222172" y="3735977"/>
                </a:cubicBezTo>
                <a:cubicBezTo>
                  <a:pt x="3310709" y="3753394"/>
                  <a:pt x="3394892" y="3751943"/>
                  <a:pt x="3483429" y="3762103"/>
                </a:cubicBezTo>
                <a:cubicBezTo>
                  <a:pt x="3571966" y="3772263"/>
                  <a:pt x="3663406" y="3785326"/>
                  <a:pt x="3753394" y="3796937"/>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6" name="Straight Connector 5"/>
          <p:cNvCxnSpPr/>
          <p:nvPr/>
        </p:nvCxnSpPr>
        <p:spPr>
          <a:xfrm flipV="1">
            <a:off x="2621282" y="1976848"/>
            <a:ext cx="4214949" cy="8709"/>
          </a:xfrm>
          <a:prstGeom prst="line">
            <a:avLst/>
          </a:prstGeom>
          <a:ln w="2857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Straight Arrow Connector 7"/>
          <p:cNvCxnSpPr>
            <a:stCxn id="4" idx="4"/>
          </p:cNvCxnSpPr>
          <p:nvPr/>
        </p:nvCxnSpPr>
        <p:spPr>
          <a:xfrm>
            <a:off x="3892733" y="2177145"/>
            <a:ext cx="1260000" cy="2368731"/>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9" name="Title 1"/>
          <p:cNvSpPr txBox="1">
            <a:spLocks/>
          </p:cNvSpPr>
          <p:nvPr/>
        </p:nvSpPr>
        <p:spPr>
          <a:xfrm>
            <a:off x="323528" y="-710910"/>
            <a:ext cx="8380205"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da-DK" sz="3600" dirty="0"/>
              <a:t>Alternative </a:t>
            </a:r>
            <a:r>
              <a:rPr lang="da-DK" sz="3600" dirty="0" err="1"/>
              <a:t>viability</a:t>
            </a:r>
            <a:r>
              <a:rPr lang="da-DK" sz="3600" dirty="0"/>
              <a:t> </a:t>
            </a:r>
            <a:r>
              <a:rPr lang="da-DK" sz="3600" dirty="0" err="1"/>
              <a:t>thresholds</a:t>
            </a:r>
            <a:r>
              <a:rPr lang="da-DK" sz="3600" dirty="0"/>
              <a:t>?</a:t>
            </a:r>
            <a:endParaRPr lang="en-US" sz="3600" dirty="0"/>
          </a:p>
        </p:txBody>
      </p:sp>
      <p:sp>
        <p:nvSpPr>
          <p:cNvPr id="11" name="Right Arrow 10"/>
          <p:cNvSpPr/>
          <p:nvPr/>
        </p:nvSpPr>
        <p:spPr>
          <a:xfrm>
            <a:off x="1619672" y="5517232"/>
            <a:ext cx="6624736" cy="1008112"/>
          </a:xfrm>
          <a:prstGeom prs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schemeClr val="accent5"/>
              </a:solidFill>
              <a:latin typeface="Calibri"/>
            </a:endParaRPr>
          </a:p>
        </p:txBody>
      </p:sp>
      <p:sp>
        <p:nvSpPr>
          <p:cNvPr id="12" name="Rectangle 11"/>
          <p:cNvSpPr/>
          <p:nvPr/>
        </p:nvSpPr>
        <p:spPr>
          <a:xfrm>
            <a:off x="3491880" y="5662991"/>
            <a:ext cx="3024336" cy="646331"/>
          </a:xfrm>
          <a:prstGeom prst="rect">
            <a:avLst/>
          </a:prstGeom>
          <a:noFill/>
        </p:spPr>
        <p:txBody>
          <a:bodyPr wrap="square" lIns="91440" tIns="45720" rIns="91440" bIns="45720">
            <a:spAutoFit/>
          </a:bodyPr>
          <a:lstStyle/>
          <a:p>
            <a:pPr algn="ctr" defTabSz="914400">
              <a:defRPr/>
            </a:pPr>
            <a:r>
              <a:rPr lang="en-US" sz="3600" dirty="0">
                <a:ln w="0"/>
              </a:rPr>
              <a:t>Storage</a:t>
            </a:r>
          </a:p>
        </p:txBody>
      </p:sp>
      <p:sp>
        <p:nvSpPr>
          <p:cNvPr id="7" name="TextBox 6"/>
          <p:cNvSpPr txBox="1"/>
          <p:nvPr/>
        </p:nvSpPr>
        <p:spPr>
          <a:xfrm>
            <a:off x="6936638" y="1653682"/>
            <a:ext cx="1418978" cy="646331"/>
          </a:xfrm>
          <a:prstGeom prst="rect">
            <a:avLst/>
          </a:prstGeom>
          <a:noFill/>
        </p:spPr>
        <p:txBody>
          <a:bodyPr wrap="none" rtlCol="0">
            <a:spAutoFit/>
          </a:bodyPr>
          <a:lstStyle/>
          <a:p>
            <a:r>
              <a:rPr lang="da-DK" dirty="0"/>
              <a:t>85% </a:t>
            </a:r>
            <a:r>
              <a:rPr lang="da-DK" dirty="0" err="1"/>
              <a:t>viability</a:t>
            </a:r>
            <a:r>
              <a:rPr lang="da-DK" dirty="0"/>
              <a:t> </a:t>
            </a:r>
          </a:p>
          <a:p>
            <a:r>
              <a:rPr lang="da-DK" dirty="0" err="1"/>
              <a:t>threshold</a:t>
            </a:r>
            <a:endParaRPr lang="en-US" dirty="0"/>
          </a:p>
        </p:txBody>
      </p:sp>
      <p:sp>
        <p:nvSpPr>
          <p:cNvPr id="13" name="Right Brace 12"/>
          <p:cNvSpPr/>
          <p:nvPr/>
        </p:nvSpPr>
        <p:spPr>
          <a:xfrm>
            <a:off x="3784600" y="1436916"/>
            <a:ext cx="211667" cy="46808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3903134" y="1359135"/>
            <a:ext cx="2812886" cy="369332"/>
          </a:xfrm>
          <a:prstGeom prst="rect">
            <a:avLst/>
          </a:prstGeom>
          <a:noFill/>
        </p:spPr>
        <p:txBody>
          <a:bodyPr wrap="none" rtlCol="0">
            <a:spAutoFit/>
          </a:bodyPr>
          <a:lstStyle/>
          <a:p>
            <a:r>
              <a:rPr lang="da-DK" dirty="0" err="1"/>
              <a:t>Higher</a:t>
            </a:r>
            <a:r>
              <a:rPr lang="da-DK" dirty="0"/>
              <a:t> rates of </a:t>
            </a:r>
            <a:r>
              <a:rPr lang="da-DK" dirty="0" err="1"/>
              <a:t>rejuvenation</a:t>
            </a:r>
            <a:endParaRPr lang="en-US" dirty="0"/>
          </a:p>
        </p:txBody>
      </p:sp>
      <p:sp>
        <p:nvSpPr>
          <p:cNvPr id="15" name="Right Brace 14"/>
          <p:cNvSpPr/>
          <p:nvPr/>
        </p:nvSpPr>
        <p:spPr>
          <a:xfrm>
            <a:off x="4458169" y="2047605"/>
            <a:ext cx="288763" cy="10414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p:cNvSpPr txBox="1"/>
          <p:nvPr/>
        </p:nvSpPr>
        <p:spPr>
          <a:xfrm>
            <a:off x="4827718" y="2140966"/>
            <a:ext cx="1948310" cy="1754326"/>
          </a:xfrm>
          <a:prstGeom prst="rect">
            <a:avLst/>
          </a:prstGeom>
          <a:noFill/>
        </p:spPr>
        <p:txBody>
          <a:bodyPr wrap="square" rtlCol="0">
            <a:spAutoFit/>
          </a:bodyPr>
          <a:lstStyle/>
          <a:p>
            <a:r>
              <a:rPr lang="da-DK" dirty="0" err="1"/>
              <a:t>Greater</a:t>
            </a:r>
            <a:r>
              <a:rPr lang="da-DK" dirty="0"/>
              <a:t> </a:t>
            </a:r>
            <a:r>
              <a:rPr lang="da-DK" dirty="0" err="1"/>
              <a:t>risk</a:t>
            </a:r>
            <a:r>
              <a:rPr lang="da-DK" dirty="0"/>
              <a:t> of </a:t>
            </a:r>
            <a:r>
              <a:rPr lang="da-DK" dirty="0" err="1"/>
              <a:t>losing</a:t>
            </a:r>
            <a:r>
              <a:rPr lang="da-DK" dirty="0"/>
              <a:t> genotypes</a:t>
            </a:r>
          </a:p>
          <a:p>
            <a:endParaRPr lang="da-DK" dirty="0"/>
          </a:p>
          <a:p>
            <a:r>
              <a:rPr lang="da-DK" dirty="0"/>
              <a:t>Recipients </a:t>
            </a:r>
            <a:r>
              <a:rPr lang="da-DK" dirty="0" err="1"/>
              <a:t>might</a:t>
            </a:r>
            <a:r>
              <a:rPr lang="da-DK" dirty="0"/>
              <a:t> </a:t>
            </a:r>
            <a:r>
              <a:rPr lang="da-DK" dirty="0" err="1"/>
              <a:t>achieve</a:t>
            </a:r>
            <a:r>
              <a:rPr lang="da-DK" dirty="0"/>
              <a:t> </a:t>
            </a:r>
            <a:r>
              <a:rPr lang="da-DK" dirty="0" err="1"/>
              <a:t>even</a:t>
            </a:r>
            <a:r>
              <a:rPr lang="da-DK" dirty="0"/>
              <a:t> </a:t>
            </a:r>
            <a:r>
              <a:rPr lang="da-DK" dirty="0" err="1"/>
              <a:t>lower</a:t>
            </a:r>
            <a:r>
              <a:rPr lang="da-DK" dirty="0"/>
              <a:t> </a:t>
            </a:r>
            <a:r>
              <a:rPr lang="da-DK" dirty="0" err="1"/>
              <a:t>germination</a:t>
            </a:r>
            <a:r>
              <a:rPr lang="da-DK" dirty="0"/>
              <a:t>  </a:t>
            </a:r>
            <a:endParaRPr lang="en-US" dirty="0"/>
          </a:p>
        </p:txBody>
      </p:sp>
      <p:cxnSp>
        <p:nvCxnSpPr>
          <p:cNvPr id="17" name="Elbow Connector 16"/>
          <p:cNvCxnSpPr/>
          <p:nvPr/>
        </p:nvCxnSpPr>
        <p:spPr>
          <a:xfrm>
            <a:off x="2817589" y="1436916"/>
            <a:ext cx="934095" cy="576000"/>
          </a:xfrm>
          <a:prstGeom prst="bentConnector3">
            <a:avLst>
              <a:gd name="adj1" fmla="val 1054"/>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Elbow Connector 21"/>
          <p:cNvCxnSpPr/>
          <p:nvPr/>
        </p:nvCxnSpPr>
        <p:spPr>
          <a:xfrm>
            <a:off x="3349961" y="1652924"/>
            <a:ext cx="522000" cy="540000"/>
          </a:xfrm>
          <a:prstGeom prst="bentConnector3">
            <a:avLst>
              <a:gd name="adj1" fmla="val 1054"/>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p:cNvCxnSpPr/>
          <p:nvPr/>
        </p:nvCxnSpPr>
        <p:spPr>
          <a:xfrm>
            <a:off x="3082593" y="1543801"/>
            <a:ext cx="720000" cy="540000"/>
          </a:xfrm>
          <a:prstGeom prst="bentConnector3">
            <a:avLst>
              <a:gd name="adj1" fmla="val 1054"/>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Elbow Connector 23"/>
          <p:cNvCxnSpPr/>
          <p:nvPr/>
        </p:nvCxnSpPr>
        <p:spPr>
          <a:xfrm>
            <a:off x="3612432" y="1830725"/>
            <a:ext cx="331200" cy="504000"/>
          </a:xfrm>
          <a:prstGeom prst="bentConnector3">
            <a:avLst>
              <a:gd name="adj1" fmla="val 1054"/>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764817" y="2206820"/>
            <a:ext cx="840757" cy="644028"/>
          </a:xfrm>
          <a:prstGeom prst="rect">
            <a:avLst/>
          </a:prstGeom>
          <a:noFill/>
        </p:spPr>
        <p:txBody>
          <a:bodyPr wrap="square" rtlCol="0">
            <a:spAutoFit/>
          </a:bodyPr>
          <a:lstStyle/>
          <a:p>
            <a:r>
              <a:rPr lang="da-DK" dirty="0"/>
              <a:t>85% of initial</a:t>
            </a:r>
            <a:endParaRPr lang="en-US" dirty="0"/>
          </a:p>
        </p:txBody>
      </p:sp>
    </p:spTree>
    <p:extLst>
      <p:ext uri="{BB962C8B-B14F-4D97-AF65-F5344CB8AC3E}">
        <p14:creationId xmlns:p14="http://schemas.microsoft.com/office/powerpoint/2010/main" val="4096267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8729" t="14197" r="20713" b="15062"/>
          <a:stretch/>
        </p:blipFill>
        <p:spPr>
          <a:xfrm>
            <a:off x="1600191" y="846660"/>
            <a:ext cx="5839474" cy="5220000"/>
          </a:xfrm>
          <a:prstGeom prst="rect">
            <a:avLst/>
          </a:prstGeom>
        </p:spPr>
      </p:pic>
      <p:sp>
        <p:nvSpPr>
          <p:cNvPr id="4" name="Freeform 3"/>
          <p:cNvSpPr/>
          <p:nvPr/>
        </p:nvSpPr>
        <p:spPr>
          <a:xfrm>
            <a:off x="2821578" y="1792519"/>
            <a:ext cx="3806372" cy="2279710"/>
          </a:xfrm>
          <a:custGeom>
            <a:avLst/>
            <a:gdLst>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262737 h 3721007"/>
              <a:gd name="connsiteX1" fmla="*/ 261257 w 3753394"/>
              <a:gd name="connsiteY1" fmla="*/ 2447 h 3721007"/>
              <a:gd name="connsiteX2" fmla="*/ 539932 w 3753394"/>
              <a:gd name="connsiteY2" fmla="*/ 124367 h 3721007"/>
              <a:gd name="connsiteX3" fmla="*/ 801189 w 3753394"/>
              <a:gd name="connsiteY3" fmla="*/ 315956 h 3721007"/>
              <a:gd name="connsiteX4" fmla="*/ 1071154 w 3753394"/>
              <a:gd name="connsiteY4" fmla="*/ 664299 h 3721007"/>
              <a:gd name="connsiteX5" fmla="*/ 1349829 w 3753394"/>
              <a:gd name="connsiteY5" fmla="*/ 1125853 h 3721007"/>
              <a:gd name="connsiteX6" fmla="*/ 1619794 w 3753394"/>
              <a:gd name="connsiteY6" fmla="*/ 1674493 h 3721007"/>
              <a:gd name="connsiteX7" fmla="*/ 1889760 w 3753394"/>
              <a:gd name="connsiteY7" fmla="*/ 2231842 h 3721007"/>
              <a:gd name="connsiteX8" fmla="*/ 2159726 w 3753394"/>
              <a:gd name="connsiteY8" fmla="*/ 2728230 h 3721007"/>
              <a:gd name="connsiteX9" fmla="*/ 2420983 w 3753394"/>
              <a:gd name="connsiteY9" fmla="*/ 3154950 h 3721007"/>
              <a:gd name="connsiteX10" fmla="*/ 2690949 w 3753394"/>
              <a:gd name="connsiteY10" fmla="*/ 3424916 h 3721007"/>
              <a:gd name="connsiteX11" fmla="*/ 2952206 w 3753394"/>
              <a:gd name="connsiteY11" fmla="*/ 3581670 h 3721007"/>
              <a:gd name="connsiteX12" fmla="*/ 3222172 w 3753394"/>
              <a:gd name="connsiteY12" fmla="*/ 3660047 h 3721007"/>
              <a:gd name="connsiteX13" fmla="*/ 3483429 w 3753394"/>
              <a:gd name="connsiteY13" fmla="*/ 3686173 h 3721007"/>
              <a:gd name="connsiteX14" fmla="*/ 3753394 w 3753394"/>
              <a:gd name="connsiteY14" fmla="*/ 3721007 h 3721007"/>
              <a:gd name="connsiteX0" fmla="*/ 0 w 3753394"/>
              <a:gd name="connsiteY0" fmla="*/ 138844 h 3597114"/>
              <a:gd name="connsiteX1" fmla="*/ 539932 w 3753394"/>
              <a:gd name="connsiteY1" fmla="*/ 474 h 3597114"/>
              <a:gd name="connsiteX2" fmla="*/ 801189 w 3753394"/>
              <a:gd name="connsiteY2" fmla="*/ 192063 h 3597114"/>
              <a:gd name="connsiteX3" fmla="*/ 1071154 w 3753394"/>
              <a:gd name="connsiteY3" fmla="*/ 540406 h 3597114"/>
              <a:gd name="connsiteX4" fmla="*/ 1349829 w 3753394"/>
              <a:gd name="connsiteY4" fmla="*/ 1001960 h 3597114"/>
              <a:gd name="connsiteX5" fmla="*/ 1619794 w 3753394"/>
              <a:gd name="connsiteY5" fmla="*/ 1550600 h 3597114"/>
              <a:gd name="connsiteX6" fmla="*/ 1889760 w 3753394"/>
              <a:gd name="connsiteY6" fmla="*/ 2107949 h 3597114"/>
              <a:gd name="connsiteX7" fmla="*/ 2159726 w 3753394"/>
              <a:gd name="connsiteY7" fmla="*/ 2604337 h 3597114"/>
              <a:gd name="connsiteX8" fmla="*/ 2420983 w 3753394"/>
              <a:gd name="connsiteY8" fmla="*/ 3031057 h 3597114"/>
              <a:gd name="connsiteX9" fmla="*/ 2690949 w 3753394"/>
              <a:gd name="connsiteY9" fmla="*/ 3301023 h 3597114"/>
              <a:gd name="connsiteX10" fmla="*/ 2952206 w 3753394"/>
              <a:gd name="connsiteY10" fmla="*/ 3457777 h 3597114"/>
              <a:gd name="connsiteX11" fmla="*/ 3222172 w 3753394"/>
              <a:gd name="connsiteY11" fmla="*/ 3536154 h 3597114"/>
              <a:gd name="connsiteX12" fmla="*/ 3483429 w 3753394"/>
              <a:gd name="connsiteY12" fmla="*/ 3562280 h 3597114"/>
              <a:gd name="connsiteX13" fmla="*/ 3753394 w 3753394"/>
              <a:gd name="connsiteY13" fmla="*/ 3597114 h 3597114"/>
              <a:gd name="connsiteX0" fmla="*/ 0 w 3753394"/>
              <a:gd name="connsiteY0" fmla="*/ 9895 h 3468165"/>
              <a:gd name="connsiteX1" fmla="*/ 539932 w 3753394"/>
              <a:gd name="connsiteY1" fmla="*/ 32391 h 3468165"/>
              <a:gd name="connsiteX2" fmla="*/ 801189 w 3753394"/>
              <a:gd name="connsiteY2" fmla="*/ 63114 h 3468165"/>
              <a:gd name="connsiteX3" fmla="*/ 1071154 w 3753394"/>
              <a:gd name="connsiteY3" fmla="*/ 411457 h 3468165"/>
              <a:gd name="connsiteX4" fmla="*/ 1349829 w 3753394"/>
              <a:gd name="connsiteY4" fmla="*/ 873011 h 3468165"/>
              <a:gd name="connsiteX5" fmla="*/ 1619794 w 3753394"/>
              <a:gd name="connsiteY5" fmla="*/ 1421651 h 3468165"/>
              <a:gd name="connsiteX6" fmla="*/ 1889760 w 3753394"/>
              <a:gd name="connsiteY6" fmla="*/ 1979000 h 3468165"/>
              <a:gd name="connsiteX7" fmla="*/ 2159726 w 3753394"/>
              <a:gd name="connsiteY7" fmla="*/ 2475388 h 3468165"/>
              <a:gd name="connsiteX8" fmla="*/ 2420983 w 3753394"/>
              <a:gd name="connsiteY8" fmla="*/ 2902108 h 3468165"/>
              <a:gd name="connsiteX9" fmla="*/ 2690949 w 3753394"/>
              <a:gd name="connsiteY9" fmla="*/ 3172074 h 3468165"/>
              <a:gd name="connsiteX10" fmla="*/ 2952206 w 3753394"/>
              <a:gd name="connsiteY10" fmla="*/ 3328828 h 3468165"/>
              <a:gd name="connsiteX11" fmla="*/ 3222172 w 3753394"/>
              <a:gd name="connsiteY11" fmla="*/ 3407205 h 3468165"/>
              <a:gd name="connsiteX12" fmla="*/ 3483429 w 3753394"/>
              <a:gd name="connsiteY12" fmla="*/ 3433331 h 3468165"/>
              <a:gd name="connsiteX13" fmla="*/ 3753394 w 3753394"/>
              <a:gd name="connsiteY13" fmla="*/ 3468165 h 3468165"/>
              <a:gd name="connsiteX0" fmla="*/ 0 w 3753394"/>
              <a:gd name="connsiteY0" fmla="*/ 13347 h 3454683"/>
              <a:gd name="connsiteX1" fmla="*/ 539932 w 3753394"/>
              <a:gd name="connsiteY1" fmla="*/ 18909 h 3454683"/>
              <a:gd name="connsiteX2" fmla="*/ 801189 w 3753394"/>
              <a:gd name="connsiteY2" fmla="*/ 49632 h 3454683"/>
              <a:gd name="connsiteX3" fmla="*/ 1071154 w 3753394"/>
              <a:gd name="connsiteY3" fmla="*/ 397975 h 3454683"/>
              <a:gd name="connsiteX4" fmla="*/ 1349829 w 3753394"/>
              <a:gd name="connsiteY4" fmla="*/ 859529 h 3454683"/>
              <a:gd name="connsiteX5" fmla="*/ 1619794 w 3753394"/>
              <a:gd name="connsiteY5" fmla="*/ 1408169 h 3454683"/>
              <a:gd name="connsiteX6" fmla="*/ 1889760 w 3753394"/>
              <a:gd name="connsiteY6" fmla="*/ 1965518 h 3454683"/>
              <a:gd name="connsiteX7" fmla="*/ 2159726 w 3753394"/>
              <a:gd name="connsiteY7" fmla="*/ 2461906 h 3454683"/>
              <a:gd name="connsiteX8" fmla="*/ 2420983 w 3753394"/>
              <a:gd name="connsiteY8" fmla="*/ 2888626 h 3454683"/>
              <a:gd name="connsiteX9" fmla="*/ 2690949 w 3753394"/>
              <a:gd name="connsiteY9" fmla="*/ 3158592 h 3454683"/>
              <a:gd name="connsiteX10" fmla="*/ 2952206 w 3753394"/>
              <a:gd name="connsiteY10" fmla="*/ 3315346 h 3454683"/>
              <a:gd name="connsiteX11" fmla="*/ 3222172 w 3753394"/>
              <a:gd name="connsiteY11" fmla="*/ 3393723 h 3454683"/>
              <a:gd name="connsiteX12" fmla="*/ 3483429 w 3753394"/>
              <a:gd name="connsiteY12" fmla="*/ 3419849 h 3454683"/>
              <a:gd name="connsiteX13" fmla="*/ 3753394 w 3753394"/>
              <a:gd name="connsiteY13" fmla="*/ 3454683 h 3454683"/>
              <a:gd name="connsiteX0" fmla="*/ 0 w 3753394"/>
              <a:gd name="connsiteY0" fmla="*/ 0 h 3441336"/>
              <a:gd name="connsiteX1" fmla="*/ 801189 w 3753394"/>
              <a:gd name="connsiteY1" fmla="*/ 36285 h 3441336"/>
              <a:gd name="connsiteX2" fmla="*/ 1071154 w 3753394"/>
              <a:gd name="connsiteY2" fmla="*/ 384628 h 3441336"/>
              <a:gd name="connsiteX3" fmla="*/ 1349829 w 3753394"/>
              <a:gd name="connsiteY3" fmla="*/ 846182 h 3441336"/>
              <a:gd name="connsiteX4" fmla="*/ 1619794 w 3753394"/>
              <a:gd name="connsiteY4" fmla="*/ 1394822 h 3441336"/>
              <a:gd name="connsiteX5" fmla="*/ 1889760 w 3753394"/>
              <a:gd name="connsiteY5" fmla="*/ 1952171 h 3441336"/>
              <a:gd name="connsiteX6" fmla="*/ 2159726 w 3753394"/>
              <a:gd name="connsiteY6" fmla="*/ 2448559 h 3441336"/>
              <a:gd name="connsiteX7" fmla="*/ 2420983 w 3753394"/>
              <a:gd name="connsiteY7" fmla="*/ 2875279 h 3441336"/>
              <a:gd name="connsiteX8" fmla="*/ 2690949 w 3753394"/>
              <a:gd name="connsiteY8" fmla="*/ 3145245 h 3441336"/>
              <a:gd name="connsiteX9" fmla="*/ 2952206 w 3753394"/>
              <a:gd name="connsiteY9" fmla="*/ 3301999 h 3441336"/>
              <a:gd name="connsiteX10" fmla="*/ 3222172 w 3753394"/>
              <a:gd name="connsiteY10" fmla="*/ 3380376 h 3441336"/>
              <a:gd name="connsiteX11" fmla="*/ 3483429 w 3753394"/>
              <a:gd name="connsiteY11" fmla="*/ 3406502 h 3441336"/>
              <a:gd name="connsiteX12" fmla="*/ 3753394 w 3753394"/>
              <a:gd name="connsiteY12" fmla="*/ 3441336 h 3441336"/>
              <a:gd name="connsiteX0" fmla="*/ 0 w 3753394"/>
              <a:gd name="connsiteY0" fmla="*/ 6049 h 3447385"/>
              <a:gd name="connsiteX1" fmla="*/ 1326122 w 3753394"/>
              <a:gd name="connsiteY1" fmla="*/ 0 h 3447385"/>
              <a:gd name="connsiteX2" fmla="*/ 1071154 w 3753394"/>
              <a:gd name="connsiteY2" fmla="*/ 390677 h 3447385"/>
              <a:gd name="connsiteX3" fmla="*/ 1349829 w 3753394"/>
              <a:gd name="connsiteY3" fmla="*/ 852231 h 3447385"/>
              <a:gd name="connsiteX4" fmla="*/ 1619794 w 3753394"/>
              <a:gd name="connsiteY4" fmla="*/ 1400871 h 3447385"/>
              <a:gd name="connsiteX5" fmla="*/ 1889760 w 3753394"/>
              <a:gd name="connsiteY5" fmla="*/ 1958220 h 3447385"/>
              <a:gd name="connsiteX6" fmla="*/ 2159726 w 3753394"/>
              <a:gd name="connsiteY6" fmla="*/ 2454608 h 3447385"/>
              <a:gd name="connsiteX7" fmla="*/ 2420983 w 3753394"/>
              <a:gd name="connsiteY7" fmla="*/ 2881328 h 3447385"/>
              <a:gd name="connsiteX8" fmla="*/ 2690949 w 3753394"/>
              <a:gd name="connsiteY8" fmla="*/ 3151294 h 3447385"/>
              <a:gd name="connsiteX9" fmla="*/ 2952206 w 3753394"/>
              <a:gd name="connsiteY9" fmla="*/ 3308048 h 3447385"/>
              <a:gd name="connsiteX10" fmla="*/ 3222172 w 3753394"/>
              <a:gd name="connsiteY10" fmla="*/ 3386425 h 3447385"/>
              <a:gd name="connsiteX11" fmla="*/ 3483429 w 3753394"/>
              <a:gd name="connsiteY11" fmla="*/ 3412551 h 3447385"/>
              <a:gd name="connsiteX12" fmla="*/ 3753394 w 3753394"/>
              <a:gd name="connsiteY12" fmla="*/ 3447385 h 3447385"/>
              <a:gd name="connsiteX0" fmla="*/ 0 w 3753394"/>
              <a:gd name="connsiteY0" fmla="*/ 13305 h 3454641"/>
              <a:gd name="connsiteX1" fmla="*/ 1326122 w 3753394"/>
              <a:gd name="connsiteY1" fmla="*/ 7256 h 3454641"/>
              <a:gd name="connsiteX2" fmla="*/ 1621487 w 3753394"/>
              <a:gd name="connsiteY2" fmla="*/ 0 h 3454641"/>
              <a:gd name="connsiteX3" fmla="*/ 1349829 w 3753394"/>
              <a:gd name="connsiteY3" fmla="*/ 859487 h 3454641"/>
              <a:gd name="connsiteX4" fmla="*/ 1619794 w 3753394"/>
              <a:gd name="connsiteY4" fmla="*/ 1408127 h 3454641"/>
              <a:gd name="connsiteX5" fmla="*/ 1889760 w 3753394"/>
              <a:gd name="connsiteY5" fmla="*/ 1965476 h 3454641"/>
              <a:gd name="connsiteX6" fmla="*/ 2159726 w 3753394"/>
              <a:gd name="connsiteY6" fmla="*/ 2461864 h 3454641"/>
              <a:gd name="connsiteX7" fmla="*/ 2420983 w 3753394"/>
              <a:gd name="connsiteY7" fmla="*/ 2888584 h 3454641"/>
              <a:gd name="connsiteX8" fmla="*/ 2690949 w 3753394"/>
              <a:gd name="connsiteY8" fmla="*/ 3158550 h 3454641"/>
              <a:gd name="connsiteX9" fmla="*/ 2952206 w 3753394"/>
              <a:gd name="connsiteY9" fmla="*/ 3315304 h 3454641"/>
              <a:gd name="connsiteX10" fmla="*/ 3222172 w 3753394"/>
              <a:gd name="connsiteY10" fmla="*/ 3393681 h 3454641"/>
              <a:gd name="connsiteX11" fmla="*/ 3483429 w 3753394"/>
              <a:gd name="connsiteY11" fmla="*/ 3419807 h 3454641"/>
              <a:gd name="connsiteX12" fmla="*/ 3753394 w 3753394"/>
              <a:gd name="connsiteY12" fmla="*/ 3454641 h 3454641"/>
              <a:gd name="connsiteX0" fmla="*/ 0 w 3753394"/>
              <a:gd name="connsiteY0" fmla="*/ 15412 h 3456748"/>
              <a:gd name="connsiteX1" fmla="*/ 1326122 w 3753394"/>
              <a:gd name="connsiteY1" fmla="*/ 9363 h 3456748"/>
              <a:gd name="connsiteX2" fmla="*/ 1621487 w 3753394"/>
              <a:gd name="connsiteY2" fmla="*/ 2107 h 3456748"/>
              <a:gd name="connsiteX3" fmla="*/ 1908629 w 3753394"/>
              <a:gd name="connsiteY3" fmla="*/ 99594 h 3456748"/>
              <a:gd name="connsiteX4" fmla="*/ 1619794 w 3753394"/>
              <a:gd name="connsiteY4" fmla="*/ 1410234 h 3456748"/>
              <a:gd name="connsiteX5" fmla="*/ 1889760 w 3753394"/>
              <a:gd name="connsiteY5" fmla="*/ 1967583 h 3456748"/>
              <a:gd name="connsiteX6" fmla="*/ 2159726 w 3753394"/>
              <a:gd name="connsiteY6" fmla="*/ 2463971 h 3456748"/>
              <a:gd name="connsiteX7" fmla="*/ 2420983 w 3753394"/>
              <a:gd name="connsiteY7" fmla="*/ 2890691 h 3456748"/>
              <a:gd name="connsiteX8" fmla="*/ 2690949 w 3753394"/>
              <a:gd name="connsiteY8" fmla="*/ 3160657 h 3456748"/>
              <a:gd name="connsiteX9" fmla="*/ 2952206 w 3753394"/>
              <a:gd name="connsiteY9" fmla="*/ 3317411 h 3456748"/>
              <a:gd name="connsiteX10" fmla="*/ 3222172 w 3753394"/>
              <a:gd name="connsiteY10" fmla="*/ 3395788 h 3456748"/>
              <a:gd name="connsiteX11" fmla="*/ 3483429 w 3753394"/>
              <a:gd name="connsiteY11" fmla="*/ 3421914 h 3456748"/>
              <a:gd name="connsiteX12" fmla="*/ 3753394 w 3753394"/>
              <a:gd name="connsiteY12" fmla="*/ 3456748 h 3456748"/>
              <a:gd name="connsiteX0" fmla="*/ 0 w 3753394"/>
              <a:gd name="connsiteY0" fmla="*/ 13305 h 3454641"/>
              <a:gd name="connsiteX1" fmla="*/ 1326122 w 3753394"/>
              <a:gd name="connsiteY1" fmla="*/ 7256 h 3454641"/>
              <a:gd name="connsiteX2" fmla="*/ 1621487 w 3753394"/>
              <a:gd name="connsiteY2" fmla="*/ 0 h 3454641"/>
              <a:gd name="connsiteX3" fmla="*/ 1908629 w 3753394"/>
              <a:gd name="connsiteY3" fmla="*/ 97487 h 3454641"/>
              <a:gd name="connsiteX4" fmla="*/ 2178594 w 3753394"/>
              <a:gd name="connsiteY4" fmla="*/ 171993 h 3454641"/>
              <a:gd name="connsiteX5" fmla="*/ 1889760 w 3753394"/>
              <a:gd name="connsiteY5" fmla="*/ 1965476 h 3454641"/>
              <a:gd name="connsiteX6" fmla="*/ 2159726 w 3753394"/>
              <a:gd name="connsiteY6" fmla="*/ 2461864 h 3454641"/>
              <a:gd name="connsiteX7" fmla="*/ 2420983 w 3753394"/>
              <a:gd name="connsiteY7" fmla="*/ 2888584 h 3454641"/>
              <a:gd name="connsiteX8" fmla="*/ 2690949 w 3753394"/>
              <a:gd name="connsiteY8" fmla="*/ 3158550 h 3454641"/>
              <a:gd name="connsiteX9" fmla="*/ 2952206 w 3753394"/>
              <a:gd name="connsiteY9" fmla="*/ 3315304 h 3454641"/>
              <a:gd name="connsiteX10" fmla="*/ 3222172 w 3753394"/>
              <a:gd name="connsiteY10" fmla="*/ 3393681 h 3454641"/>
              <a:gd name="connsiteX11" fmla="*/ 3483429 w 3753394"/>
              <a:gd name="connsiteY11" fmla="*/ 3419807 h 3454641"/>
              <a:gd name="connsiteX12" fmla="*/ 3753394 w 3753394"/>
              <a:gd name="connsiteY12" fmla="*/ 3454641 h 3454641"/>
              <a:gd name="connsiteX0" fmla="*/ 0 w 3753394"/>
              <a:gd name="connsiteY0" fmla="*/ 13305 h 3454641"/>
              <a:gd name="connsiteX1" fmla="*/ 1326122 w 3753394"/>
              <a:gd name="connsiteY1" fmla="*/ 7256 h 3454641"/>
              <a:gd name="connsiteX2" fmla="*/ 1621487 w 3753394"/>
              <a:gd name="connsiteY2" fmla="*/ 0 h 3454641"/>
              <a:gd name="connsiteX3" fmla="*/ 1908629 w 3753394"/>
              <a:gd name="connsiteY3" fmla="*/ 97487 h 3454641"/>
              <a:gd name="connsiteX4" fmla="*/ 2178594 w 3753394"/>
              <a:gd name="connsiteY4" fmla="*/ 171993 h 3454641"/>
              <a:gd name="connsiteX5" fmla="*/ 2465493 w 3753394"/>
              <a:gd name="connsiteY5" fmla="*/ 314476 h 3454641"/>
              <a:gd name="connsiteX6" fmla="*/ 2159726 w 3753394"/>
              <a:gd name="connsiteY6" fmla="*/ 2461864 h 3454641"/>
              <a:gd name="connsiteX7" fmla="*/ 2420983 w 3753394"/>
              <a:gd name="connsiteY7" fmla="*/ 2888584 h 3454641"/>
              <a:gd name="connsiteX8" fmla="*/ 2690949 w 3753394"/>
              <a:gd name="connsiteY8" fmla="*/ 3158550 h 3454641"/>
              <a:gd name="connsiteX9" fmla="*/ 2952206 w 3753394"/>
              <a:gd name="connsiteY9" fmla="*/ 3315304 h 3454641"/>
              <a:gd name="connsiteX10" fmla="*/ 3222172 w 3753394"/>
              <a:gd name="connsiteY10" fmla="*/ 3393681 h 3454641"/>
              <a:gd name="connsiteX11" fmla="*/ 3483429 w 3753394"/>
              <a:gd name="connsiteY11" fmla="*/ 3419807 h 3454641"/>
              <a:gd name="connsiteX12" fmla="*/ 3753394 w 3753394"/>
              <a:gd name="connsiteY12" fmla="*/ 3454641 h 3454641"/>
              <a:gd name="connsiteX0" fmla="*/ 0 w 3753394"/>
              <a:gd name="connsiteY0" fmla="*/ 13305 h 3454641"/>
              <a:gd name="connsiteX1" fmla="*/ 1326122 w 3753394"/>
              <a:gd name="connsiteY1" fmla="*/ 7256 h 3454641"/>
              <a:gd name="connsiteX2" fmla="*/ 1621487 w 3753394"/>
              <a:gd name="connsiteY2" fmla="*/ 0 h 3454641"/>
              <a:gd name="connsiteX3" fmla="*/ 1908629 w 3753394"/>
              <a:gd name="connsiteY3" fmla="*/ 97487 h 3454641"/>
              <a:gd name="connsiteX4" fmla="*/ 2178594 w 3753394"/>
              <a:gd name="connsiteY4" fmla="*/ 171993 h 3454641"/>
              <a:gd name="connsiteX5" fmla="*/ 2465493 w 3753394"/>
              <a:gd name="connsiteY5" fmla="*/ 314476 h 3454641"/>
              <a:gd name="connsiteX6" fmla="*/ 2701593 w 3753394"/>
              <a:gd name="connsiteY6" fmla="*/ 556864 h 3454641"/>
              <a:gd name="connsiteX7" fmla="*/ 2420983 w 3753394"/>
              <a:gd name="connsiteY7" fmla="*/ 2888584 h 3454641"/>
              <a:gd name="connsiteX8" fmla="*/ 2690949 w 3753394"/>
              <a:gd name="connsiteY8" fmla="*/ 3158550 h 3454641"/>
              <a:gd name="connsiteX9" fmla="*/ 2952206 w 3753394"/>
              <a:gd name="connsiteY9" fmla="*/ 3315304 h 3454641"/>
              <a:gd name="connsiteX10" fmla="*/ 3222172 w 3753394"/>
              <a:gd name="connsiteY10" fmla="*/ 3393681 h 3454641"/>
              <a:gd name="connsiteX11" fmla="*/ 3483429 w 3753394"/>
              <a:gd name="connsiteY11" fmla="*/ 3419807 h 3454641"/>
              <a:gd name="connsiteX12" fmla="*/ 3753394 w 3753394"/>
              <a:gd name="connsiteY12" fmla="*/ 3454641 h 3454641"/>
              <a:gd name="connsiteX0" fmla="*/ 0 w 3753394"/>
              <a:gd name="connsiteY0" fmla="*/ 13305 h 3454641"/>
              <a:gd name="connsiteX1" fmla="*/ 1326122 w 3753394"/>
              <a:gd name="connsiteY1" fmla="*/ 7256 h 3454641"/>
              <a:gd name="connsiteX2" fmla="*/ 1621487 w 3753394"/>
              <a:gd name="connsiteY2" fmla="*/ 0 h 3454641"/>
              <a:gd name="connsiteX3" fmla="*/ 1908629 w 3753394"/>
              <a:gd name="connsiteY3" fmla="*/ 97487 h 3454641"/>
              <a:gd name="connsiteX4" fmla="*/ 2178594 w 3753394"/>
              <a:gd name="connsiteY4" fmla="*/ 171993 h 3454641"/>
              <a:gd name="connsiteX5" fmla="*/ 2465493 w 3753394"/>
              <a:gd name="connsiteY5" fmla="*/ 314476 h 3454641"/>
              <a:gd name="connsiteX6" fmla="*/ 2701593 w 3753394"/>
              <a:gd name="connsiteY6" fmla="*/ 556864 h 3454641"/>
              <a:gd name="connsiteX7" fmla="*/ 2971316 w 3753394"/>
              <a:gd name="connsiteY7" fmla="*/ 932784 h 3454641"/>
              <a:gd name="connsiteX8" fmla="*/ 2690949 w 3753394"/>
              <a:gd name="connsiteY8" fmla="*/ 3158550 h 3454641"/>
              <a:gd name="connsiteX9" fmla="*/ 2952206 w 3753394"/>
              <a:gd name="connsiteY9" fmla="*/ 3315304 h 3454641"/>
              <a:gd name="connsiteX10" fmla="*/ 3222172 w 3753394"/>
              <a:gd name="connsiteY10" fmla="*/ 3393681 h 3454641"/>
              <a:gd name="connsiteX11" fmla="*/ 3483429 w 3753394"/>
              <a:gd name="connsiteY11" fmla="*/ 3419807 h 3454641"/>
              <a:gd name="connsiteX12" fmla="*/ 3753394 w 3753394"/>
              <a:gd name="connsiteY12" fmla="*/ 3454641 h 3454641"/>
              <a:gd name="connsiteX0" fmla="*/ 0 w 3753394"/>
              <a:gd name="connsiteY0" fmla="*/ 13305 h 3484255"/>
              <a:gd name="connsiteX1" fmla="*/ 1326122 w 3753394"/>
              <a:gd name="connsiteY1" fmla="*/ 7256 h 3484255"/>
              <a:gd name="connsiteX2" fmla="*/ 1621487 w 3753394"/>
              <a:gd name="connsiteY2" fmla="*/ 0 h 3484255"/>
              <a:gd name="connsiteX3" fmla="*/ 1908629 w 3753394"/>
              <a:gd name="connsiteY3" fmla="*/ 97487 h 3484255"/>
              <a:gd name="connsiteX4" fmla="*/ 2178594 w 3753394"/>
              <a:gd name="connsiteY4" fmla="*/ 171993 h 3484255"/>
              <a:gd name="connsiteX5" fmla="*/ 2465493 w 3753394"/>
              <a:gd name="connsiteY5" fmla="*/ 314476 h 3484255"/>
              <a:gd name="connsiteX6" fmla="*/ 2701593 w 3753394"/>
              <a:gd name="connsiteY6" fmla="*/ 556864 h 3484255"/>
              <a:gd name="connsiteX7" fmla="*/ 2971316 w 3753394"/>
              <a:gd name="connsiteY7" fmla="*/ 932784 h 3484255"/>
              <a:gd name="connsiteX8" fmla="*/ 3241283 w 3753394"/>
              <a:gd name="connsiteY8" fmla="*/ 1363616 h 3484255"/>
              <a:gd name="connsiteX9" fmla="*/ 2952206 w 3753394"/>
              <a:gd name="connsiteY9" fmla="*/ 3315304 h 3484255"/>
              <a:gd name="connsiteX10" fmla="*/ 3222172 w 3753394"/>
              <a:gd name="connsiteY10" fmla="*/ 3393681 h 3484255"/>
              <a:gd name="connsiteX11" fmla="*/ 3483429 w 3753394"/>
              <a:gd name="connsiteY11" fmla="*/ 3419807 h 3484255"/>
              <a:gd name="connsiteX12" fmla="*/ 3753394 w 3753394"/>
              <a:gd name="connsiteY12" fmla="*/ 3454641 h 3484255"/>
              <a:gd name="connsiteX0" fmla="*/ 0 w 3753394"/>
              <a:gd name="connsiteY0" fmla="*/ 13305 h 3517144"/>
              <a:gd name="connsiteX1" fmla="*/ 1326122 w 3753394"/>
              <a:gd name="connsiteY1" fmla="*/ 7256 h 3517144"/>
              <a:gd name="connsiteX2" fmla="*/ 1621487 w 3753394"/>
              <a:gd name="connsiteY2" fmla="*/ 0 h 3517144"/>
              <a:gd name="connsiteX3" fmla="*/ 1908629 w 3753394"/>
              <a:gd name="connsiteY3" fmla="*/ 97487 h 3517144"/>
              <a:gd name="connsiteX4" fmla="*/ 2178594 w 3753394"/>
              <a:gd name="connsiteY4" fmla="*/ 171993 h 3517144"/>
              <a:gd name="connsiteX5" fmla="*/ 2465493 w 3753394"/>
              <a:gd name="connsiteY5" fmla="*/ 314476 h 3517144"/>
              <a:gd name="connsiteX6" fmla="*/ 2701593 w 3753394"/>
              <a:gd name="connsiteY6" fmla="*/ 556864 h 3517144"/>
              <a:gd name="connsiteX7" fmla="*/ 2971316 w 3753394"/>
              <a:gd name="connsiteY7" fmla="*/ 932784 h 3517144"/>
              <a:gd name="connsiteX8" fmla="*/ 3241283 w 3753394"/>
              <a:gd name="connsiteY8" fmla="*/ 1363616 h 3517144"/>
              <a:gd name="connsiteX9" fmla="*/ 3527940 w 3753394"/>
              <a:gd name="connsiteY9" fmla="*/ 1816704 h 3517144"/>
              <a:gd name="connsiteX10" fmla="*/ 3222172 w 3753394"/>
              <a:gd name="connsiteY10" fmla="*/ 3393681 h 3517144"/>
              <a:gd name="connsiteX11" fmla="*/ 3483429 w 3753394"/>
              <a:gd name="connsiteY11" fmla="*/ 3419807 h 3517144"/>
              <a:gd name="connsiteX12" fmla="*/ 3753394 w 3753394"/>
              <a:gd name="connsiteY12" fmla="*/ 3454641 h 3517144"/>
              <a:gd name="connsiteX0" fmla="*/ 0 w 3806581"/>
              <a:gd name="connsiteY0" fmla="*/ 13305 h 3454641"/>
              <a:gd name="connsiteX1" fmla="*/ 1326122 w 3806581"/>
              <a:gd name="connsiteY1" fmla="*/ 7256 h 3454641"/>
              <a:gd name="connsiteX2" fmla="*/ 1621487 w 3806581"/>
              <a:gd name="connsiteY2" fmla="*/ 0 h 3454641"/>
              <a:gd name="connsiteX3" fmla="*/ 1908629 w 3806581"/>
              <a:gd name="connsiteY3" fmla="*/ 97487 h 3454641"/>
              <a:gd name="connsiteX4" fmla="*/ 2178594 w 3806581"/>
              <a:gd name="connsiteY4" fmla="*/ 171993 h 3454641"/>
              <a:gd name="connsiteX5" fmla="*/ 2465493 w 3806581"/>
              <a:gd name="connsiteY5" fmla="*/ 314476 h 3454641"/>
              <a:gd name="connsiteX6" fmla="*/ 2701593 w 3806581"/>
              <a:gd name="connsiteY6" fmla="*/ 556864 h 3454641"/>
              <a:gd name="connsiteX7" fmla="*/ 2971316 w 3806581"/>
              <a:gd name="connsiteY7" fmla="*/ 932784 h 3454641"/>
              <a:gd name="connsiteX8" fmla="*/ 3241283 w 3806581"/>
              <a:gd name="connsiteY8" fmla="*/ 1363616 h 3454641"/>
              <a:gd name="connsiteX9" fmla="*/ 3527940 w 3806581"/>
              <a:gd name="connsiteY9" fmla="*/ 1816704 h 3454641"/>
              <a:gd name="connsiteX10" fmla="*/ 3806372 w 3806581"/>
              <a:gd name="connsiteY10" fmla="*/ 2293015 h 3454641"/>
              <a:gd name="connsiteX11" fmla="*/ 3483429 w 3806581"/>
              <a:gd name="connsiteY11" fmla="*/ 3419807 h 3454641"/>
              <a:gd name="connsiteX12" fmla="*/ 3753394 w 3806581"/>
              <a:gd name="connsiteY12" fmla="*/ 3454641 h 3454641"/>
              <a:gd name="connsiteX0" fmla="*/ 0 w 3816382"/>
              <a:gd name="connsiteY0" fmla="*/ 13305 h 3454641"/>
              <a:gd name="connsiteX1" fmla="*/ 1326122 w 3816382"/>
              <a:gd name="connsiteY1" fmla="*/ 7256 h 3454641"/>
              <a:gd name="connsiteX2" fmla="*/ 1621487 w 3816382"/>
              <a:gd name="connsiteY2" fmla="*/ 0 h 3454641"/>
              <a:gd name="connsiteX3" fmla="*/ 1908629 w 3816382"/>
              <a:gd name="connsiteY3" fmla="*/ 97487 h 3454641"/>
              <a:gd name="connsiteX4" fmla="*/ 2178594 w 3816382"/>
              <a:gd name="connsiteY4" fmla="*/ 171993 h 3454641"/>
              <a:gd name="connsiteX5" fmla="*/ 2465493 w 3816382"/>
              <a:gd name="connsiteY5" fmla="*/ 314476 h 3454641"/>
              <a:gd name="connsiteX6" fmla="*/ 2701593 w 3816382"/>
              <a:gd name="connsiteY6" fmla="*/ 556864 h 3454641"/>
              <a:gd name="connsiteX7" fmla="*/ 2971316 w 3816382"/>
              <a:gd name="connsiteY7" fmla="*/ 932784 h 3454641"/>
              <a:gd name="connsiteX8" fmla="*/ 3241283 w 3816382"/>
              <a:gd name="connsiteY8" fmla="*/ 1363616 h 3454641"/>
              <a:gd name="connsiteX9" fmla="*/ 3527940 w 3816382"/>
              <a:gd name="connsiteY9" fmla="*/ 1816704 h 3454641"/>
              <a:gd name="connsiteX10" fmla="*/ 3806372 w 3816382"/>
              <a:gd name="connsiteY10" fmla="*/ 2293015 h 3454641"/>
              <a:gd name="connsiteX11" fmla="*/ 3753394 w 3816382"/>
              <a:gd name="connsiteY11" fmla="*/ 3454641 h 3454641"/>
              <a:gd name="connsiteX0" fmla="*/ 0 w 3806372"/>
              <a:gd name="connsiteY0" fmla="*/ 13305 h 2293015"/>
              <a:gd name="connsiteX1" fmla="*/ 1326122 w 3806372"/>
              <a:gd name="connsiteY1" fmla="*/ 7256 h 2293015"/>
              <a:gd name="connsiteX2" fmla="*/ 1621487 w 3806372"/>
              <a:gd name="connsiteY2" fmla="*/ 0 h 2293015"/>
              <a:gd name="connsiteX3" fmla="*/ 1908629 w 3806372"/>
              <a:gd name="connsiteY3" fmla="*/ 97487 h 2293015"/>
              <a:gd name="connsiteX4" fmla="*/ 2178594 w 3806372"/>
              <a:gd name="connsiteY4" fmla="*/ 171993 h 2293015"/>
              <a:gd name="connsiteX5" fmla="*/ 2465493 w 3806372"/>
              <a:gd name="connsiteY5" fmla="*/ 314476 h 2293015"/>
              <a:gd name="connsiteX6" fmla="*/ 2701593 w 3806372"/>
              <a:gd name="connsiteY6" fmla="*/ 556864 h 2293015"/>
              <a:gd name="connsiteX7" fmla="*/ 2971316 w 3806372"/>
              <a:gd name="connsiteY7" fmla="*/ 932784 h 2293015"/>
              <a:gd name="connsiteX8" fmla="*/ 3241283 w 3806372"/>
              <a:gd name="connsiteY8" fmla="*/ 1363616 h 2293015"/>
              <a:gd name="connsiteX9" fmla="*/ 3527940 w 3806372"/>
              <a:gd name="connsiteY9" fmla="*/ 1816704 h 2293015"/>
              <a:gd name="connsiteX10" fmla="*/ 3806372 w 3806372"/>
              <a:gd name="connsiteY10" fmla="*/ 2293015 h 2293015"/>
              <a:gd name="connsiteX0" fmla="*/ 0 w 3806372"/>
              <a:gd name="connsiteY0" fmla="*/ 6049 h 2285759"/>
              <a:gd name="connsiteX1" fmla="*/ 1326122 w 3806372"/>
              <a:gd name="connsiteY1" fmla="*/ 0 h 2285759"/>
              <a:gd name="connsiteX2" fmla="*/ 1604553 w 3806372"/>
              <a:gd name="connsiteY2" fmla="*/ 26610 h 2285759"/>
              <a:gd name="connsiteX3" fmla="*/ 1908629 w 3806372"/>
              <a:gd name="connsiteY3" fmla="*/ 90231 h 2285759"/>
              <a:gd name="connsiteX4" fmla="*/ 2178594 w 3806372"/>
              <a:gd name="connsiteY4" fmla="*/ 164737 h 2285759"/>
              <a:gd name="connsiteX5" fmla="*/ 2465493 w 3806372"/>
              <a:gd name="connsiteY5" fmla="*/ 307220 h 2285759"/>
              <a:gd name="connsiteX6" fmla="*/ 2701593 w 3806372"/>
              <a:gd name="connsiteY6" fmla="*/ 549608 h 2285759"/>
              <a:gd name="connsiteX7" fmla="*/ 2971316 w 3806372"/>
              <a:gd name="connsiteY7" fmla="*/ 925528 h 2285759"/>
              <a:gd name="connsiteX8" fmla="*/ 3241283 w 3806372"/>
              <a:gd name="connsiteY8" fmla="*/ 1356360 h 2285759"/>
              <a:gd name="connsiteX9" fmla="*/ 3527940 w 3806372"/>
              <a:gd name="connsiteY9" fmla="*/ 1809448 h 2285759"/>
              <a:gd name="connsiteX10" fmla="*/ 3806372 w 3806372"/>
              <a:gd name="connsiteY10" fmla="*/ 2285759 h 2285759"/>
              <a:gd name="connsiteX0" fmla="*/ 0 w 3806372"/>
              <a:gd name="connsiteY0" fmla="*/ 6049 h 2285759"/>
              <a:gd name="connsiteX1" fmla="*/ 1326122 w 3806372"/>
              <a:gd name="connsiteY1" fmla="*/ 0 h 2285759"/>
              <a:gd name="connsiteX2" fmla="*/ 1604553 w 3806372"/>
              <a:gd name="connsiteY2" fmla="*/ 26610 h 2285759"/>
              <a:gd name="connsiteX3" fmla="*/ 1908629 w 3806372"/>
              <a:gd name="connsiteY3" fmla="*/ 90231 h 2285759"/>
              <a:gd name="connsiteX4" fmla="*/ 2178594 w 3806372"/>
              <a:gd name="connsiteY4" fmla="*/ 164737 h 2285759"/>
              <a:gd name="connsiteX5" fmla="*/ 2465493 w 3806372"/>
              <a:gd name="connsiteY5" fmla="*/ 307220 h 2285759"/>
              <a:gd name="connsiteX6" fmla="*/ 2701593 w 3806372"/>
              <a:gd name="connsiteY6" fmla="*/ 549608 h 2285759"/>
              <a:gd name="connsiteX7" fmla="*/ 2971316 w 3806372"/>
              <a:gd name="connsiteY7" fmla="*/ 925528 h 2285759"/>
              <a:gd name="connsiteX8" fmla="*/ 3241283 w 3806372"/>
              <a:gd name="connsiteY8" fmla="*/ 1356360 h 2285759"/>
              <a:gd name="connsiteX9" fmla="*/ 3527940 w 3806372"/>
              <a:gd name="connsiteY9" fmla="*/ 1809448 h 2285759"/>
              <a:gd name="connsiteX10" fmla="*/ 3806372 w 3806372"/>
              <a:gd name="connsiteY10" fmla="*/ 2285759 h 2285759"/>
              <a:gd name="connsiteX0" fmla="*/ 0 w 3806372"/>
              <a:gd name="connsiteY0" fmla="*/ 6049 h 2285759"/>
              <a:gd name="connsiteX1" fmla="*/ 1326122 w 3806372"/>
              <a:gd name="connsiteY1" fmla="*/ 0 h 2285759"/>
              <a:gd name="connsiteX2" fmla="*/ 1604553 w 3806372"/>
              <a:gd name="connsiteY2" fmla="*/ 26610 h 2285759"/>
              <a:gd name="connsiteX3" fmla="*/ 1908629 w 3806372"/>
              <a:gd name="connsiteY3" fmla="*/ 90231 h 2285759"/>
              <a:gd name="connsiteX4" fmla="*/ 2178594 w 3806372"/>
              <a:gd name="connsiteY4" fmla="*/ 164737 h 2285759"/>
              <a:gd name="connsiteX5" fmla="*/ 2465493 w 3806372"/>
              <a:gd name="connsiteY5" fmla="*/ 307220 h 2285759"/>
              <a:gd name="connsiteX6" fmla="*/ 2701593 w 3806372"/>
              <a:gd name="connsiteY6" fmla="*/ 549608 h 2285759"/>
              <a:gd name="connsiteX7" fmla="*/ 2971316 w 3806372"/>
              <a:gd name="connsiteY7" fmla="*/ 925528 h 2285759"/>
              <a:gd name="connsiteX8" fmla="*/ 3241283 w 3806372"/>
              <a:gd name="connsiteY8" fmla="*/ 1356360 h 2285759"/>
              <a:gd name="connsiteX9" fmla="*/ 3527940 w 3806372"/>
              <a:gd name="connsiteY9" fmla="*/ 1809448 h 2285759"/>
              <a:gd name="connsiteX10" fmla="*/ 3806372 w 3806372"/>
              <a:gd name="connsiteY10" fmla="*/ 2285759 h 2285759"/>
              <a:gd name="connsiteX0" fmla="*/ 0 w 3806372"/>
              <a:gd name="connsiteY0" fmla="*/ 0 h 2279710"/>
              <a:gd name="connsiteX1" fmla="*/ 1300722 w 3806372"/>
              <a:gd name="connsiteY1" fmla="*/ 10884 h 2279710"/>
              <a:gd name="connsiteX2" fmla="*/ 1604553 w 3806372"/>
              <a:gd name="connsiteY2" fmla="*/ 20561 h 2279710"/>
              <a:gd name="connsiteX3" fmla="*/ 1908629 w 3806372"/>
              <a:gd name="connsiteY3" fmla="*/ 84182 h 2279710"/>
              <a:gd name="connsiteX4" fmla="*/ 2178594 w 3806372"/>
              <a:gd name="connsiteY4" fmla="*/ 158688 h 2279710"/>
              <a:gd name="connsiteX5" fmla="*/ 2465493 w 3806372"/>
              <a:gd name="connsiteY5" fmla="*/ 301171 h 2279710"/>
              <a:gd name="connsiteX6" fmla="*/ 2701593 w 3806372"/>
              <a:gd name="connsiteY6" fmla="*/ 543559 h 2279710"/>
              <a:gd name="connsiteX7" fmla="*/ 2971316 w 3806372"/>
              <a:gd name="connsiteY7" fmla="*/ 919479 h 2279710"/>
              <a:gd name="connsiteX8" fmla="*/ 3241283 w 3806372"/>
              <a:gd name="connsiteY8" fmla="*/ 1350311 h 2279710"/>
              <a:gd name="connsiteX9" fmla="*/ 3527940 w 3806372"/>
              <a:gd name="connsiteY9" fmla="*/ 1803399 h 2279710"/>
              <a:gd name="connsiteX10" fmla="*/ 3806372 w 3806372"/>
              <a:gd name="connsiteY10" fmla="*/ 2279710 h 2279710"/>
              <a:gd name="connsiteX0" fmla="*/ 0 w 3806372"/>
              <a:gd name="connsiteY0" fmla="*/ 0 h 2279710"/>
              <a:gd name="connsiteX1" fmla="*/ 1300722 w 3806372"/>
              <a:gd name="connsiteY1" fmla="*/ 10884 h 2279710"/>
              <a:gd name="connsiteX2" fmla="*/ 1613020 w 3806372"/>
              <a:gd name="connsiteY2" fmla="*/ 29028 h 2279710"/>
              <a:gd name="connsiteX3" fmla="*/ 1908629 w 3806372"/>
              <a:gd name="connsiteY3" fmla="*/ 84182 h 2279710"/>
              <a:gd name="connsiteX4" fmla="*/ 2178594 w 3806372"/>
              <a:gd name="connsiteY4" fmla="*/ 158688 h 2279710"/>
              <a:gd name="connsiteX5" fmla="*/ 2465493 w 3806372"/>
              <a:gd name="connsiteY5" fmla="*/ 301171 h 2279710"/>
              <a:gd name="connsiteX6" fmla="*/ 2701593 w 3806372"/>
              <a:gd name="connsiteY6" fmla="*/ 543559 h 2279710"/>
              <a:gd name="connsiteX7" fmla="*/ 2971316 w 3806372"/>
              <a:gd name="connsiteY7" fmla="*/ 919479 h 2279710"/>
              <a:gd name="connsiteX8" fmla="*/ 3241283 w 3806372"/>
              <a:gd name="connsiteY8" fmla="*/ 1350311 h 2279710"/>
              <a:gd name="connsiteX9" fmla="*/ 3527940 w 3806372"/>
              <a:gd name="connsiteY9" fmla="*/ 1803399 h 2279710"/>
              <a:gd name="connsiteX10" fmla="*/ 3806372 w 3806372"/>
              <a:gd name="connsiteY10" fmla="*/ 2279710 h 227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06372" h="2279710">
                <a:moveTo>
                  <a:pt x="0" y="0"/>
                </a:moveTo>
                <a:lnTo>
                  <a:pt x="1300722" y="10884"/>
                </a:lnTo>
                <a:lnTo>
                  <a:pt x="1613020" y="29028"/>
                </a:lnTo>
                <a:cubicBezTo>
                  <a:pt x="1711556" y="47413"/>
                  <a:pt x="1814367" y="62572"/>
                  <a:pt x="1908629" y="84182"/>
                </a:cubicBezTo>
                <a:cubicBezTo>
                  <a:pt x="2002891" y="105792"/>
                  <a:pt x="2085783" y="122523"/>
                  <a:pt x="2178594" y="158688"/>
                </a:cubicBezTo>
                <a:cubicBezTo>
                  <a:pt x="2271405" y="194853"/>
                  <a:pt x="2378326" y="237026"/>
                  <a:pt x="2465493" y="301171"/>
                </a:cubicBezTo>
                <a:cubicBezTo>
                  <a:pt x="2552660" y="365316"/>
                  <a:pt x="2617289" y="440508"/>
                  <a:pt x="2701593" y="543559"/>
                </a:cubicBezTo>
                <a:cubicBezTo>
                  <a:pt x="2785897" y="646610"/>
                  <a:pt x="2881368" y="785020"/>
                  <a:pt x="2971316" y="919479"/>
                </a:cubicBezTo>
                <a:cubicBezTo>
                  <a:pt x="3061264" y="1053938"/>
                  <a:pt x="3148512" y="1202991"/>
                  <a:pt x="3241283" y="1350311"/>
                </a:cubicBezTo>
                <a:cubicBezTo>
                  <a:pt x="3334054" y="1497631"/>
                  <a:pt x="3433759" y="1648499"/>
                  <a:pt x="3527940" y="1803399"/>
                </a:cubicBezTo>
                <a:lnTo>
                  <a:pt x="3806372" y="2279710"/>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6" name="Straight Connector 5"/>
          <p:cNvCxnSpPr/>
          <p:nvPr/>
        </p:nvCxnSpPr>
        <p:spPr>
          <a:xfrm flipV="1">
            <a:off x="2621282" y="1976848"/>
            <a:ext cx="4214949" cy="8709"/>
          </a:xfrm>
          <a:prstGeom prst="line">
            <a:avLst/>
          </a:prstGeom>
          <a:ln w="2857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 name="Title 1"/>
          <p:cNvSpPr txBox="1">
            <a:spLocks/>
          </p:cNvSpPr>
          <p:nvPr/>
        </p:nvSpPr>
        <p:spPr>
          <a:xfrm>
            <a:off x="323528" y="-710910"/>
            <a:ext cx="8380205"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da-DK" sz="3600" dirty="0"/>
              <a:t>Alternative </a:t>
            </a:r>
            <a:r>
              <a:rPr lang="da-DK" sz="3600" dirty="0" err="1"/>
              <a:t>viability</a:t>
            </a:r>
            <a:r>
              <a:rPr lang="da-DK" sz="3600" dirty="0"/>
              <a:t> </a:t>
            </a:r>
            <a:r>
              <a:rPr lang="da-DK" sz="3600" dirty="0" err="1"/>
              <a:t>thresholds</a:t>
            </a:r>
            <a:r>
              <a:rPr lang="da-DK" sz="3600" dirty="0"/>
              <a:t>?</a:t>
            </a:r>
            <a:endParaRPr lang="en-US" sz="3600" dirty="0"/>
          </a:p>
        </p:txBody>
      </p:sp>
      <p:sp>
        <p:nvSpPr>
          <p:cNvPr id="11" name="Right Arrow 10"/>
          <p:cNvSpPr/>
          <p:nvPr/>
        </p:nvSpPr>
        <p:spPr>
          <a:xfrm>
            <a:off x="1619672" y="5517232"/>
            <a:ext cx="6624736" cy="1008112"/>
          </a:xfrm>
          <a:prstGeom prs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schemeClr val="accent5"/>
              </a:solidFill>
              <a:latin typeface="Calibri"/>
            </a:endParaRPr>
          </a:p>
        </p:txBody>
      </p:sp>
      <p:sp>
        <p:nvSpPr>
          <p:cNvPr id="12" name="Rectangle 11"/>
          <p:cNvSpPr/>
          <p:nvPr/>
        </p:nvSpPr>
        <p:spPr>
          <a:xfrm>
            <a:off x="3491880" y="5662991"/>
            <a:ext cx="3024336" cy="646331"/>
          </a:xfrm>
          <a:prstGeom prst="rect">
            <a:avLst/>
          </a:prstGeom>
          <a:noFill/>
        </p:spPr>
        <p:txBody>
          <a:bodyPr wrap="square" lIns="91440" tIns="45720" rIns="91440" bIns="45720">
            <a:spAutoFit/>
          </a:bodyPr>
          <a:lstStyle/>
          <a:p>
            <a:pPr algn="ctr" defTabSz="914400">
              <a:defRPr/>
            </a:pPr>
            <a:r>
              <a:rPr lang="en-US" sz="3600" dirty="0">
                <a:ln w="0"/>
              </a:rPr>
              <a:t>Storage</a:t>
            </a:r>
          </a:p>
        </p:txBody>
      </p:sp>
      <p:sp>
        <p:nvSpPr>
          <p:cNvPr id="8" name="TextBox 7"/>
          <p:cNvSpPr txBox="1"/>
          <p:nvPr/>
        </p:nvSpPr>
        <p:spPr>
          <a:xfrm>
            <a:off x="6936638" y="1653682"/>
            <a:ext cx="1418978" cy="646331"/>
          </a:xfrm>
          <a:prstGeom prst="rect">
            <a:avLst/>
          </a:prstGeom>
          <a:noFill/>
        </p:spPr>
        <p:txBody>
          <a:bodyPr wrap="none" rtlCol="0">
            <a:spAutoFit/>
          </a:bodyPr>
          <a:lstStyle/>
          <a:p>
            <a:r>
              <a:rPr lang="da-DK" dirty="0"/>
              <a:t>85% </a:t>
            </a:r>
            <a:r>
              <a:rPr lang="da-DK" dirty="0" err="1"/>
              <a:t>viability</a:t>
            </a:r>
            <a:r>
              <a:rPr lang="da-DK" dirty="0"/>
              <a:t> </a:t>
            </a:r>
          </a:p>
          <a:p>
            <a:r>
              <a:rPr lang="da-DK" dirty="0" err="1"/>
              <a:t>threshold</a:t>
            </a:r>
            <a:endParaRPr lang="en-US" dirty="0"/>
          </a:p>
        </p:txBody>
      </p:sp>
      <p:sp>
        <p:nvSpPr>
          <p:cNvPr id="2" name="Right Arrow 1"/>
          <p:cNvSpPr/>
          <p:nvPr/>
        </p:nvSpPr>
        <p:spPr>
          <a:xfrm>
            <a:off x="3901440" y="2072531"/>
            <a:ext cx="1512000" cy="4127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85% of initial</a:t>
            </a:r>
            <a:endParaRPr lang="en-US" dirty="0"/>
          </a:p>
        </p:txBody>
      </p:sp>
    </p:spTree>
    <p:extLst>
      <p:ext uri="{BB962C8B-B14F-4D97-AF65-F5344CB8AC3E}">
        <p14:creationId xmlns:p14="http://schemas.microsoft.com/office/powerpoint/2010/main" val="1755439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23528" y="-710910"/>
            <a:ext cx="8380205"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da-DK" sz="3600" dirty="0"/>
              <a:t>Alternative </a:t>
            </a:r>
            <a:r>
              <a:rPr lang="da-DK" sz="3600" dirty="0" err="1"/>
              <a:t>viability</a:t>
            </a:r>
            <a:r>
              <a:rPr lang="da-DK" sz="3600" dirty="0"/>
              <a:t> </a:t>
            </a:r>
            <a:r>
              <a:rPr lang="da-DK" sz="3600" dirty="0" err="1"/>
              <a:t>thresholds</a:t>
            </a:r>
            <a:r>
              <a:rPr lang="da-DK" sz="3600" dirty="0"/>
              <a:t>?</a:t>
            </a:r>
            <a:endParaRPr lang="en-US" sz="3600" dirty="0"/>
          </a:p>
        </p:txBody>
      </p:sp>
      <p:pic>
        <p:nvPicPr>
          <p:cNvPr id="2" name="Picture 1"/>
          <p:cNvPicPr>
            <a:picLocks noChangeAspect="1"/>
          </p:cNvPicPr>
          <p:nvPr/>
        </p:nvPicPr>
        <p:blipFill rotWithShape="1">
          <a:blip r:embed="rId3"/>
          <a:srcRect l="15904" t="16110" r="49795" b="6714"/>
          <a:stretch/>
        </p:blipFill>
        <p:spPr>
          <a:xfrm>
            <a:off x="389467" y="825448"/>
            <a:ext cx="4398624" cy="5566885"/>
          </a:xfrm>
          <a:prstGeom prst="rect">
            <a:avLst/>
          </a:prstGeom>
        </p:spPr>
      </p:pic>
      <p:sp>
        <p:nvSpPr>
          <p:cNvPr id="3" name="TextBox 2"/>
          <p:cNvSpPr txBox="1"/>
          <p:nvPr/>
        </p:nvSpPr>
        <p:spPr>
          <a:xfrm>
            <a:off x="4528094" y="5314553"/>
            <a:ext cx="4455039" cy="738664"/>
          </a:xfrm>
          <a:prstGeom prst="rect">
            <a:avLst/>
          </a:prstGeom>
          <a:noFill/>
        </p:spPr>
        <p:txBody>
          <a:bodyPr wrap="square" rtlCol="0">
            <a:spAutoFit/>
          </a:bodyPr>
          <a:lstStyle/>
          <a:p>
            <a:r>
              <a:rPr lang="en-US" sz="1400" dirty="0"/>
              <a:t>Figure 3 in Butler </a:t>
            </a:r>
            <a:r>
              <a:rPr lang="en-US" sz="1400" i="1" dirty="0"/>
              <a:t>et al</a:t>
            </a:r>
            <a:r>
              <a:rPr lang="en-US" sz="1400" dirty="0"/>
              <a:t>. </a:t>
            </a:r>
            <a:r>
              <a:rPr lang="da-DK" sz="1400" dirty="0"/>
              <a:t>(2009). </a:t>
            </a:r>
            <a:r>
              <a:rPr lang="en-US" sz="1400" dirty="0"/>
              <a:t>Priming and re-drying improve the survival of mature seeds of </a:t>
            </a:r>
            <a:r>
              <a:rPr lang="en-US" sz="1400" i="1" dirty="0"/>
              <a:t>Digitalis </a:t>
            </a:r>
            <a:r>
              <a:rPr lang="en-US" sz="1400" i="1" dirty="0" err="1"/>
              <a:t>purpurea</a:t>
            </a:r>
            <a:r>
              <a:rPr lang="en-US" sz="1400" i="1" dirty="0"/>
              <a:t> </a:t>
            </a:r>
            <a:r>
              <a:rPr lang="en-US" sz="1400" dirty="0"/>
              <a:t>during storage. Ann. Bot. 103, 1261–1270.</a:t>
            </a:r>
          </a:p>
        </p:txBody>
      </p:sp>
      <p:sp>
        <p:nvSpPr>
          <p:cNvPr id="7" name="TextBox 6"/>
          <p:cNvSpPr txBox="1"/>
          <p:nvPr/>
        </p:nvSpPr>
        <p:spPr>
          <a:xfrm>
            <a:off x="4513630" y="939800"/>
            <a:ext cx="4096969" cy="3970318"/>
          </a:xfrm>
          <a:prstGeom prst="rect">
            <a:avLst/>
          </a:prstGeom>
          <a:noFill/>
        </p:spPr>
        <p:txBody>
          <a:bodyPr wrap="square" rtlCol="0">
            <a:spAutoFit/>
          </a:bodyPr>
          <a:lstStyle/>
          <a:p>
            <a:r>
              <a:rPr lang="en-US" i="1" dirty="0"/>
              <a:t>Digitalis </a:t>
            </a:r>
            <a:r>
              <a:rPr lang="en-US" i="1" dirty="0" err="1"/>
              <a:t>purpurea</a:t>
            </a:r>
            <a:r>
              <a:rPr lang="en-US" i="1" dirty="0"/>
              <a:t> </a:t>
            </a:r>
            <a:r>
              <a:rPr lang="en-US" dirty="0"/>
              <a:t>seeds stored at 45</a:t>
            </a:r>
            <a:r>
              <a:rPr lang="en-US" dirty="0">
                <a:latin typeface="AU Passata" panose="020B0503030502030804" pitchFamily="34" charset="0"/>
              </a:rPr>
              <a:t>°</a:t>
            </a:r>
            <a:r>
              <a:rPr lang="en-US" dirty="0"/>
              <a:t>C, 60% RH throughout (   , both graphs).</a:t>
            </a:r>
          </a:p>
          <a:p>
            <a:endParaRPr lang="en-US" dirty="0"/>
          </a:p>
          <a:p>
            <a:pPr marL="342900" indent="-342900">
              <a:buAutoNum type="alphaUcParenBoth"/>
            </a:pPr>
            <a:r>
              <a:rPr lang="da-DK" dirty="0" err="1"/>
              <a:t>Seeds</a:t>
            </a:r>
            <a:r>
              <a:rPr lang="da-DK" dirty="0"/>
              <a:t> </a:t>
            </a:r>
            <a:r>
              <a:rPr lang="da-DK" dirty="0" err="1"/>
              <a:t>stored</a:t>
            </a:r>
            <a:r>
              <a:rPr lang="da-DK" dirty="0"/>
              <a:t> 14 </a:t>
            </a:r>
            <a:r>
              <a:rPr lang="da-DK" dirty="0" err="1"/>
              <a:t>days</a:t>
            </a:r>
            <a:r>
              <a:rPr lang="da-DK" dirty="0"/>
              <a:t>, </a:t>
            </a:r>
            <a:r>
              <a:rPr lang="da-DK" dirty="0" err="1"/>
              <a:t>primed</a:t>
            </a:r>
            <a:r>
              <a:rPr lang="da-DK" dirty="0"/>
              <a:t> &amp; </a:t>
            </a:r>
            <a:r>
              <a:rPr lang="da-DK" dirty="0" err="1"/>
              <a:t>returned</a:t>
            </a:r>
            <a:r>
              <a:rPr lang="da-DK" dirty="0"/>
              <a:t> to </a:t>
            </a:r>
            <a:r>
              <a:rPr lang="da-DK" dirty="0" err="1"/>
              <a:t>storage</a:t>
            </a:r>
            <a:r>
              <a:rPr lang="da-DK" dirty="0"/>
              <a:t> (   ); </a:t>
            </a:r>
            <a:r>
              <a:rPr lang="da-DK" dirty="0" err="1"/>
              <a:t>after</a:t>
            </a:r>
            <a:r>
              <a:rPr lang="da-DK" dirty="0"/>
              <a:t> 14 </a:t>
            </a:r>
            <a:r>
              <a:rPr lang="da-DK" dirty="0" err="1"/>
              <a:t>days</a:t>
            </a:r>
            <a:r>
              <a:rPr lang="da-DK" dirty="0"/>
              <a:t>, </a:t>
            </a:r>
            <a:r>
              <a:rPr lang="da-DK" dirty="0" err="1"/>
              <a:t>primed</a:t>
            </a:r>
            <a:r>
              <a:rPr lang="da-DK" dirty="0"/>
              <a:t> a 2</a:t>
            </a:r>
            <a:r>
              <a:rPr lang="da-DK" baseline="30000" dirty="0"/>
              <a:t>nd</a:t>
            </a:r>
            <a:r>
              <a:rPr lang="da-DK" dirty="0"/>
              <a:t> time &amp; </a:t>
            </a:r>
            <a:r>
              <a:rPr lang="da-DK" dirty="0" err="1"/>
              <a:t>returned</a:t>
            </a:r>
            <a:r>
              <a:rPr lang="da-DK" dirty="0"/>
              <a:t> to </a:t>
            </a:r>
            <a:r>
              <a:rPr lang="da-DK" dirty="0" err="1"/>
              <a:t>storage</a:t>
            </a:r>
            <a:r>
              <a:rPr lang="da-DK" dirty="0"/>
              <a:t> (   ); </a:t>
            </a:r>
            <a:r>
              <a:rPr lang="da-DK" dirty="0" err="1"/>
              <a:t>after</a:t>
            </a:r>
            <a:r>
              <a:rPr lang="da-DK" dirty="0"/>
              <a:t> 14 </a:t>
            </a:r>
            <a:r>
              <a:rPr lang="da-DK" dirty="0" err="1"/>
              <a:t>days</a:t>
            </a:r>
            <a:r>
              <a:rPr lang="da-DK" dirty="0"/>
              <a:t>, </a:t>
            </a:r>
            <a:r>
              <a:rPr lang="da-DK" dirty="0" err="1"/>
              <a:t>primed</a:t>
            </a:r>
            <a:r>
              <a:rPr lang="da-DK" dirty="0"/>
              <a:t> a 3</a:t>
            </a:r>
            <a:r>
              <a:rPr lang="da-DK" baseline="30000" dirty="0"/>
              <a:t>rd</a:t>
            </a:r>
            <a:r>
              <a:rPr lang="da-DK" dirty="0"/>
              <a:t> time &amp; </a:t>
            </a:r>
            <a:r>
              <a:rPr lang="da-DK" dirty="0" err="1"/>
              <a:t>returned</a:t>
            </a:r>
            <a:r>
              <a:rPr lang="da-DK" dirty="0"/>
              <a:t> to </a:t>
            </a:r>
            <a:r>
              <a:rPr lang="da-DK" dirty="0" err="1"/>
              <a:t>storage</a:t>
            </a:r>
            <a:r>
              <a:rPr lang="da-DK" dirty="0"/>
              <a:t> (   ).</a:t>
            </a:r>
          </a:p>
          <a:p>
            <a:pPr marL="342900" indent="-342900">
              <a:buAutoNum type="alphaUcParenBoth"/>
            </a:pPr>
            <a:endParaRPr lang="en-US" dirty="0"/>
          </a:p>
          <a:p>
            <a:pPr marL="342900" indent="-342900">
              <a:buFontTx/>
              <a:buAutoNum type="alphaUcParenBoth"/>
            </a:pPr>
            <a:r>
              <a:rPr lang="en-US" dirty="0"/>
              <a:t>Seeds stored 28 days, primed &amp; returned to storage (   ); </a:t>
            </a:r>
            <a:r>
              <a:rPr lang="da-DK" dirty="0" err="1"/>
              <a:t>after</a:t>
            </a:r>
            <a:r>
              <a:rPr lang="da-DK" dirty="0"/>
              <a:t> 18 </a:t>
            </a:r>
            <a:r>
              <a:rPr lang="da-DK" dirty="0" err="1"/>
              <a:t>days</a:t>
            </a:r>
            <a:r>
              <a:rPr lang="da-DK" dirty="0"/>
              <a:t>, </a:t>
            </a:r>
            <a:r>
              <a:rPr lang="da-DK" dirty="0" err="1"/>
              <a:t>primed</a:t>
            </a:r>
            <a:r>
              <a:rPr lang="da-DK" dirty="0"/>
              <a:t> a 2</a:t>
            </a:r>
            <a:r>
              <a:rPr lang="da-DK" baseline="30000" dirty="0"/>
              <a:t>nd</a:t>
            </a:r>
            <a:r>
              <a:rPr lang="da-DK" dirty="0"/>
              <a:t> time &amp; </a:t>
            </a:r>
            <a:r>
              <a:rPr lang="da-DK" dirty="0" err="1"/>
              <a:t>returned</a:t>
            </a:r>
            <a:r>
              <a:rPr lang="da-DK" dirty="0"/>
              <a:t> to </a:t>
            </a:r>
            <a:r>
              <a:rPr lang="da-DK" dirty="0" err="1"/>
              <a:t>storage</a:t>
            </a:r>
            <a:r>
              <a:rPr lang="da-DK" dirty="0"/>
              <a:t> (   ); </a:t>
            </a:r>
            <a:r>
              <a:rPr lang="da-DK" dirty="0" err="1"/>
              <a:t>after</a:t>
            </a:r>
            <a:r>
              <a:rPr lang="da-DK" dirty="0"/>
              <a:t> 18 </a:t>
            </a:r>
            <a:r>
              <a:rPr lang="da-DK" dirty="0" err="1"/>
              <a:t>days</a:t>
            </a:r>
            <a:r>
              <a:rPr lang="da-DK" dirty="0"/>
              <a:t>, </a:t>
            </a:r>
            <a:r>
              <a:rPr lang="da-DK" dirty="0" err="1"/>
              <a:t>primed</a:t>
            </a:r>
            <a:r>
              <a:rPr lang="da-DK" dirty="0"/>
              <a:t> a 3</a:t>
            </a:r>
            <a:r>
              <a:rPr lang="da-DK" baseline="30000" dirty="0"/>
              <a:t>rd</a:t>
            </a:r>
            <a:r>
              <a:rPr lang="da-DK" dirty="0"/>
              <a:t> time &amp; </a:t>
            </a:r>
            <a:r>
              <a:rPr lang="da-DK" dirty="0" err="1"/>
              <a:t>returned</a:t>
            </a:r>
            <a:r>
              <a:rPr lang="da-DK" dirty="0"/>
              <a:t> to </a:t>
            </a:r>
            <a:r>
              <a:rPr lang="da-DK" dirty="0" err="1"/>
              <a:t>storage</a:t>
            </a:r>
            <a:r>
              <a:rPr lang="da-DK" dirty="0"/>
              <a:t> (   ). </a:t>
            </a:r>
            <a:endParaRPr lang="en-US" dirty="0"/>
          </a:p>
        </p:txBody>
      </p:sp>
      <p:sp>
        <p:nvSpPr>
          <p:cNvPr id="10" name="Rectangle 9"/>
          <p:cNvSpPr/>
          <p:nvPr/>
        </p:nvSpPr>
        <p:spPr>
          <a:xfrm>
            <a:off x="6569422" y="1356358"/>
            <a:ext cx="108000" cy="10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891855" y="2169169"/>
            <a:ext cx="108000" cy="10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891852" y="3820170"/>
            <a:ext cx="108000" cy="10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774266" y="2726256"/>
            <a:ext cx="108000" cy="108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774265" y="4360324"/>
            <a:ext cx="108000" cy="108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882473" y="4639729"/>
            <a:ext cx="108000" cy="108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7882474" y="2997194"/>
            <a:ext cx="108000" cy="108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6052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23528" y="-710910"/>
            <a:ext cx="8380205"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da-DK" sz="3600" dirty="0"/>
              <a:t>Alternative </a:t>
            </a:r>
            <a:r>
              <a:rPr lang="da-DK" sz="3600" dirty="0" err="1"/>
              <a:t>viability</a:t>
            </a:r>
            <a:r>
              <a:rPr lang="da-DK" sz="3600" dirty="0"/>
              <a:t> </a:t>
            </a:r>
            <a:r>
              <a:rPr lang="da-DK" sz="3600" dirty="0" err="1"/>
              <a:t>thresholds</a:t>
            </a:r>
            <a:r>
              <a:rPr lang="da-DK" sz="3600" dirty="0"/>
              <a:t>?</a:t>
            </a:r>
            <a:endParaRPr lang="en-US" sz="3600"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8999" t="14815" r="33184" b="12839"/>
          <a:stretch/>
        </p:blipFill>
        <p:spPr>
          <a:xfrm>
            <a:off x="13207" y="1151467"/>
            <a:ext cx="4947457" cy="4737270"/>
          </a:xfrm>
          <a:prstGeom prst="rect">
            <a:avLst/>
          </a:prstGeom>
        </p:spPr>
      </p:pic>
      <p:sp>
        <p:nvSpPr>
          <p:cNvPr id="3" name="TextBox 2"/>
          <p:cNvSpPr txBox="1"/>
          <p:nvPr/>
        </p:nvSpPr>
        <p:spPr>
          <a:xfrm>
            <a:off x="4923514" y="996696"/>
            <a:ext cx="4037032" cy="3255264"/>
          </a:xfrm>
          <a:prstGeom prst="rect">
            <a:avLst/>
          </a:prstGeom>
          <a:noFill/>
        </p:spPr>
        <p:txBody>
          <a:bodyPr wrap="square" rtlCol="0">
            <a:spAutoFit/>
          </a:bodyPr>
          <a:lstStyle/>
          <a:p>
            <a:r>
              <a:rPr lang="da-DK" dirty="0" err="1"/>
              <a:t>Seeds</a:t>
            </a:r>
            <a:r>
              <a:rPr lang="da-DK" dirty="0"/>
              <a:t> of </a:t>
            </a:r>
            <a:r>
              <a:rPr lang="da-DK" i="1" dirty="0" err="1"/>
              <a:t>Triticum</a:t>
            </a:r>
            <a:r>
              <a:rPr lang="da-DK" i="1" dirty="0"/>
              <a:t> </a:t>
            </a:r>
            <a:r>
              <a:rPr lang="da-DK" i="1" dirty="0" err="1"/>
              <a:t>turgidum</a:t>
            </a:r>
            <a:r>
              <a:rPr lang="da-DK" i="1" dirty="0"/>
              <a:t> </a:t>
            </a:r>
            <a:r>
              <a:rPr lang="da-DK" dirty="0" err="1"/>
              <a:t>subsp</a:t>
            </a:r>
            <a:r>
              <a:rPr lang="da-DK" dirty="0"/>
              <a:t>. </a:t>
            </a:r>
            <a:r>
              <a:rPr lang="da-DK" i="1" dirty="0" err="1"/>
              <a:t>dicoccoides</a:t>
            </a:r>
            <a:r>
              <a:rPr lang="da-DK" dirty="0"/>
              <a:t> (IG  46508) in </a:t>
            </a:r>
            <a:r>
              <a:rPr lang="da-DK" dirty="0" err="1"/>
              <a:t>experimental</a:t>
            </a:r>
            <a:r>
              <a:rPr lang="da-DK" dirty="0"/>
              <a:t> </a:t>
            </a:r>
            <a:r>
              <a:rPr lang="da-DK" dirty="0" err="1"/>
              <a:t>storage</a:t>
            </a:r>
            <a:r>
              <a:rPr lang="da-DK" dirty="0"/>
              <a:t>. </a:t>
            </a:r>
          </a:p>
          <a:p>
            <a:endParaRPr lang="da-DK" dirty="0"/>
          </a:p>
          <a:p>
            <a:r>
              <a:rPr lang="da-DK" dirty="0" err="1"/>
              <a:t>Comparing</a:t>
            </a:r>
            <a:r>
              <a:rPr lang="da-DK" dirty="0"/>
              <a:t> the </a:t>
            </a:r>
            <a:r>
              <a:rPr lang="da-DK" dirty="0" err="1"/>
              <a:t>effects</a:t>
            </a:r>
            <a:r>
              <a:rPr lang="da-DK" dirty="0"/>
              <a:t> of </a:t>
            </a:r>
            <a:r>
              <a:rPr lang="da-DK" dirty="0" err="1"/>
              <a:t>two</a:t>
            </a:r>
            <a:r>
              <a:rPr lang="da-DK" dirty="0"/>
              <a:t> post-</a:t>
            </a:r>
            <a:r>
              <a:rPr lang="da-DK" dirty="0" err="1"/>
              <a:t>harvest</a:t>
            </a:r>
            <a:r>
              <a:rPr lang="da-DK" dirty="0"/>
              <a:t> </a:t>
            </a:r>
            <a:r>
              <a:rPr lang="da-DK" dirty="0" err="1"/>
              <a:t>treatments</a:t>
            </a:r>
            <a:r>
              <a:rPr lang="da-DK" dirty="0"/>
              <a:t> on </a:t>
            </a:r>
            <a:r>
              <a:rPr lang="da-DK" dirty="0" err="1"/>
              <a:t>subsequent</a:t>
            </a:r>
            <a:r>
              <a:rPr lang="da-DK" dirty="0"/>
              <a:t> </a:t>
            </a:r>
            <a:r>
              <a:rPr lang="da-DK" dirty="0" err="1"/>
              <a:t>longevity</a:t>
            </a:r>
            <a:r>
              <a:rPr lang="da-DK" dirty="0"/>
              <a:t> in </a:t>
            </a:r>
            <a:r>
              <a:rPr lang="da-DK" dirty="0" err="1"/>
              <a:t>experimental</a:t>
            </a:r>
            <a:r>
              <a:rPr lang="da-DK" dirty="0"/>
              <a:t> </a:t>
            </a:r>
            <a:r>
              <a:rPr lang="da-DK" dirty="0" err="1"/>
              <a:t>storage</a:t>
            </a:r>
            <a:r>
              <a:rPr lang="da-DK" dirty="0"/>
              <a:t>.</a:t>
            </a:r>
          </a:p>
          <a:p>
            <a:endParaRPr lang="da-DK" dirty="0"/>
          </a:p>
          <a:p>
            <a:r>
              <a:rPr lang="da-DK" dirty="0"/>
              <a:t>Data from Rama Jawad (ICARDA).</a:t>
            </a:r>
          </a:p>
          <a:p>
            <a:endParaRPr lang="da-DK" dirty="0"/>
          </a:p>
          <a:p>
            <a:endParaRPr lang="en-US" dirty="0"/>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2400" r="3733"/>
          <a:stretch/>
        </p:blipFill>
        <p:spPr>
          <a:xfrm rot="5400000">
            <a:off x="5333363" y="4101371"/>
            <a:ext cx="2683733" cy="1800000"/>
          </a:xfrm>
          <a:prstGeom prst="rect">
            <a:avLst/>
          </a:prstGeom>
          <a:ln>
            <a:solidFill>
              <a:schemeClr val="tx1"/>
            </a:solidFill>
          </a:ln>
        </p:spPr>
      </p:pic>
      <p:sp>
        <p:nvSpPr>
          <p:cNvPr id="5" name="Line Callout 1 4"/>
          <p:cNvSpPr/>
          <p:nvPr/>
        </p:nvSpPr>
        <p:spPr>
          <a:xfrm>
            <a:off x="1251857" y="3124199"/>
            <a:ext cx="2188029" cy="1240972"/>
          </a:xfrm>
          <a:prstGeom prst="borderCallout1">
            <a:avLst>
              <a:gd name="adj1" fmla="val -548"/>
              <a:gd name="adj2" fmla="val -154"/>
              <a:gd name="adj3" fmla="val -26974"/>
              <a:gd name="adj4" fmla="val -12977"/>
            </a:avLst>
          </a:prstGeom>
          <a:ln w="38100"/>
        </p:spPr>
        <p:style>
          <a:lnRef idx="1">
            <a:schemeClr val="accent5"/>
          </a:lnRef>
          <a:fillRef idx="2">
            <a:schemeClr val="accent5"/>
          </a:fillRef>
          <a:effectRef idx="1">
            <a:schemeClr val="accent5"/>
          </a:effectRef>
          <a:fontRef idx="minor">
            <a:schemeClr val="dk1"/>
          </a:fontRef>
        </p:style>
        <p:txBody>
          <a:bodyPr rtlCol="0" anchor="ctr"/>
          <a:lstStyle/>
          <a:p>
            <a:pPr algn="ctr"/>
            <a:r>
              <a:rPr lang="da-DK" sz="1600" dirty="0"/>
              <a:t>For a genebank, </a:t>
            </a:r>
            <a:r>
              <a:rPr lang="da-DK" sz="1600" dirty="0" err="1"/>
              <a:t>it’s</a:t>
            </a:r>
            <a:r>
              <a:rPr lang="da-DK" sz="1600" dirty="0"/>
              <a:t> </a:t>
            </a:r>
            <a:r>
              <a:rPr lang="da-DK" sz="1600" dirty="0" err="1"/>
              <a:t>important</a:t>
            </a:r>
            <a:r>
              <a:rPr lang="da-DK" sz="1600" dirty="0"/>
              <a:t> to </a:t>
            </a:r>
            <a:r>
              <a:rPr lang="da-DK" sz="1600" dirty="0" err="1"/>
              <a:t>assess</a:t>
            </a:r>
            <a:r>
              <a:rPr lang="da-DK" sz="1600" dirty="0"/>
              <a:t> the </a:t>
            </a:r>
            <a:r>
              <a:rPr lang="da-DK" sz="1600" dirty="0" err="1"/>
              <a:t>seeds</a:t>
            </a:r>
            <a:r>
              <a:rPr lang="da-DK" sz="1600" dirty="0"/>
              <a:t> at the end of a </a:t>
            </a:r>
            <a:r>
              <a:rPr lang="da-DK" sz="1600" dirty="0" err="1"/>
              <a:t>germination</a:t>
            </a:r>
            <a:r>
              <a:rPr lang="da-DK" sz="1600" dirty="0"/>
              <a:t> test, </a:t>
            </a:r>
            <a:r>
              <a:rPr lang="da-DK" sz="1600" dirty="0" err="1"/>
              <a:t>especially</a:t>
            </a:r>
            <a:r>
              <a:rPr lang="da-DK" sz="1600" dirty="0"/>
              <a:t> the initial test </a:t>
            </a:r>
            <a:endParaRPr lang="en-US" sz="1600" dirty="0"/>
          </a:p>
        </p:txBody>
      </p:sp>
    </p:spTree>
    <p:extLst>
      <p:ext uri="{BB962C8B-B14F-4D97-AF65-F5344CB8AC3E}">
        <p14:creationId xmlns:p14="http://schemas.microsoft.com/office/powerpoint/2010/main" val="2636581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17265" b="42222"/>
          <a:stretch/>
        </p:blipFill>
        <p:spPr>
          <a:xfrm>
            <a:off x="91941" y="1184031"/>
            <a:ext cx="8960117" cy="2778370"/>
          </a:xfrm>
          <a:prstGeom prst="rect">
            <a:avLst/>
          </a:prstGeom>
        </p:spPr>
      </p:pic>
      <p:sp>
        <p:nvSpPr>
          <p:cNvPr id="9" name="Title 1"/>
          <p:cNvSpPr txBox="1">
            <a:spLocks/>
          </p:cNvSpPr>
          <p:nvPr/>
        </p:nvSpPr>
        <p:spPr>
          <a:xfrm>
            <a:off x="323528" y="-710910"/>
            <a:ext cx="8380205"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da-DK" sz="3600" dirty="0" err="1"/>
              <a:t>Making</a:t>
            </a:r>
            <a:r>
              <a:rPr lang="da-DK" sz="3600" dirty="0"/>
              <a:t> decisions </a:t>
            </a:r>
            <a:r>
              <a:rPr lang="da-DK" sz="3600" dirty="0" err="1"/>
              <a:t>based</a:t>
            </a:r>
            <a:r>
              <a:rPr lang="da-DK" sz="3600" dirty="0"/>
              <a:t> on </a:t>
            </a:r>
            <a:r>
              <a:rPr lang="da-DK" sz="3600" dirty="0" err="1"/>
              <a:t>one</a:t>
            </a:r>
            <a:r>
              <a:rPr lang="da-DK" sz="3600" dirty="0"/>
              <a:t> / </a:t>
            </a:r>
            <a:r>
              <a:rPr lang="da-DK" sz="3600" dirty="0" err="1"/>
              <a:t>few</a:t>
            </a:r>
            <a:r>
              <a:rPr lang="da-DK" sz="3600" dirty="0"/>
              <a:t> tests</a:t>
            </a:r>
            <a:endParaRPr lang="en-US" sz="3600" dirty="0"/>
          </a:p>
        </p:txBody>
      </p:sp>
      <p:sp>
        <p:nvSpPr>
          <p:cNvPr id="7" name="Rectangle 6"/>
          <p:cNvSpPr/>
          <p:nvPr/>
        </p:nvSpPr>
        <p:spPr>
          <a:xfrm>
            <a:off x="937846" y="1406769"/>
            <a:ext cx="2180492" cy="2297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575534" y="1406770"/>
            <a:ext cx="2180492" cy="2297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224949" y="1418494"/>
            <a:ext cx="2180492" cy="2297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937846" y="4407878"/>
            <a:ext cx="6497933" cy="1631216"/>
          </a:xfrm>
          <a:prstGeom prst="rect">
            <a:avLst/>
          </a:prstGeom>
          <a:noFill/>
        </p:spPr>
        <p:txBody>
          <a:bodyPr wrap="none" rtlCol="0">
            <a:spAutoFit/>
          </a:bodyPr>
          <a:lstStyle/>
          <a:p>
            <a:pPr marL="285750" indent="-285750">
              <a:buFont typeface="Wingdings" panose="05000000000000000000" pitchFamily="2" charset="2"/>
              <a:buChar char="Ø"/>
            </a:pPr>
            <a:r>
              <a:rPr lang="da-DK" sz="2000" dirty="0" err="1"/>
              <a:t>Importance</a:t>
            </a:r>
            <a:r>
              <a:rPr lang="da-DK" sz="2000" dirty="0"/>
              <a:t> of </a:t>
            </a:r>
            <a:r>
              <a:rPr lang="da-DK" sz="2000" dirty="0" err="1"/>
              <a:t>experience</a:t>
            </a:r>
            <a:endParaRPr lang="da-DK" sz="2000" dirty="0"/>
          </a:p>
          <a:p>
            <a:pPr marL="285750" indent="-285750">
              <a:buFont typeface="Wingdings" panose="05000000000000000000" pitchFamily="2" charset="2"/>
              <a:buChar char="Ø"/>
            </a:pPr>
            <a:endParaRPr lang="da-DK" sz="2000" dirty="0"/>
          </a:p>
          <a:p>
            <a:pPr marL="285750" indent="-285750">
              <a:buFont typeface="Wingdings" panose="05000000000000000000" pitchFamily="2" charset="2"/>
              <a:buChar char="Ø"/>
            </a:pPr>
            <a:r>
              <a:rPr lang="da-DK" sz="2000" dirty="0" err="1"/>
              <a:t>Importance</a:t>
            </a:r>
            <a:r>
              <a:rPr lang="da-DK" sz="2000" dirty="0"/>
              <a:t> of </a:t>
            </a:r>
            <a:r>
              <a:rPr lang="da-DK" sz="2000" dirty="0" err="1"/>
              <a:t>evaluating</a:t>
            </a:r>
            <a:r>
              <a:rPr lang="da-DK" sz="2000" dirty="0"/>
              <a:t> the </a:t>
            </a:r>
            <a:r>
              <a:rPr lang="da-DK" sz="2000" dirty="0" err="1"/>
              <a:t>seeds</a:t>
            </a:r>
            <a:r>
              <a:rPr lang="da-DK" sz="2000" dirty="0"/>
              <a:t> </a:t>
            </a:r>
            <a:r>
              <a:rPr lang="da-DK" sz="2000" dirty="0" err="1"/>
              <a:t>that</a:t>
            </a:r>
            <a:r>
              <a:rPr lang="da-DK" sz="2000" dirty="0"/>
              <a:t> do not </a:t>
            </a:r>
            <a:r>
              <a:rPr lang="da-DK" sz="2000" dirty="0" err="1"/>
              <a:t>germinate</a:t>
            </a:r>
            <a:endParaRPr lang="da-DK" sz="2000" dirty="0"/>
          </a:p>
          <a:p>
            <a:pPr marL="285750" indent="-285750">
              <a:buFont typeface="Wingdings" panose="05000000000000000000" pitchFamily="2" charset="2"/>
              <a:buChar char="Ø"/>
            </a:pPr>
            <a:endParaRPr lang="da-DK" sz="2000" dirty="0"/>
          </a:p>
          <a:p>
            <a:pPr marL="285750" indent="-285750">
              <a:buFont typeface="Wingdings" panose="05000000000000000000" pitchFamily="2" charset="2"/>
              <a:buChar char="Ø"/>
            </a:pPr>
            <a:r>
              <a:rPr lang="da-DK" sz="2000" dirty="0" err="1"/>
              <a:t>Take</a:t>
            </a:r>
            <a:r>
              <a:rPr lang="da-DK" sz="2000" dirty="0"/>
              <a:t> </a:t>
            </a:r>
            <a:r>
              <a:rPr lang="da-DK" sz="2000" dirty="0" err="1"/>
              <a:t>another</a:t>
            </a:r>
            <a:r>
              <a:rPr lang="da-DK" sz="2000" dirty="0"/>
              <a:t> sample to </a:t>
            </a:r>
            <a:r>
              <a:rPr lang="da-DK" sz="2000" dirty="0" err="1"/>
              <a:t>confirm</a:t>
            </a:r>
            <a:r>
              <a:rPr lang="da-DK" sz="2000" dirty="0"/>
              <a:t> the </a:t>
            </a:r>
            <a:r>
              <a:rPr lang="da-DK" sz="2000" dirty="0" err="1"/>
              <a:t>viability</a:t>
            </a:r>
            <a:r>
              <a:rPr lang="da-DK" sz="2000" dirty="0"/>
              <a:t> </a:t>
            </a:r>
            <a:r>
              <a:rPr lang="da-DK" sz="2000" dirty="0" err="1"/>
              <a:t>result</a:t>
            </a:r>
            <a:endParaRPr lang="en-US" sz="2000" dirty="0"/>
          </a:p>
        </p:txBody>
      </p:sp>
    </p:spTree>
    <p:extLst>
      <p:ext uri="{BB962C8B-B14F-4D97-AF65-F5344CB8AC3E}">
        <p14:creationId xmlns:p14="http://schemas.microsoft.com/office/powerpoint/2010/main" val="332054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0"/>
                                        <p:tgtEl>
                                          <p:spTgt spid="7"/>
                                        </p:tgtEl>
                                      </p:cBhvr>
                                    </p:animEffect>
                                    <p:set>
                                      <p:cBhvr>
                                        <p:cTn id="7" dur="1" fill="hold">
                                          <p:stCondLst>
                                            <p:cond delay="4999"/>
                                          </p:stCondLst>
                                        </p:cTn>
                                        <p:tgtEl>
                                          <p:spTgt spid="7"/>
                                        </p:tgtEl>
                                        <p:attrNameLst>
                                          <p:attrName>style.visibility</p:attrName>
                                        </p:attrNameLst>
                                      </p:cBhvr>
                                      <p:to>
                                        <p:strVal val="hidden"/>
                                      </p:to>
                                    </p:set>
                                  </p:childTnLst>
                                </p:cTn>
                              </p:par>
                              <p:par>
                                <p:cTn id="8" presetID="22" presetClass="exit" presetSubtype="8" fill="hold" grpId="0" nodeType="withEffect">
                                  <p:stCondLst>
                                    <p:cond delay="0"/>
                                  </p:stCondLst>
                                  <p:childTnLst>
                                    <p:animEffect transition="out" filter="wipe(left)">
                                      <p:cBhvr>
                                        <p:cTn id="9" dur="5000"/>
                                        <p:tgtEl>
                                          <p:spTgt spid="10"/>
                                        </p:tgtEl>
                                      </p:cBhvr>
                                    </p:animEffect>
                                    <p:set>
                                      <p:cBhvr>
                                        <p:cTn id="10" dur="1" fill="hold">
                                          <p:stCondLst>
                                            <p:cond delay="4999"/>
                                          </p:stCondLst>
                                        </p:cTn>
                                        <p:tgtEl>
                                          <p:spTgt spid="10"/>
                                        </p:tgtEl>
                                        <p:attrNameLst>
                                          <p:attrName>style.visibility</p:attrName>
                                        </p:attrNameLst>
                                      </p:cBhvr>
                                      <p:to>
                                        <p:strVal val="hidden"/>
                                      </p:to>
                                    </p:set>
                                  </p:childTnLst>
                                </p:cTn>
                              </p:par>
                              <p:par>
                                <p:cTn id="11" presetID="22" presetClass="exit" presetSubtype="8" fill="hold" grpId="0" nodeType="withEffect">
                                  <p:stCondLst>
                                    <p:cond delay="0"/>
                                  </p:stCondLst>
                                  <p:childTnLst>
                                    <p:animEffect transition="out" filter="wipe(left)">
                                      <p:cBhvr>
                                        <p:cTn id="12" dur="5000"/>
                                        <p:tgtEl>
                                          <p:spTgt spid="11"/>
                                        </p:tgtEl>
                                      </p:cBhvr>
                                    </p:animEffect>
                                    <p:set>
                                      <p:cBhvr>
                                        <p:cTn id="13" dur="1" fill="hold">
                                          <p:stCondLst>
                                            <p:cond delay="4999"/>
                                          </p:stCondLst>
                                        </p:cTn>
                                        <p:tgtEl>
                                          <p:spTgt spid="1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da-DK" dirty="0" err="1"/>
              <a:t>Outline</a:t>
            </a:r>
            <a:endParaRPr lang="en-US" dirty="0"/>
          </a:p>
        </p:txBody>
      </p:sp>
      <p:sp>
        <p:nvSpPr>
          <p:cNvPr id="3" name="TextBox 2"/>
          <p:cNvSpPr txBox="1"/>
          <p:nvPr/>
        </p:nvSpPr>
        <p:spPr>
          <a:xfrm>
            <a:off x="990601" y="2125133"/>
            <a:ext cx="7518400" cy="3477875"/>
          </a:xfrm>
          <a:prstGeom prst="rect">
            <a:avLst/>
          </a:prstGeom>
          <a:noFill/>
        </p:spPr>
        <p:txBody>
          <a:bodyPr wrap="square" rtlCol="0">
            <a:spAutoFit/>
          </a:bodyPr>
          <a:lstStyle/>
          <a:p>
            <a:pPr marL="342900" indent="-342900">
              <a:buAutoNum type="arabicPeriod"/>
            </a:pPr>
            <a:r>
              <a:rPr lang="da-DK" sz="2000" dirty="0">
                <a:solidFill>
                  <a:schemeClr val="bg1">
                    <a:lumMod val="50000"/>
                  </a:schemeClr>
                </a:solidFill>
              </a:rPr>
              <a:t>A seed </a:t>
            </a:r>
            <a:r>
              <a:rPr lang="da-DK" sz="2000" dirty="0" err="1">
                <a:solidFill>
                  <a:schemeClr val="bg1">
                    <a:lumMod val="50000"/>
                  </a:schemeClr>
                </a:solidFill>
              </a:rPr>
              <a:t>lot</a:t>
            </a:r>
            <a:r>
              <a:rPr lang="da-DK" sz="2000" dirty="0">
                <a:solidFill>
                  <a:schemeClr val="bg1">
                    <a:lumMod val="50000"/>
                  </a:schemeClr>
                </a:solidFill>
              </a:rPr>
              <a:t> as a population of </a:t>
            </a:r>
            <a:r>
              <a:rPr lang="da-DK" sz="2000" dirty="0" err="1">
                <a:solidFill>
                  <a:schemeClr val="bg1">
                    <a:lumMod val="50000"/>
                  </a:schemeClr>
                </a:solidFill>
              </a:rPr>
              <a:t>seeds</a:t>
            </a:r>
            <a:r>
              <a:rPr lang="da-DK" sz="2000" dirty="0">
                <a:solidFill>
                  <a:schemeClr val="bg1">
                    <a:lumMod val="50000"/>
                  </a:schemeClr>
                </a:solidFill>
              </a:rPr>
              <a:t>, seed </a:t>
            </a:r>
            <a:r>
              <a:rPr lang="da-DK" sz="2000" dirty="0" err="1">
                <a:solidFill>
                  <a:schemeClr val="bg1">
                    <a:lumMod val="50000"/>
                  </a:schemeClr>
                </a:solidFill>
              </a:rPr>
              <a:t>survival</a:t>
            </a:r>
            <a:r>
              <a:rPr lang="da-DK" sz="2000" dirty="0">
                <a:solidFill>
                  <a:schemeClr val="bg1">
                    <a:lumMod val="50000"/>
                  </a:schemeClr>
                </a:solidFill>
              </a:rPr>
              <a:t> </a:t>
            </a:r>
            <a:r>
              <a:rPr lang="da-DK" sz="2000" dirty="0" err="1">
                <a:solidFill>
                  <a:schemeClr val="bg1">
                    <a:lumMod val="50000"/>
                  </a:schemeClr>
                </a:solidFill>
              </a:rPr>
              <a:t>curves</a:t>
            </a:r>
            <a:r>
              <a:rPr lang="da-DK" sz="2000" dirty="0">
                <a:solidFill>
                  <a:schemeClr val="bg1">
                    <a:lumMod val="50000"/>
                  </a:schemeClr>
                </a:solidFill>
              </a:rPr>
              <a:t> and genebank </a:t>
            </a:r>
            <a:r>
              <a:rPr lang="da-DK" sz="2000" dirty="0" err="1">
                <a:solidFill>
                  <a:schemeClr val="bg1">
                    <a:lumMod val="50000"/>
                  </a:schemeClr>
                </a:solidFill>
              </a:rPr>
              <a:t>viability</a:t>
            </a:r>
            <a:r>
              <a:rPr lang="da-DK" sz="2000" dirty="0">
                <a:solidFill>
                  <a:schemeClr val="bg1">
                    <a:lumMod val="50000"/>
                  </a:schemeClr>
                </a:solidFill>
              </a:rPr>
              <a:t> </a:t>
            </a:r>
            <a:r>
              <a:rPr lang="da-DK" sz="2000" dirty="0" err="1">
                <a:solidFill>
                  <a:schemeClr val="bg1">
                    <a:lumMod val="50000"/>
                  </a:schemeClr>
                </a:solidFill>
              </a:rPr>
              <a:t>thresholds</a:t>
            </a:r>
            <a:endParaRPr lang="da-DK" sz="2000" dirty="0">
              <a:solidFill>
                <a:schemeClr val="bg1">
                  <a:lumMod val="50000"/>
                </a:schemeClr>
              </a:solidFill>
            </a:endParaRPr>
          </a:p>
          <a:p>
            <a:pPr marL="342900" indent="-342900">
              <a:buAutoNum type="arabicPeriod"/>
            </a:pPr>
            <a:endParaRPr lang="da-DK" sz="2000" dirty="0"/>
          </a:p>
          <a:p>
            <a:pPr marL="342900" indent="-342900">
              <a:buAutoNum type="arabicPeriod"/>
            </a:pPr>
            <a:r>
              <a:rPr lang="da-DK" sz="2000" dirty="0" err="1"/>
              <a:t>Pre-storage</a:t>
            </a:r>
            <a:r>
              <a:rPr lang="da-DK" sz="2000" dirty="0"/>
              <a:t> factors </a:t>
            </a:r>
            <a:r>
              <a:rPr lang="da-DK" sz="2000" dirty="0" err="1"/>
              <a:t>that</a:t>
            </a:r>
            <a:r>
              <a:rPr lang="da-DK" sz="2000" dirty="0"/>
              <a:t> </a:t>
            </a:r>
            <a:r>
              <a:rPr lang="da-DK" sz="2000" dirty="0" err="1"/>
              <a:t>can</a:t>
            </a:r>
            <a:r>
              <a:rPr lang="da-DK" sz="2000" dirty="0"/>
              <a:t> </a:t>
            </a:r>
            <a:r>
              <a:rPr lang="da-DK" sz="2000" dirty="0" err="1"/>
              <a:t>impact</a:t>
            </a:r>
            <a:r>
              <a:rPr lang="da-DK" sz="2000" dirty="0"/>
              <a:t> the </a:t>
            </a:r>
            <a:r>
              <a:rPr lang="da-DK" sz="2000" dirty="0" err="1"/>
              <a:t>subsequent</a:t>
            </a:r>
            <a:r>
              <a:rPr lang="da-DK" sz="2000" dirty="0"/>
              <a:t> </a:t>
            </a:r>
            <a:r>
              <a:rPr lang="da-DK" sz="2000" dirty="0" err="1"/>
              <a:t>longevity</a:t>
            </a:r>
            <a:r>
              <a:rPr lang="da-DK" sz="2000" dirty="0"/>
              <a:t> of </a:t>
            </a:r>
            <a:r>
              <a:rPr lang="da-DK" sz="2000" dirty="0" err="1"/>
              <a:t>seeds</a:t>
            </a:r>
            <a:r>
              <a:rPr lang="da-DK" sz="2000" dirty="0"/>
              <a:t> </a:t>
            </a:r>
            <a:r>
              <a:rPr lang="da-DK" sz="2000" dirty="0" err="1"/>
              <a:t>when</a:t>
            </a:r>
            <a:r>
              <a:rPr lang="da-DK" sz="2000" dirty="0"/>
              <a:t> </a:t>
            </a:r>
            <a:r>
              <a:rPr lang="da-DK" sz="2000" dirty="0" err="1"/>
              <a:t>they</a:t>
            </a:r>
            <a:r>
              <a:rPr lang="da-DK" sz="2000" dirty="0"/>
              <a:t> </a:t>
            </a:r>
            <a:r>
              <a:rPr lang="da-DK" sz="2000" dirty="0" err="1"/>
              <a:t>are</a:t>
            </a:r>
            <a:r>
              <a:rPr lang="da-DK" sz="2000" dirty="0"/>
              <a:t> </a:t>
            </a:r>
            <a:r>
              <a:rPr lang="da-DK" sz="2000" dirty="0" err="1"/>
              <a:t>placed</a:t>
            </a:r>
            <a:r>
              <a:rPr lang="da-DK" sz="2000" dirty="0"/>
              <a:t> </a:t>
            </a:r>
            <a:r>
              <a:rPr lang="da-DK" sz="2000" dirty="0" err="1"/>
              <a:t>into</a:t>
            </a:r>
            <a:r>
              <a:rPr lang="da-DK" sz="2000" dirty="0"/>
              <a:t> genebank </a:t>
            </a:r>
            <a:r>
              <a:rPr lang="da-DK" sz="2000" dirty="0" err="1"/>
              <a:t>storage</a:t>
            </a:r>
            <a:endParaRPr lang="da-DK" sz="2000" dirty="0"/>
          </a:p>
          <a:p>
            <a:pPr marL="342900" indent="-342900">
              <a:buAutoNum type="arabicPeriod"/>
            </a:pPr>
            <a:endParaRPr lang="da-DK" sz="2000" dirty="0"/>
          </a:p>
          <a:p>
            <a:pPr marL="342900" indent="-342900">
              <a:buAutoNum type="arabicPeriod"/>
            </a:pPr>
            <a:r>
              <a:rPr lang="da-DK" sz="2000" dirty="0">
                <a:solidFill>
                  <a:schemeClr val="bg1">
                    <a:lumMod val="50000"/>
                  </a:schemeClr>
                </a:solidFill>
              </a:rPr>
              <a:t>Are </a:t>
            </a:r>
            <a:r>
              <a:rPr lang="da-DK" sz="2000" dirty="0" err="1">
                <a:solidFill>
                  <a:schemeClr val="bg1">
                    <a:lumMod val="50000"/>
                  </a:schemeClr>
                </a:solidFill>
              </a:rPr>
              <a:t>current</a:t>
            </a:r>
            <a:r>
              <a:rPr lang="da-DK" sz="2000" dirty="0">
                <a:solidFill>
                  <a:schemeClr val="bg1">
                    <a:lumMod val="50000"/>
                  </a:schemeClr>
                </a:solidFill>
              </a:rPr>
              <a:t> genebank </a:t>
            </a:r>
            <a:r>
              <a:rPr lang="da-DK" sz="2000" dirty="0" err="1">
                <a:solidFill>
                  <a:schemeClr val="bg1">
                    <a:lumMod val="50000"/>
                  </a:schemeClr>
                </a:solidFill>
              </a:rPr>
              <a:t>storage</a:t>
            </a:r>
            <a:r>
              <a:rPr lang="da-DK" sz="2000" dirty="0">
                <a:solidFill>
                  <a:schemeClr val="bg1">
                    <a:lumMod val="50000"/>
                  </a:schemeClr>
                </a:solidFill>
              </a:rPr>
              <a:t> </a:t>
            </a:r>
            <a:r>
              <a:rPr lang="da-DK" sz="2000" dirty="0" err="1">
                <a:solidFill>
                  <a:schemeClr val="bg1">
                    <a:lumMod val="50000"/>
                  </a:schemeClr>
                </a:solidFill>
              </a:rPr>
              <a:t>conditions</a:t>
            </a:r>
            <a:r>
              <a:rPr lang="da-DK" sz="2000" dirty="0">
                <a:solidFill>
                  <a:schemeClr val="bg1">
                    <a:lumMod val="50000"/>
                  </a:schemeClr>
                </a:solidFill>
              </a:rPr>
              <a:t> acceptable or not?</a:t>
            </a:r>
          </a:p>
          <a:p>
            <a:pPr marL="342900" indent="-342900">
              <a:buAutoNum type="arabicPeriod"/>
            </a:pPr>
            <a:endParaRPr lang="da-DK" sz="2000" dirty="0"/>
          </a:p>
          <a:p>
            <a:pPr marL="342900" indent="-342900">
              <a:buAutoNum type="arabicPeriod"/>
            </a:pPr>
            <a:endParaRPr lang="da-DK" sz="2000" dirty="0"/>
          </a:p>
          <a:p>
            <a:pPr marL="342900" indent="-342900">
              <a:buAutoNum type="arabicPeriod"/>
            </a:pPr>
            <a:endParaRPr lang="da-DK" sz="2000" dirty="0"/>
          </a:p>
          <a:p>
            <a:pPr marL="342900" indent="-342900">
              <a:buAutoNum type="arabicPeriod"/>
            </a:pPr>
            <a:endParaRPr lang="en-US" sz="2000" dirty="0"/>
          </a:p>
        </p:txBody>
      </p:sp>
    </p:spTree>
    <p:extLst>
      <p:ext uri="{BB962C8B-B14F-4D97-AF65-F5344CB8AC3E}">
        <p14:creationId xmlns:p14="http://schemas.microsoft.com/office/powerpoint/2010/main" val="24583516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14445" r="4722" b="21852"/>
          <a:stretch/>
        </p:blipFill>
        <p:spPr>
          <a:xfrm rot="5400000">
            <a:off x="5937080" y="3859808"/>
            <a:ext cx="3312000" cy="1801115"/>
          </a:xfrm>
          <a:prstGeom prst="rect">
            <a:avLst/>
          </a:prstGeom>
        </p:spPr>
      </p:pic>
      <p:sp>
        <p:nvSpPr>
          <p:cNvPr id="3" name="Title 1"/>
          <p:cNvSpPr txBox="1">
            <a:spLocks/>
          </p:cNvSpPr>
          <p:nvPr/>
        </p:nvSpPr>
        <p:spPr>
          <a:xfrm>
            <a:off x="323528" y="-235422"/>
            <a:ext cx="8380205"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da-DK" sz="3600" dirty="0" err="1"/>
              <a:t>Everything</a:t>
            </a:r>
            <a:r>
              <a:rPr lang="da-DK" sz="3600" dirty="0"/>
              <a:t> </a:t>
            </a:r>
            <a:r>
              <a:rPr lang="da-DK" sz="3600" dirty="0" err="1"/>
              <a:t>that</a:t>
            </a:r>
            <a:r>
              <a:rPr lang="da-DK" sz="3600" dirty="0"/>
              <a:t> </a:t>
            </a:r>
            <a:r>
              <a:rPr lang="da-DK" sz="3600" dirty="0" err="1"/>
              <a:t>happens</a:t>
            </a:r>
            <a:r>
              <a:rPr lang="da-DK" sz="3600" dirty="0"/>
              <a:t> </a:t>
            </a:r>
            <a:r>
              <a:rPr lang="da-DK" sz="3600" dirty="0" err="1"/>
              <a:t>before</a:t>
            </a:r>
            <a:r>
              <a:rPr lang="da-DK" sz="3600" dirty="0"/>
              <a:t> </a:t>
            </a:r>
            <a:r>
              <a:rPr lang="da-DK" sz="3600" dirty="0" err="1"/>
              <a:t>storage</a:t>
            </a:r>
            <a:r>
              <a:rPr lang="da-DK" sz="3600" dirty="0"/>
              <a:t> </a:t>
            </a:r>
            <a:r>
              <a:rPr lang="da-DK" sz="3600" dirty="0" err="1"/>
              <a:t>can</a:t>
            </a:r>
            <a:r>
              <a:rPr lang="da-DK" sz="3600" dirty="0"/>
              <a:t> </a:t>
            </a:r>
            <a:r>
              <a:rPr lang="da-DK" sz="3600" dirty="0" err="1"/>
              <a:t>affect</a:t>
            </a:r>
            <a:r>
              <a:rPr lang="da-DK" sz="3600" dirty="0"/>
              <a:t> </a:t>
            </a:r>
            <a:r>
              <a:rPr lang="da-DK" sz="3600" dirty="0" err="1"/>
              <a:t>subsequent</a:t>
            </a:r>
            <a:r>
              <a:rPr lang="da-DK" sz="3600" dirty="0"/>
              <a:t> </a:t>
            </a:r>
            <a:r>
              <a:rPr lang="da-DK" sz="3600" dirty="0" err="1"/>
              <a:t>longevity</a:t>
            </a:r>
            <a:r>
              <a:rPr lang="da-DK" sz="3600" dirty="0"/>
              <a:t> in </a:t>
            </a:r>
            <a:r>
              <a:rPr lang="da-DK" sz="3600" dirty="0" err="1"/>
              <a:t>storage</a:t>
            </a:r>
            <a:endParaRPr lang="en-US" sz="3600" dirty="0"/>
          </a:p>
        </p:txBody>
      </p:sp>
      <p:sp>
        <p:nvSpPr>
          <p:cNvPr id="2" name="Right Arrow 1"/>
          <p:cNvSpPr/>
          <p:nvPr/>
        </p:nvSpPr>
        <p:spPr>
          <a:xfrm>
            <a:off x="323528" y="1868424"/>
            <a:ext cx="8555296" cy="1572768"/>
          </a:xfrm>
          <a:prstGeom prst="rightArrow">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323528" y="2238374"/>
            <a:ext cx="2099632" cy="4245922"/>
          </a:xfrm>
          <a:prstGeom prst="rect">
            <a:avLst/>
          </a:prstGeom>
          <a:noFill/>
          <a:ln w="1905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423160" y="2238374"/>
            <a:ext cx="4234816" cy="4245922"/>
          </a:xfrm>
          <a:prstGeom prst="rect">
            <a:avLst/>
          </a:prstGeom>
          <a:noFill/>
          <a:ln w="1905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774461" y="2439781"/>
            <a:ext cx="1197765" cy="369332"/>
          </a:xfrm>
          <a:prstGeom prst="rect">
            <a:avLst/>
          </a:prstGeom>
        </p:spPr>
        <p:txBody>
          <a:bodyPr wrap="none">
            <a:spAutoFit/>
          </a:bodyPr>
          <a:lstStyle/>
          <a:p>
            <a:pPr algn="ctr"/>
            <a:r>
              <a:rPr lang="da-DK" dirty="0"/>
              <a:t>In the </a:t>
            </a:r>
            <a:r>
              <a:rPr lang="da-DK" dirty="0" err="1"/>
              <a:t>field</a:t>
            </a:r>
            <a:endParaRPr lang="en-US" dirty="0"/>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8700" t="222" r="46627"/>
          <a:stretch/>
        </p:blipFill>
        <p:spPr>
          <a:xfrm>
            <a:off x="342579" y="3104365"/>
            <a:ext cx="2046034" cy="3312000"/>
          </a:xfrm>
          <a:prstGeom prst="rect">
            <a:avLst/>
          </a:prstGeom>
        </p:spPr>
      </p:pic>
      <p:sp>
        <p:nvSpPr>
          <p:cNvPr id="11" name="Rectangle 10"/>
          <p:cNvSpPr/>
          <p:nvPr/>
        </p:nvSpPr>
        <p:spPr>
          <a:xfrm>
            <a:off x="3407565" y="2470142"/>
            <a:ext cx="2357825" cy="369332"/>
          </a:xfrm>
          <a:prstGeom prst="rect">
            <a:avLst/>
          </a:prstGeom>
        </p:spPr>
        <p:txBody>
          <a:bodyPr wrap="none">
            <a:spAutoFit/>
          </a:bodyPr>
          <a:lstStyle/>
          <a:p>
            <a:pPr algn="ctr"/>
            <a:r>
              <a:rPr lang="da-DK" dirty="0" err="1"/>
              <a:t>During</a:t>
            </a:r>
            <a:r>
              <a:rPr lang="da-DK" dirty="0"/>
              <a:t> seed </a:t>
            </a:r>
            <a:r>
              <a:rPr lang="da-DK" dirty="0" err="1"/>
              <a:t>processing</a:t>
            </a:r>
            <a:endParaRPr lang="en-US" dirty="0"/>
          </a:p>
        </p:txBody>
      </p:sp>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2083" r="27246"/>
          <a:stretch/>
        </p:blipFill>
        <p:spPr>
          <a:xfrm>
            <a:off x="2459156" y="3104365"/>
            <a:ext cx="4161099" cy="3312000"/>
          </a:xfrm>
          <a:prstGeom prst="rect">
            <a:avLst/>
          </a:prstGeom>
        </p:spPr>
      </p:pic>
      <p:sp>
        <p:nvSpPr>
          <p:cNvPr id="6" name="Down Arrow 5"/>
          <p:cNvSpPr/>
          <p:nvPr/>
        </p:nvSpPr>
        <p:spPr>
          <a:xfrm>
            <a:off x="1609724" y="1201096"/>
            <a:ext cx="1618297" cy="1078808"/>
          </a:xfrm>
          <a:prstGeom prst="downArrow">
            <a:avLst>
              <a:gd name="adj1" fmla="val 58240"/>
              <a:gd name="adj2" fmla="val 51581"/>
            </a:avLst>
          </a:prstGeom>
          <a:solidFill>
            <a:schemeClr val="bg1">
              <a:lumMod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da-DK" dirty="0"/>
              <a:t>Timing </a:t>
            </a:r>
          </a:p>
          <a:p>
            <a:pPr algn="ctr">
              <a:lnSpc>
                <a:spcPts val="1800"/>
              </a:lnSpc>
            </a:pPr>
            <a:r>
              <a:rPr lang="da-DK" dirty="0"/>
              <a:t>of </a:t>
            </a:r>
            <a:r>
              <a:rPr lang="da-DK" dirty="0" err="1"/>
              <a:t>harvest</a:t>
            </a:r>
            <a:endParaRPr lang="en-US" dirty="0"/>
          </a:p>
        </p:txBody>
      </p:sp>
      <p:sp>
        <p:nvSpPr>
          <p:cNvPr id="16" name="Rectangle 15"/>
          <p:cNvSpPr/>
          <p:nvPr/>
        </p:nvSpPr>
        <p:spPr>
          <a:xfrm>
            <a:off x="7099956" y="2470142"/>
            <a:ext cx="895502" cy="369332"/>
          </a:xfrm>
          <a:prstGeom prst="rect">
            <a:avLst/>
          </a:prstGeom>
        </p:spPr>
        <p:txBody>
          <a:bodyPr wrap="none">
            <a:spAutoFit/>
          </a:bodyPr>
          <a:lstStyle/>
          <a:p>
            <a:pPr algn="ctr"/>
            <a:r>
              <a:rPr lang="da-DK" dirty="0"/>
              <a:t>Storage</a:t>
            </a:r>
            <a:endParaRPr lang="en-US" dirty="0"/>
          </a:p>
        </p:txBody>
      </p:sp>
      <p:sp>
        <p:nvSpPr>
          <p:cNvPr id="8" name="Left-Right Arrow 7"/>
          <p:cNvSpPr/>
          <p:nvPr/>
        </p:nvSpPr>
        <p:spPr>
          <a:xfrm>
            <a:off x="2434790" y="1879663"/>
            <a:ext cx="4223185" cy="640080"/>
          </a:xfrm>
          <a:prstGeom prst="leftRightArrow">
            <a:avLst/>
          </a:prstGeom>
          <a:solidFill>
            <a:schemeClr val="tx1">
              <a:lumMod val="65000"/>
              <a:lumOff val="3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err="1"/>
              <a:t>Duration</a:t>
            </a:r>
            <a:r>
              <a:rPr lang="da-DK" dirty="0"/>
              <a:t> of </a:t>
            </a:r>
            <a:r>
              <a:rPr lang="da-DK" dirty="0" err="1"/>
              <a:t>processing</a:t>
            </a:r>
            <a:endParaRPr lang="en-US" dirty="0"/>
          </a:p>
        </p:txBody>
      </p:sp>
      <p:sp>
        <p:nvSpPr>
          <p:cNvPr id="17" name="TextBox 16"/>
          <p:cNvSpPr txBox="1"/>
          <p:nvPr/>
        </p:nvSpPr>
        <p:spPr>
          <a:xfrm>
            <a:off x="342579" y="6456543"/>
            <a:ext cx="8302466" cy="369332"/>
          </a:xfrm>
          <a:prstGeom prst="rect">
            <a:avLst/>
          </a:prstGeom>
          <a:noFill/>
        </p:spPr>
        <p:txBody>
          <a:bodyPr wrap="none" rtlCol="0">
            <a:spAutoFit/>
          </a:bodyPr>
          <a:lstStyle/>
          <a:p>
            <a:r>
              <a:rPr lang="da-DK" dirty="0"/>
              <a:t>Photos of </a:t>
            </a:r>
            <a:r>
              <a:rPr lang="da-DK" dirty="0" err="1"/>
              <a:t>bean</a:t>
            </a:r>
            <a:r>
              <a:rPr lang="da-DK" dirty="0"/>
              <a:t> regeneration and seed </a:t>
            </a:r>
            <a:r>
              <a:rPr lang="da-DK" dirty="0" err="1"/>
              <a:t>processing</a:t>
            </a:r>
            <a:r>
              <a:rPr lang="da-DK" dirty="0"/>
              <a:t> at CIAT; genebank </a:t>
            </a:r>
            <a:r>
              <a:rPr lang="da-DK" dirty="0" err="1"/>
              <a:t>storage</a:t>
            </a:r>
            <a:r>
              <a:rPr lang="da-DK" dirty="0"/>
              <a:t> at ICRISAT.</a:t>
            </a:r>
            <a:endParaRPr lang="en-US" dirty="0"/>
          </a:p>
        </p:txBody>
      </p:sp>
    </p:spTree>
    <p:extLst>
      <p:ext uri="{BB962C8B-B14F-4D97-AF65-F5344CB8AC3E}">
        <p14:creationId xmlns:p14="http://schemas.microsoft.com/office/powerpoint/2010/main" val="2845996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677898"/>
            <a:ext cx="7543800" cy="1450757"/>
          </a:xfrm>
        </p:spPr>
        <p:txBody>
          <a:bodyPr/>
          <a:lstStyle/>
          <a:p>
            <a:pPr algn="ctr"/>
            <a:r>
              <a:rPr lang="da-DK" dirty="0"/>
              <a:t>Definitions</a:t>
            </a:r>
            <a:endParaRPr lang="en-US" dirty="0"/>
          </a:p>
        </p:txBody>
      </p:sp>
      <p:sp>
        <p:nvSpPr>
          <p:cNvPr id="3" name="TextBox 2"/>
          <p:cNvSpPr txBox="1"/>
          <p:nvPr/>
        </p:nvSpPr>
        <p:spPr>
          <a:xfrm>
            <a:off x="425885" y="847481"/>
            <a:ext cx="8480120" cy="6555641"/>
          </a:xfrm>
          <a:prstGeom prst="rect">
            <a:avLst/>
          </a:prstGeom>
          <a:noFill/>
        </p:spPr>
        <p:txBody>
          <a:bodyPr wrap="square" rtlCol="0">
            <a:spAutoFit/>
          </a:bodyPr>
          <a:lstStyle/>
          <a:p>
            <a:r>
              <a:rPr lang="da-DK" sz="2000" dirty="0"/>
              <a:t>Seed </a:t>
            </a:r>
            <a:r>
              <a:rPr lang="da-DK" sz="2000" b="1" dirty="0" err="1"/>
              <a:t>longevity</a:t>
            </a:r>
            <a:r>
              <a:rPr lang="da-DK" sz="2000" dirty="0"/>
              <a:t> is the </a:t>
            </a:r>
            <a:r>
              <a:rPr lang="da-DK" sz="2000" dirty="0" err="1"/>
              <a:t>length</a:t>
            </a:r>
            <a:r>
              <a:rPr lang="da-DK" sz="2000" dirty="0"/>
              <a:t> of time </a:t>
            </a:r>
            <a:r>
              <a:rPr lang="da-DK" sz="2000" dirty="0" err="1"/>
              <a:t>seeds</a:t>
            </a:r>
            <a:r>
              <a:rPr lang="da-DK" sz="2000" dirty="0"/>
              <a:t> </a:t>
            </a:r>
            <a:r>
              <a:rPr lang="da-DK" sz="2000" dirty="0" err="1"/>
              <a:t>remain</a:t>
            </a:r>
            <a:r>
              <a:rPr lang="da-DK" sz="2000" dirty="0"/>
              <a:t> </a:t>
            </a:r>
            <a:r>
              <a:rPr lang="da-DK" sz="2000" dirty="0" err="1"/>
              <a:t>alive</a:t>
            </a:r>
            <a:r>
              <a:rPr lang="da-DK" sz="2000" dirty="0"/>
              <a:t> in a given </a:t>
            </a:r>
            <a:r>
              <a:rPr lang="da-DK" sz="2000" dirty="0" err="1"/>
              <a:t>storage</a:t>
            </a:r>
            <a:r>
              <a:rPr lang="da-DK" sz="2000" dirty="0"/>
              <a:t> </a:t>
            </a:r>
            <a:r>
              <a:rPr lang="da-DK" sz="2000" dirty="0" err="1"/>
              <a:t>environment</a:t>
            </a:r>
            <a:r>
              <a:rPr lang="da-DK" sz="2000" dirty="0"/>
              <a:t>:</a:t>
            </a:r>
          </a:p>
          <a:p>
            <a:pPr lvl="1"/>
            <a:r>
              <a:rPr lang="da-DK" sz="2000" dirty="0"/>
              <a:t>Seed </a:t>
            </a:r>
            <a:r>
              <a:rPr lang="da-DK" sz="2000" dirty="0" err="1"/>
              <a:t>storage</a:t>
            </a:r>
            <a:r>
              <a:rPr lang="da-DK" sz="2000" dirty="0"/>
              <a:t> </a:t>
            </a:r>
            <a:r>
              <a:rPr lang="en-US" sz="2000" dirty="0"/>
              <a:t>experiments</a:t>
            </a:r>
            <a:r>
              <a:rPr lang="da-DK" sz="2000" dirty="0"/>
              <a:t> (</a:t>
            </a:r>
            <a:r>
              <a:rPr lang="da-DK" sz="2000" dirty="0" err="1"/>
              <a:t>where</a:t>
            </a:r>
            <a:r>
              <a:rPr lang="da-DK" sz="2000" dirty="0"/>
              <a:t> rate of </a:t>
            </a:r>
            <a:r>
              <a:rPr lang="da-DK" sz="2000" dirty="0" err="1"/>
              <a:t>ageing</a:t>
            </a:r>
            <a:r>
              <a:rPr lang="da-DK" sz="2000" dirty="0"/>
              <a:t> is </a:t>
            </a:r>
            <a:r>
              <a:rPr lang="da-DK" sz="2000" dirty="0" err="1"/>
              <a:t>accelerated</a:t>
            </a:r>
            <a:r>
              <a:rPr lang="da-DK" sz="2000" dirty="0"/>
              <a:t>);</a:t>
            </a:r>
          </a:p>
          <a:p>
            <a:pPr lvl="1"/>
            <a:r>
              <a:rPr lang="da-DK" sz="2000" dirty="0"/>
              <a:t>Genebank </a:t>
            </a:r>
            <a:r>
              <a:rPr lang="da-DK" sz="2000" dirty="0" err="1"/>
              <a:t>storage</a:t>
            </a:r>
            <a:r>
              <a:rPr lang="da-DK" sz="2000" dirty="0"/>
              <a:t> 	– </a:t>
            </a:r>
            <a:r>
              <a:rPr lang="da-DK" sz="2000" b="1" dirty="0"/>
              <a:t>medium-term </a:t>
            </a:r>
            <a:r>
              <a:rPr lang="da-DK" sz="2000" b="1" dirty="0" err="1"/>
              <a:t>storage</a:t>
            </a:r>
            <a:r>
              <a:rPr lang="da-DK" sz="2000" dirty="0"/>
              <a:t> (MTS) = </a:t>
            </a:r>
            <a:r>
              <a:rPr lang="da-DK" sz="2000" dirty="0" err="1"/>
              <a:t>active</a:t>
            </a:r>
            <a:r>
              <a:rPr lang="da-DK" sz="2000" dirty="0"/>
              <a:t> </a:t>
            </a:r>
            <a:r>
              <a:rPr lang="da-DK" sz="2000" dirty="0" err="1"/>
              <a:t>collection</a:t>
            </a:r>
            <a:r>
              <a:rPr lang="da-DK" sz="2000" dirty="0"/>
              <a:t>,</a:t>
            </a:r>
          </a:p>
          <a:p>
            <a:pPr lvl="1"/>
            <a:r>
              <a:rPr lang="da-DK" sz="2000" dirty="0"/>
              <a:t>					– </a:t>
            </a:r>
            <a:r>
              <a:rPr lang="da-DK" sz="2000" b="1" dirty="0"/>
              <a:t>long-term </a:t>
            </a:r>
            <a:r>
              <a:rPr lang="da-DK" sz="2000" b="1" dirty="0" err="1"/>
              <a:t>storage</a:t>
            </a:r>
            <a:r>
              <a:rPr lang="da-DK" sz="2000" b="1" dirty="0"/>
              <a:t> </a:t>
            </a:r>
            <a:r>
              <a:rPr lang="da-DK" sz="2000" dirty="0"/>
              <a:t>(LTS) = base </a:t>
            </a:r>
            <a:r>
              <a:rPr lang="da-DK" sz="2000" dirty="0" err="1"/>
              <a:t>collection</a:t>
            </a:r>
            <a:r>
              <a:rPr lang="da-DK" sz="2000" dirty="0"/>
              <a:t>.</a:t>
            </a:r>
          </a:p>
          <a:p>
            <a:pPr marL="342900" indent="-342900">
              <a:buAutoNum type="arabicPeriod"/>
            </a:pPr>
            <a:endParaRPr lang="da-DK" sz="2000" dirty="0"/>
          </a:p>
          <a:p>
            <a:r>
              <a:rPr lang="da-DK" sz="2000" b="1" i="1" dirty="0"/>
              <a:t>p</a:t>
            </a:r>
            <a:r>
              <a:rPr lang="da-DK" sz="2000" b="1" baseline="-25000" dirty="0"/>
              <a:t>50</a:t>
            </a:r>
            <a:r>
              <a:rPr lang="da-DK" sz="2000" dirty="0"/>
              <a:t> is </a:t>
            </a:r>
            <a:r>
              <a:rPr lang="da-DK" sz="2000" dirty="0" err="1"/>
              <a:t>often</a:t>
            </a:r>
            <a:r>
              <a:rPr lang="da-DK" sz="2000" dirty="0"/>
              <a:t> </a:t>
            </a:r>
            <a:r>
              <a:rPr lang="da-DK" sz="2000" dirty="0" err="1"/>
              <a:t>used</a:t>
            </a:r>
            <a:r>
              <a:rPr lang="da-DK" sz="2000" dirty="0"/>
              <a:t> as a measure of </a:t>
            </a:r>
            <a:r>
              <a:rPr lang="da-DK" sz="2000" dirty="0" err="1"/>
              <a:t>longevity</a:t>
            </a:r>
            <a:r>
              <a:rPr lang="da-DK" sz="2000" dirty="0"/>
              <a:t>: the </a:t>
            </a:r>
            <a:r>
              <a:rPr lang="da-DK" sz="2000" dirty="0" err="1"/>
              <a:t>length</a:t>
            </a:r>
            <a:r>
              <a:rPr lang="da-DK" sz="2000" dirty="0"/>
              <a:t> of time (‘</a:t>
            </a:r>
            <a:r>
              <a:rPr lang="da-DK" sz="2000" dirty="0" err="1"/>
              <a:t>period</a:t>
            </a:r>
            <a:r>
              <a:rPr lang="da-DK" sz="2000" dirty="0"/>
              <a:t>’, </a:t>
            </a:r>
            <a:r>
              <a:rPr lang="da-DK" sz="2000" i="1" dirty="0"/>
              <a:t>p</a:t>
            </a:r>
            <a:r>
              <a:rPr lang="da-DK" sz="2000" dirty="0"/>
              <a:t>) </a:t>
            </a:r>
            <a:r>
              <a:rPr lang="da-DK" sz="2000" dirty="0" err="1"/>
              <a:t>that</a:t>
            </a:r>
            <a:r>
              <a:rPr lang="da-DK" sz="2000" dirty="0"/>
              <a:t> it </a:t>
            </a:r>
            <a:r>
              <a:rPr lang="da-DK" sz="2000" dirty="0" err="1"/>
              <a:t>takes</a:t>
            </a:r>
            <a:r>
              <a:rPr lang="da-DK" sz="2000" dirty="0"/>
              <a:t> for the </a:t>
            </a:r>
            <a:r>
              <a:rPr lang="da-DK" sz="2000" dirty="0" err="1"/>
              <a:t>viability</a:t>
            </a:r>
            <a:r>
              <a:rPr lang="da-DK" sz="2000" dirty="0"/>
              <a:t> of a seed </a:t>
            </a:r>
            <a:r>
              <a:rPr lang="da-DK" sz="2000" dirty="0" err="1"/>
              <a:t>lot</a:t>
            </a:r>
            <a:r>
              <a:rPr lang="da-DK" sz="2000" dirty="0"/>
              <a:t> to </a:t>
            </a:r>
            <a:r>
              <a:rPr lang="da-DK" sz="2000" dirty="0" err="1"/>
              <a:t>fall</a:t>
            </a:r>
            <a:r>
              <a:rPr lang="da-DK" sz="2000" dirty="0"/>
              <a:t> to 50% in a given </a:t>
            </a:r>
            <a:r>
              <a:rPr lang="da-DK" sz="2000" dirty="0" err="1"/>
              <a:t>storage</a:t>
            </a:r>
            <a:r>
              <a:rPr lang="da-DK" sz="2000" dirty="0"/>
              <a:t> </a:t>
            </a:r>
            <a:r>
              <a:rPr lang="da-DK" sz="2000" dirty="0" err="1"/>
              <a:t>environment</a:t>
            </a:r>
            <a:r>
              <a:rPr lang="da-DK" sz="2000" dirty="0"/>
              <a:t>.</a:t>
            </a:r>
            <a:endParaRPr lang="da-DK" sz="2000" i="1" dirty="0"/>
          </a:p>
          <a:p>
            <a:endParaRPr lang="da-DK" sz="2000" dirty="0"/>
          </a:p>
          <a:p>
            <a:r>
              <a:rPr lang="da-DK" sz="2000" dirty="0" err="1"/>
              <a:t>Whether</a:t>
            </a:r>
            <a:r>
              <a:rPr lang="da-DK" sz="2000" dirty="0"/>
              <a:t> </a:t>
            </a:r>
            <a:r>
              <a:rPr lang="da-DK" sz="2000" dirty="0" err="1"/>
              <a:t>seeds</a:t>
            </a:r>
            <a:r>
              <a:rPr lang="da-DK" sz="2000" dirty="0"/>
              <a:t> </a:t>
            </a:r>
            <a:r>
              <a:rPr lang="da-DK" sz="2000" dirty="0" err="1"/>
              <a:t>are</a:t>
            </a:r>
            <a:r>
              <a:rPr lang="da-DK" sz="2000" dirty="0"/>
              <a:t> </a:t>
            </a:r>
            <a:r>
              <a:rPr lang="da-DK" sz="2000" dirty="0" err="1"/>
              <a:t>alive</a:t>
            </a:r>
            <a:r>
              <a:rPr lang="da-DK" sz="2000" dirty="0"/>
              <a:t> (‘</a:t>
            </a:r>
            <a:r>
              <a:rPr lang="da-DK" sz="2000" b="1" dirty="0" err="1"/>
              <a:t>viable</a:t>
            </a:r>
            <a:r>
              <a:rPr lang="da-DK" sz="2000" dirty="0"/>
              <a:t>’) or not is </a:t>
            </a:r>
            <a:r>
              <a:rPr lang="da-DK" sz="2000" dirty="0" err="1"/>
              <a:t>usually</a:t>
            </a:r>
            <a:r>
              <a:rPr lang="da-DK" sz="2000" dirty="0"/>
              <a:t> </a:t>
            </a:r>
            <a:r>
              <a:rPr lang="da-DK" sz="2000" dirty="0" err="1"/>
              <a:t>determined</a:t>
            </a:r>
            <a:r>
              <a:rPr lang="da-DK" sz="2000" dirty="0"/>
              <a:t> by a </a:t>
            </a:r>
            <a:r>
              <a:rPr lang="da-DK" sz="2000" dirty="0" err="1"/>
              <a:t>germination</a:t>
            </a:r>
            <a:r>
              <a:rPr lang="da-DK" sz="2000" dirty="0"/>
              <a:t> test, but </a:t>
            </a:r>
            <a:r>
              <a:rPr lang="da-DK" sz="2000" dirty="0" err="1"/>
              <a:t>sometimes</a:t>
            </a:r>
            <a:r>
              <a:rPr lang="da-DK" sz="2000" dirty="0"/>
              <a:t> </a:t>
            </a:r>
            <a:r>
              <a:rPr lang="da-DK" sz="2000" dirty="0" err="1"/>
              <a:t>another</a:t>
            </a:r>
            <a:r>
              <a:rPr lang="da-DK" sz="2000" dirty="0"/>
              <a:t> </a:t>
            </a:r>
            <a:r>
              <a:rPr lang="da-DK" sz="2000" dirty="0" err="1"/>
              <a:t>viability</a:t>
            </a:r>
            <a:r>
              <a:rPr lang="da-DK" sz="2000" dirty="0"/>
              <a:t> test is </a:t>
            </a:r>
            <a:r>
              <a:rPr lang="da-DK" sz="2000" dirty="0" err="1"/>
              <a:t>used</a:t>
            </a:r>
            <a:r>
              <a:rPr lang="da-DK" sz="2000" dirty="0"/>
              <a:t> </a:t>
            </a:r>
            <a:r>
              <a:rPr lang="da-DK" sz="2000" dirty="0" err="1"/>
              <a:t>e.g</a:t>
            </a:r>
            <a:r>
              <a:rPr lang="da-DK" sz="2000" dirty="0"/>
              <a:t>. </a:t>
            </a:r>
            <a:r>
              <a:rPr lang="da-DK" sz="2000" dirty="0" err="1"/>
              <a:t>topographical</a:t>
            </a:r>
            <a:r>
              <a:rPr lang="da-DK" sz="2000" dirty="0"/>
              <a:t> </a:t>
            </a:r>
            <a:r>
              <a:rPr lang="da-DK" sz="2000" dirty="0" err="1"/>
              <a:t>tetrazolium</a:t>
            </a:r>
            <a:r>
              <a:rPr lang="da-DK" sz="2000" dirty="0"/>
              <a:t> </a:t>
            </a:r>
            <a:r>
              <a:rPr lang="da-DK" sz="2000" dirty="0" err="1"/>
              <a:t>staining</a:t>
            </a:r>
            <a:r>
              <a:rPr lang="da-DK" sz="2000" dirty="0"/>
              <a:t> test.</a:t>
            </a:r>
          </a:p>
          <a:p>
            <a:endParaRPr lang="da-DK" sz="2000" dirty="0"/>
          </a:p>
          <a:p>
            <a:r>
              <a:rPr lang="da-DK" sz="2000" dirty="0"/>
              <a:t>A genebank </a:t>
            </a:r>
            <a:r>
              <a:rPr lang="da-DK" sz="2000" b="1" dirty="0"/>
              <a:t>accession</a:t>
            </a:r>
            <a:r>
              <a:rPr lang="da-DK" sz="2000" dirty="0"/>
              <a:t> is a sample of plant </a:t>
            </a:r>
            <a:r>
              <a:rPr lang="da-DK" sz="2000" dirty="0" err="1"/>
              <a:t>material</a:t>
            </a:r>
            <a:r>
              <a:rPr lang="da-DK" sz="2000" dirty="0"/>
              <a:t> </a:t>
            </a:r>
            <a:r>
              <a:rPr lang="da-DK" sz="2000" dirty="0" err="1"/>
              <a:t>that</a:t>
            </a:r>
            <a:r>
              <a:rPr lang="da-DK" sz="2000" dirty="0"/>
              <a:t> is </a:t>
            </a:r>
            <a:r>
              <a:rPr lang="da-DK" sz="2000" dirty="0" err="1"/>
              <a:t>conserved</a:t>
            </a:r>
            <a:r>
              <a:rPr lang="da-DK" sz="2000" dirty="0"/>
              <a:t> to </a:t>
            </a:r>
            <a:r>
              <a:rPr lang="da-DK" sz="2000" dirty="0" err="1"/>
              <a:t>represent</a:t>
            </a:r>
            <a:r>
              <a:rPr lang="da-DK" sz="2000" dirty="0"/>
              <a:t> a </a:t>
            </a:r>
            <a:r>
              <a:rPr lang="da-DK" sz="2000" dirty="0" err="1"/>
              <a:t>particular</a:t>
            </a:r>
            <a:r>
              <a:rPr lang="da-DK" sz="2000" dirty="0"/>
              <a:t> </a:t>
            </a:r>
            <a:r>
              <a:rPr lang="da-DK" sz="2000" dirty="0" err="1"/>
              <a:t>variety</a:t>
            </a:r>
            <a:r>
              <a:rPr lang="da-DK" sz="2000" dirty="0"/>
              <a:t> / line / population. In </a:t>
            </a:r>
            <a:r>
              <a:rPr lang="da-DK" sz="2000" dirty="0" err="1"/>
              <a:t>many</a:t>
            </a:r>
            <a:r>
              <a:rPr lang="da-DK" sz="2000" dirty="0"/>
              <a:t> seed genebanks, </a:t>
            </a:r>
            <a:r>
              <a:rPr lang="da-DK" sz="2000" dirty="0" err="1"/>
              <a:t>each</a:t>
            </a:r>
            <a:r>
              <a:rPr lang="da-DK" sz="2000" dirty="0"/>
              <a:t> accession is </a:t>
            </a:r>
            <a:r>
              <a:rPr lang="da-DK" sz="2000" dirty="0" err="1"/>
              <a:t>usually</a:t>
            </a:r>
            <a:r>
              <a:rPr lang="da-DK" sz="2000" dirty="0"/>
              <a:t> </a:t>
            </a:r>
            <a:r>
              <a:rPr lang="da-DK" sz="2000" dirty="0" err="1"/>
              <a:t>represented</a:t>
            </a:r>
            <a:r>
              <a:rPr lang="da-DK" sz="2000" dirty="0"/>
              <a:t> by a sample of </a:t>
            </a:r>
            <a:r>
              <a:rPr lang="da-DK" sz="2000" dirty="0" err="1"/>
              <a:t>seeds</a:t>
            </a:r>
            <a:r>
              <a:rPr lang="da-DK" sz="2000" dirty="0"/>
              <a:t> in </a:t>
            </a:r>
            <a:r>
              <a:rPr lang="da-DK" sz="2000" dirty="0" err="1"/>
              <a:t>both</a:t>
            </a:r>
            <a:r>
              <a:rPr lang="da-DK" sz="2000" dirty="0"/>
              <a:t> the </a:t>
            </a:r>
            <a:r>
              <a:rPr lang="da-DK" sz="2000" dirty="0" err="1"/>
              <a:t>active</a:t>
            </a:r>
            <a:r>
              <a:rPr lang="da-DK" sz="2000" dirty="0"/>
              <a:t> and base </a:t>
            </a:r>
            <a:r>
              <a:rPr lang="da-DK" sz="2000" dirty="0" err="1"/>
              <a:t>collections</a:t>
            </a:r>
            <a:r>
              <a:rPr lang="da-DK" sz="2000" dirty="0"/>
              <a:t>.</a:t>
            </a:r>
          </a:p>
          <a:p>
            <a:pPr marL="342900" indent="-342900">
              <a:buAutoNum type="arabicPeriod"/>
            </a:pPr>
            <a:endParaRPr lang="da-DK" sz="2000" dirty="0"/>
          </a:p>
          <a:p>
            <a:pPr marL="342900" indent="-342900">
              <a:buAutoNum type="arabicPeriod"/>
            </a:pPr>
            <a:endParaRPr lang="da-DK" sz="2000" dirty="0"/>
          </a:p>
          <a:p>
            <a:pPr marL="342900" indent="-342900">
              <a:buAutoNum type="arabicPeriod"/>
            </a:pPr>
            <a:endParaRPr lang="da-DK" sz="2000" dirty="0"/>
          </a:p>
          <a:p>
            <a:pPr marL="342900" indent="-342900">
              <a:buAutoNum type="arabicPeriod"/>
            </a:pPr>
            <a:endParaRPr lang="en-US" sz="2000" dirty="0"/>
          </a:p>
        </p:txBody>
      </p:sp>
    </p:spTree>
    <p:extLst>
      <p:ext uri="{BB962C8B-B14F-4D97-AF65-F5344CB8AC3E}">
        <p14:creationId xmlns:p14="http://schemas.microsoft.com/office/powerpoint/2010/main" val="26365637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0" y="2"/>
            <a:ext cx="8332013" cy="6377254"/>
          </a:xfrm>
          <a:prstGeom prst="rect">
            <a:avLst/>
          </a:prstGeom>
        </p:spPr>
      </p:pic>
      <p:sp>
        <p:nvSpPr>
          <p:cNvPr id="3" name="Title 1"/>
          <p:cNvSpPr txBox="1">
            <a:spLocks/>
          </p:cNvSpPr>
          <p:nvPr/>
        </p:nvSpPr>
        <p:spPr>
          <a:xfrm>
            <a:off x="323528" y="-673572"/>
            <a:ext cx="8380205"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da-DK" sz="3600" dirty="0"/>
              <a:t>Seed </a:t>
            </a:r>
            <a:r>
              <a:rPr lang="da-DK" sz="3600" dirty="0" err="1"/>
              <a:t>development</a:t>
            </a:r>
            <a:endParaRPr lang="en-US" sz="3600" dirty="0"/>
          </a:p>
        </p:txBody>
      </p:sp>
      <p:sp>
        <p:nvSpPr>
          <p:cNvPr id="4" name="TextBox 3"/>
          <p:cNvSpPr txBox="1"/>
          <p:nvPr/>
        </p:nvSpPr>
        <p:spPr>
          <a:xfrm>
            <a:off x="1553227" y="4446740"/>
            <a:ext cx="1202765" cy="369332"/>
          </a:xfrm>
          <a:prstGeom prst="rect">
            <a:avLst/>
          </a:prstGeom>
          <a:noFill/>
        </p:spPr>
        <p:txBody>
          <a:bodyPr wrap="none" rtlCol="0">
            <a:spAutoFit/>
          </a:bodyPr>
          <a:lstStyle/>
          <a:p>
            <a:r>
              <a:rPr lang="en-US" dirty="0"/>
              <a:t>Dry weight</a:t>
            </a:r>
          </a:p>
        </p:txBody>
      </p:sp>
      <p:sp>
        <p:nvSpPr>
          <p:cNvPr id="38" name="TextBox 37"/>
          <p:cNvSpPr txBox="1"/>
          <p:nvPr/>
        </p:nvSpPr>
        <p:spPr>
          <a:xfrm>
            <a:off x="1342774" y="2700890"/>
            <a:ext cx="1811906" cy="369332"/>
          </a:xfrm>
          <a:prstGeom prst="rect">
            <a:avLst/>
          </a:prstGeom>
          <a:noFill/>
        </p:spPr>
        <p:txBody>
          <a:bodyPr wrap="none" rtlCol="0">
            <a:spAutoFit/>
          </a:bodyPr>
          <a:lstStyle/>
          <a:p>
            <a:r>
              <a:rPr lang="en-US" dirty="0"/>
              <a:t>Moisture content</a:t>
            </a:r>
          </a:p>
        </p:txBody>
      </p:sp>
      <p:sp>
        <p:nvSpPr>
          <p:cNvPr id="5" name="Rectangle 4"/>
          <p:cNvSpPr/>
          <p:nvPr/>
        </p:nvSpPr>
        <p:spPr>
          <a:xfrm>
            <a:off x="4296427" y="1252603"/>
            <a:ext cx="288099" cy="3924000"/>
          </a:xfrm>
          <a:prstGeom prst="rect">
            <a:avLst/>
          </a:prstGeom>
          <a:solidFill>
            <a:srgbClr val="E2DFCC">
              <a:alpha val="50196"/>
            </a:srgb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dirty="0">
                <a:solidFill>
                  <a:schemeClr val="tx1"/>
                </a:solidFill>
              </a:rPr>
              <a:t>Mass maturity</a:t>
            </a:r>
          </a:p>
        </p:txBody>
      </p:sp>
    </p:spTree>
    <p:extLst>
      <p:ext uri="{BB962C8B-B14F-4D97-AF65-F5344CB8AC3E}">
        <p14:creationId xmlns:p14="http://schemas.microsoft.com/office/powerpoint/2010/main" val="26458622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 y="0"/>
            <a:ext cx="8332013" cy="6377254"/>
          </a:xfrm>
          <a:prstGeom prst="rect">
            <a:avLst/>
          </a:prstGeom>
        </p:spPr>
      </p:pic>
      <p:sp>
        <p:nvSpPr>
          <p:cNvPr id="3" name="Title 1"/>
          <p:cNvSpPr txBox="1">
            <a:spLocks/>
          </p:cNvSpPr>
          <p:nvPr/>
        </p:nvSpPr>
        <p:spPr>
          <a:xfrm>
            <a:off x="323528" y="-673572"/>
            <a:ext cx="8380205"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da-DK" sz="3600" dirty="0"/>
              <a:t>Seed </a:t>
            </a:r>
            <a:r>
              <a:rPr lang="da-DK" sz="3600" dirty="0" err="1"/>
              <a:t>development</a:t>
            </a:r>
            <a:endParaRPr lang="en-US" sz="3600" dirty="0"/>
          </a:p>
        </p:txBody>
      </p:sp>
      <p:sp>
        <p:nvSpPr>
          <p:cNvPr id="38" name="Rectangle 37"/>
          <p:cNvSpPr/>
          <p:nvPr/>
        </p:nvSpPr>
        <p:spPr>
          <a:xfrm>
            <a:off x="4296427" y="1252603"/>
            <a:ext cx="288099" cy="3924000"/>
          </a:xfrm>
          <a:prstGeom prst="rect">
            <a:avLst/>
          </a:prstGeom>
          <a:solidFill>
            <a:srgbClr val="E2DFCC">
              <a:alpha val="50196"/>
            </a:srgb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dirty="0">
                <a:solidFill>
                  <a:schemeClr val="tx1"/>
                </a:solidFill>
              </a:rPr>
              <a:t>Mass maturity</a:t>
            </a:r>
          </a:p>
        </p:txBody>
      </p:sp>
      <p:sp>
        <p:nvSpPr>
          <p:cNvPr id="2" name="TextBox 1"/>
          <p:cNvSpPr txBox="1"/>
          <p:nvPr/>
        </p:nvSpPr>
        <p:spPr>
          <a:xfrm>
            <a:off x="6010492" y="674065"/>
            <a:ext cx="2816098" cy="132343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da-DK" sz="2000" dirty="0"/>
              <a:t>For </a:t>
            </a:r>
            <a:r>
              <a:rPr lang="da-DK" sz="2000" dirty="0" err="1"/>
              <a:t>wild</a:t>
            </a:r>
            <a:r>
              <a:rPr lang="da-DK" sz="2000" dirty="0"/>
              <a:t> species, </a:t>
            </a:r>
            <a:r>
              <a:rPr lang="da-DK" sz="2000" dirty="0" err="1"/>
              <a:t>harvest</a:t>
            </a:r>
            <a:r>
              <a:rPr lang="da-DK" sz="2000" dirty="0"/>
              <a:t> as </a:t>
            </a:r>
            <a:r>
              <a:rPr lang="da-DK" sz="2000" dirty="0" err="1"/>
              <a:t>close</a:t>
            </a:r>
            <a:r>
              <a:rPr lang="da-DK" sz="2000" dirty="0"/>
              <a:t> as </a:t>
            </a:r>
            <a:r>
              <a:rPr lang="da-DK" sz="2000" dirty="0" err="1"/>
              <a:t>possible</a:t>
            </a:r>
            <a:r>
              <a:rPr lang="da-DK" sz="2000" dirty="0"/>
              <a:t> to the time of </a:t>
            </a:r>
            <a:r>
              <a:rPr lang="da-DK" sz="2000" dirty="0" err="1"/>
              <a:t>natural</a:t>
            </a:r>
            <a:r>
              <a:rPr lang="da-DK" sz="2000" dirty="0"/>
              <a:t> seed </a:t>
            </a:r>
            <a:r>
              <a:rPr lang="da-DK" sz="2000" dirty="0" err="1"/>
              <a:t>dispersal</a:t>
            </a:r>
            <a:r>
              <a:rPr lang="da-DK" sz="2000" dirty="0"/>
              <a:t>.</a:t>
            </a:r>
            <a:endParaRPr lang="en-US" sz="2000" dirty="0"/>
          </a:p>
        </p:txBody>
      </p:sp>
      <p:sp>
        <p:nvSpPr>
          <p:cNvPr id="39" name="Rectangle 38"/>
          <p:cNvSpPr/>
          <p:nvPr/>
        </p:nvSpPr>
        <p:spPr>
          <a:xfrm>
            <a:off x="5361139" y="1251679"/>
            <a:ext cx="288099" cy="3924000"/>
          </a:xfrm>
          <a:prstGeom prst="rect">
            <a:avLst/>
          </a:prstGeom>
          <a:solidFill>
            <a:srgbClr val="CC99FF">
              <a:alpha val="49804"/>
            </a:srgbClr>
          </a:solidFill>
          <a:ln>
            <a:solidFill>
              <a:srgbClr val="CC99FF"/>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schemeClr val="tx1"/>
                </a:solidFill>
              </a:rPr>
              <a:t>Seed dispersal</a:t>
            </a:r>
          </a:p>
        </p:txBody>
      </p:sp>
      <p:sp>
        <p:nvSpPr>
          <p:cNvPr id="40" name="TextBox 39"/>
          <p:cNvSpPr txBox="1"/>
          <p:nvPr/>
        </p:nvSpPr>
        <p:spPr>
          <a:xfrm>
            <a:off x="1492418" y="4008329"/>
            <a:ext cx="1328377" cy="512320"/>
          </a:xfrm>
          <a:prstGeom prst="rect">
            <a:avLst/>
          </a:prstGeom>
          <a:solidFill>
            <a:schemeClr val="accent4">
              <a:lumMod val="75000"/>
            </a:schemeClr>
          </a:solidFill>
          <a:ln>
            <a:noFill/>
          </a:ln>
        </p:spPr>
        <p:txBody>
          <a:bodyPr wrap="none" rtlCol="0">
            <a:spAutoFit/>
          </a:bodyPr>
          <a:lstStyle/>
          <a:p>
            <a:pPr>
              <a:lnSpc>
                <a:spcPts val="1600"/>
              </a:lnSpc>
            </a:pPr>
            <a:r>
              <a:rPr lang="en-US" dirty="0">
                <a:solidFill>
                  <a:schemeClr val="bg1"/>
                </a:solidFill>
              </a:rPr>
              <a:t>Fresh seed </a:t>
            </a:r>
          </a:p>
          <a:p>
            <a:pPr>
              <a:lnSpc>
                <a:spcPts val="1600"/>
              </a:lnSpc>
            </a:pPr>
            <a:r>
              <a:rPr lang="da-DK" dirty="0" err="1">
                <a:solidFill>
                  <a:schemeClr val="bg1"/>
                </a:solidFill>
              </a:rPr>
              <a:t>germination</a:t>
            </a:r>
            <a:endParaRPr lang="en-US" dirty="0">
              <a:solidFill>
                <a:schemeClr val="bg1"/>
              </a:solidFill>
            </a:endParaRPr>
          </a:p>
        </p:txBody>
      </p:sp>
      <p:sp>
        <p:nvSpPr>
          <p:cNvPr id="41" name="TextBox 40"/>
          <p:cNvSpPr txBox="1"/>
          <p:nvPr/>
        </p:nvSpPr>
        <p:spPr>
          <a:xfrm>
            <a:off x="2215432" y="1450757"/>
            <a:ext cx="1368012" cy="922688"/>
          </a:xfrm>
          <a:prstGeom prst="rect">
            <a:avLst/>
          </a:prstGeom>
          <a:solidFill>
            <a:srgbClr val="FF6600"/>
          </a:solidFill>
          <a:ln>
            <a:noFill/>
          </a:ln>
        </p:spPr>
        <p:txBody>
          <a:bodyPr wrap="square" rtlCol="0">
            <a:spAutoFit/>
          </a:bodyPr>
          <a:lstStyle/>
          <a:p>
            <a:pPr>
              <a:lnSpc>
                <a:spcPts val="1600"/>
              </a:lnSpc>
            </a:pPr>
            <a:r>
              <a:rPr lang="en-US" dirty="0"/>
              <a:t>Dry seed g</a:t>
            </a:r>
            <a:r>
              <a:rPr lang="da-DK" dirty="0" err="1"/>
              <a:t>ermination</a:t>
            </a:r>
            <a:r>
              <a:rPr lang="da-DK" dirty="0"/>
              <a:t> (‘</a:t>
            </a:r>
            <a:r>
              <a:rPr lang="da-DK" dirty="0" err="1"/>
              <a:t>desiccation</a:t>
            </a:r>
            <a:r>
              <a:rPr lang="da-DK" dirty="0"/>
              <a:t> tolerance’)</a:t>
            </a:r>
          </a:p>
        </p:txBody>
      </p:sp>
      <p:sp>
        <p:nvSpPr>
          <p:cNvPr id="42" name="TextBox 41"/>
          <p:cNvSpPr txBox="1"/>
          <p:nvPr/>
        </p:nvSpPr>
        <p:spPr>
          <a:xfrm>
            <a:off x="3117160" y="4731567"/>
            <a:ext cx="1085682" cy="307135"/>
          </a:xfrm>
          <a:prstGeom prst="rect">
            <a:avLst/>
          </a:prstGeom>
          <a:solidFill>
            <a:srgbClr val="9966FF"/>
          </a:solidFill>
          <a:ln>
            <a:noFill/>
          </a:ln>
        </p:spPr>
        <p:txBody>
          <a:bodyPr wrap="none" rtlCol="0">
            <a:spAutoFit/>
          </a:bodyPr>
          <a:lstStyle/>
          <a:p>
            <a:pPr>
              <a:lnSpc>
                <a:spcPts val="1600"/>
              </a:lnSpc>
            </a:pPr>
            <a:r>
              <a:rPr lang="da-DK" dirty="0" err="1">
                <a:solidFill>
                  <a:schemeClr val="bg1"/>
                </a:solidFill>
              </a:rPr>
              <a:t>Longevity</a:t>
            </a:r>
            <a:endParaRPr lang="en-US" dirty="0">
              <a:solidFill>
                <a:schemeClr val="bg1"/>
              </a:solidFill>
            </a:endParaRPr>
          </a:p>
        </p:txBody>
      </p:sp>
    </p:spTree>
    <p:extLst>
      <p:ext uri="{BB962C8B-B14F-4D97-AF65-F5344CB8AC3E}">
        <p14:creationId xmlns:p14="http://schemas.microsoft.com/office/powerpoint/2010/main" val="3721169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 y="0"/>
            <a:ext cx="8332013" cy="6377254"/>
          </a:xfrm>
          <a:prstGeom prst="rect">
            <a:avLst/>
          </a:prstGeom>
        </p:spPr>
      </p:pic>
      <p:sp>
        <p:nvSpPr>
          <p:cNvPr id="3" name="Title 1"/>
          <p:cNvSpPr txBox="1">
            <a:spLocks/>
          </p:cNvSpPr>
          <p:nvPr/>
        </p:nvSpPr>
        <p:spPr>
          <a:xfrm>
            <a:off x="323528" y="-673572"/>
            <a:ext cx="8380205"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da-DK" sz="3600" dirty="0"/>
              <a:t>Seed </a:t>
            </a:r>
            <a:r>
              <a:rPr lang="da-DK" sz="3600" dirty="0" err="1"/>
              <a:t>development</a:t>
            </a:r>
            <a:endParaRPr lang="en-US" sz="3600" dirty="0"/>
          </a:p>
        </p:txBody>
      </p:sp>
      <p:sp>
        <p:nvSpPr>
          <p:cNvPr id="2" name="Rectangle 1"/>
          <p:cNvSpPr/>
          <p:nvPr/>
        </p:nvSpPr>
        <p:spPr>
          <a:xfrm>
            <a:off x="5361138" y="4527181"/>
            <a:ext cx="1639919" cy="420600"/>
          </a:xfrm>
          <a:prstGeom prst="rect">
            <a:avLst/>
          </a:prstGeom>
          <a:solidFill>
            <a:srgbClr val="37A76F">
              <a:alpha val="50196"/>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lnSpc>
                <a:spcPct val="80000"/>
              </a:lnSpc>
            </a:pPr>
            <a:r>
              <a:rPr lang="da-DK" dirty="0" err="1">
                <a:solidFill>
                  <a:schemeClr val="bg1"/>
                </a:solidFill>
              </a:rPr>
              <a:t>Harvest</a:t>
            </a:r>
            <a:r>
              <a:rPr lang="da-DK" dirty="0">
                <a:solidFill>
                  <a:schemeClr val="bg1"/>
                </a:solidFill>
              </a:rPr>
              <a:t> </a:t>
            </a:r>
            <a:r>
              <a:rPr lang="da-DK" dirty="0" err="1">
                <a:solidFill>
                  <a:schemeClr val="bg1"/>
                </a:solidFill>
              </a:rPr>
              <a:t>maturity</a:t>
            </a:r>
            <a:endParaRPr lang="en-US" dirty="0">
              <a:solidFill>
                <a:schemeClr val="bg1"/>
              </a:solidFill>
            </a:endParaRPr>
          </a:p>
        </p:txBody>
      </p:sp>
      <p:sp>
        <p:nvSpPr>
          <p:cNvPr id="24" name="Rectangle 23"/>
          <p:cNvSpPr/>
          <p:nvPr/>
        </p:nvSpPr>
        <p:spPr>
          <a:xfrm>
            <a:off x="4296427" y="1252603"/>
            <a:ext cx="288099" cy="3924000"/>
          </a:xfrm>
          <a:prstGeom prst="rect">
            <a:avLst/>
          </a:prstGeom>
          <a:solidFill>
            <a:srgbClr val="E2DFCC">
              <a:alpha val="50196"/>
            </a:srgb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dirty="0">
                <a:solidFill>
                  <a:schemeClr val="tx1"/>
                </a:solidFill>
              </a:rPr>
              <a:t>Mass maturity</a:t>
            </a:r>
          </a:p>
        </p:txBody>
      </p:sp>
      <p:sp>
        <p:nvSpPr>
          <p:cNvPr id="26" name="TextBox 25"/>
          <p:cNvSpPr txBox="1"/>
          <p:nvPr/>
        </p:nvSpPr>
        <p:spPr>
          <a:xfrm>
            <a:off x="1342774" y="2700890"/>
            <a:ext cx="1811906" cy="369332"/>
          </a:xfrm>
          <a:prstGeom prst="rect">
            <a:avLst/>
          </a:prstGeom>
          <a:noFill/>
        </p:spPr>
        <p:txBody>
          <a:bodyPr wrap="none" rtlCol="0">
            <a:spAutoFit/>
          </a:bodyPr>
          <a:lstStyle/>
          <a:p>
            <a:r>
              <a:rPr lang="en-US" dirty="0"/>
              <a:t>Moisture content</a:t>
            </a:r>
          </a:p>
        </p:txBody>
      </p:sp>
      <p:sp>
        <p:nvSpPr>
          <p:cNvPr id="7" name="TextBox 6"/>
          <p:cNvSpPr txBox="1"/>
          <p:nvPr/>
        </p:nvSpPr>
        <p:spPr>
          <a:xfrm>
            <a:off x="3117160" y="4731567"/>
            <a:ext cx="1085682" cy="307135"/>
          </a:xfrm>
          <a:prstGeom prst="rect">
            <a:avLst/>
          </a:prstGeom>
          <a:solidFill>
            <a:srgbClr val="9966FF"/>
          </a:solidFill>
          <a:ln>
            <a:noFill/>
          </a:ln>
        </p:spPr>
        <p:txBody>
          <a:bodyPr wrap="none" rtlCol="0">
            <a:spAutoFit/>
          </a:bodyPr>
          <a:lstStyle/>
          <a:p>
            <a:pPr>
              <a:lnSpc>
                <a:spcPts val="1600"/>
              </a:lnSpc>
            </a:pPr>
            <a:r>
              <a:rPr lang="da-DK" dirty="0" err="1">
                <a:solidFill>
                  <a:schemeClr val="bg1"/>
                </a:solidFill>
              </a:rPr>
              <a:t>Longevity</a:t>
            </a:r>
            <a:endParaRPr lang="en-US" dirty="0">
              <a:solidFill>
                <a:schemeClr val="bg1"/>
              </a:solidFill>
            </a:endParaRPr>
          </a:p>
        </p:txBody>
      </p:sp>
      <p:sp>
        <p:nvSpPr>
          <p:cNvPr id="8" name="Rectangle 7"/>
          <p:cNvSpPr/>
          <p:nvPr/>
        </p:nvSpPr>
        <p:spPr>
          <a:xfrm>
            <a:off x="5361139" y="1251679"/>
            <a:ext cx="288099" cy="3924000"/>
          </a:xfrm>
          <a:prstGeom prst="rect">
            <a:avLst/>
          </a:prstGeom>
          <a:solidFill>
            <a:srgbClr val="CC99FF">
              <a:alpha val="20000"/>
            </a:srgbClr>
          </a:solidFill>
          <a:ln>
            <a:solidFill>
              <a:srgbClr val="CC99FF">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schemeClr val="bg1">
                    <a:lumMod val="85000"/>
                  </a:schemeClr>
                </a:solidFill>
              </a:rPr>
              <a:t>Seed dispersal</a:t>
            </a:r>
          </a:p>
        </p:txBody>
      </p:sp>
    </p:spTree>
    <p:extLst>
      <p:ext uri="{BB962C8B-B14F-4D97-AF65-F5344CB8AC3E}">
        <p14:creationId xmlns:p14="http://schemas.microsoft.com/office/powerpoint/2010/main" val="31825846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23528" y="-673572"/>
            <a:ext cx="8380205"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da-DK" sz="3600" dirty="0"/>
              <a:t>Seed </a:t>
            </a:r>
            <a:r>
              <a:rPr lang="da-DK" sz="3600" dirty="0" err="1"/>
              <a:t>drying</a:t>
            </a:r>
            <a:r>
              <a:rPr lang="da-DK" sz="3600" dirty="0"/>
              <a:t> </a:t>
            </a:r>
            <a:r>
              <a:rPr lang="da-DK" sz="3600" dirty="0" err="1"/>
              <a:t>after</a:t>
            </a:r>
            <a:r>
              <a:rPr lang="da-DK" sz="3600" dirty="0"/>
              <a:t> </a:t>
            </a:r>
            <a:r>
              <a:rPr lang="da-DK" sz="3600" dirty="0" err="1"/>
              <a:t>harvest</a:t>
            </a:r>
            <a:endParaRPr lang="en-US" sz="3600" dirty="0"/>
          </a:p>
        </p:txBody>
      </p:sp>
      <p:sp>
        <p:nvSpPr>
          <p:cNvPr id="4" name="TextBox 3"/>
          <p:cNvSpPr txBox="1"/>
          <p:nvPr/>
        </p:nvSpPr>
        <p:spPr>
          <a:xfrm>
            <a:off x="324576" y="777185"/>
            <a:ext cx="8892576" cy="646331"/>
          </a:xfrm>
          <a:prstGeom prst="rect">
            <a:avLst/>
          </a:prstGeom>
          <a:noFill/>
        </p:spPr>
        <p:txBody>
          <a:bodyPr wrap="square" rtlCol="0">
            <a:spAutoFit/>
          </a:bodyPr>
          <a:lstStyle/>
          <a:p>
            <a:pPr>
              <a:spcAft>
                <a:spcPts val="1200"/>
              </a:spcAft>
            </a:pPr>
            <a:r>
              <a:rPr lang="en-US" dirty="0">
                <a:cs typeface="Arial" pitchFamily="34" charset="0"/>
              </a:rPr>
              <a:t>Data from Hay </a:t>
            </a:r>
            <a:r>
              <a:rPr lang="en-US" i="1" dirty="0">
                <a:cs typeface="Arial" pitchFamily="34" charset="0"/>
              </a:rPr>
              <a:t>et al. </a:t>
            </a:r>
            <a:r>
              <a:rPr lang="en-US" dirty="0">
                <a:cs typeface="Arial" pitchFamily="34" charset="0"/>
              </a:rPr>
              <a:t>(2015): 20 </a:t>
            </a:r>
            <a:r>
              <a:rPr lang="en-US" i="1" dirty="0" err="1">
                <a:cs typeface="Arial" pitchFamily="34" charset="0"/>
              </a:rPr>
              <a:t>Oryza</a:t>
            </a:r>
            <a:r>
              <a:rPr lang="en-US" i="1" dirty="0">
                <a:cs typeface="Arial" pitchFamily="34" charset="0"/>
              </a:rPr>
              <a:t> sativa </a:t>
            </a:r>
            <a:r>
              <a:rPr lang="en-US" dirty="0">
                <a:cs typeface="Arial" pitchFamily="34" charset="0"/>
              </a:rPr>
              <a:t>accessions harvested harvested at 24, 31, 38 and 45 DAF, and dried in the genebank drying room.</a:t>
            </a:r>
            <a:endParaRPr lang="en-US" b="1" dirty="0">
              <a:cs typeface="Arial" pitchFamily="34" charset="0"/>
            </a:endParaRPr>
          </a:p>
        </p:txBody>
      </p:sp>
      <p:pic>
        <p:nvPicPr>
          <p:cNvPr id="7" name="Picture 6" descr="SNP20 P50vsDAF.tif"/>
          <p:cNvPicPr>
            <a:picLocks noChangeAspect="1"/>
          </p:cNvPicPr>
          <p:nvPr/>
        </p:nvPicPr>
        <p:blipFill>
          <a:blip r:embed="rId3" cstate="print"/>
          <a:srcRect/>
          <a:stretch>
            <a:fillRect/>
          </a:stretch>
        </p:blipFill>
        <p:spPr>
          <a:xfrm>
            <a:off x="2851424" y="1458342"/>
            <a:ext cx="4480560" cy="5399658"/>
          </a:xfrm>
          <a:prstGeom prst="rect">
            <a:avLst/>
          </a:prstGeom>
          <a:ln>
            <a:noFill/>
          </a:ln>
        </p:spPr>
      </p:pic>
      <p:sp>
        <p:nvSpPr>
          <p:cNvPr id="2" name="Right Arrow Callout 1"/>
          <p:cNvSpPr/>
          <p:nvPr/>
        </p:nvSpPr>
        <p:spPr>
          <a:xfrm>
            <a:off x="535924" y="2948169"/>
            <a:ext cx="2315500" cy="1331088"/>
          </a:xfrm>
          <a:prstGeom prst="rightArrowCallout">
            <a:avLst>
              <a:gd name="adj1" fmla="val 25000"/>
              <a:gd name="adj2" fmla="val 25000"/>
              <a:gd name="adj3" fmla="val 25000"/>
              <a:gd name="adj4" fmla="val 77474"/>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a-DK" dirty="0" err="1">
                <a:solidFill>
                  <a:schemeClr val="bg1"/>
                </a:solidFill>
              </a:rPr>
              <a:t>Longevity</a:t>
            </a:r>
            <a:r>
              <a:rPr lang="da-DK" dirty="0">
                <a:solidFill>
                  <a:schemeClr val="bg1"/>
                </a:solidFill>
              </a:rPr>
              <a:t> </a:t>
            </a:r>
            <a:r>
              <a:rPr lang="da-DK" dirty="0" err="1">
                <a:solidFill>
                  <a:schemeClr val="bg1"/>
                </a:solidFill>
              </a:rPr>
              <a:t>measured</a:t>
            </a:r>
            <a:r>
              <a:rPr lang="da-DK" dirty="0">
                <a:solidFill>
                  <a:schemeClr val="bg1"/>
                </a:solidFill>
              </a:rPr>
              <a:t> as </a:t>
            </a:r>
            <a:r>
              <a:rPr lang="da-DK" i="1" dirty="0">
                <a:solidFill>
                  <a:schemeClr val="bg1"/>
                </a:solidFill>
              </a:rPr>
              <a:t>p</a:t>
            </a:r>
            <a:r>
              <a:rPr lang="da-DK" baseline="-25000" dirty="0">
                <a:solidFill>
                  <a:schemeClr val="bg1"/>
                </a:solidFill>
              </a:rPr>
              <a:t>50</a:t>
            </a:r>
            <a:r>
              <a:rPr lang="da-DK" dirty="0">
                <a:solidFill>
                  <a:schemeClr val="bg1"/>
                </a:solidFill>
              </a:rPr>
              <a:t> (seed </a:t>
            </a:r>
            <a:r>
              <a:rPr lang="da-DK" dirty="0" err="1">
                <a:solidFill>
                  <a:schemeClr val="bg1"/>
                </a:solidFill>
              </a:rPr>
              <a:t>storage</a:t>
            </a:r>
            <a:r>
              <a:rPr lang="da-DK" dirty="0">
                <a:solidFill>
                  <a:schemeClr val="bg1"/>
                </a:solidFill>
              </a:rPr>
              <a:t> </a:t>
            </a:r>
            <a:r>
              <a:rPr lang="da-DK" dirty="0" err="1">
                <a:solidFill>
                  <a:schemeClr val="bg1"/>
                </a:solidFill>
              </a:rPr>
              <a:t>experiments</a:t>
            </a:r>
            <a:r>
              <a:rPr lang="da-DK" dirty="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4476577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23528" y="-673572"/>
            <a:ext cx="8380205"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da-DK" sz="3600" dirty="0" err="1"/>
              <a:t>Conditions</a:t>
            </a:r>
            <a:r>
              <a:rPr lang="da-DK" sz="3600" dirty="0"/>
              <a:t> </a:t>
            </a:r>
            <a:r>
              <a:rPr lang="da-DK" sz="3600" dirty="0" err="1"/>
              <a:t>during</a:t>
            </a:r>
            <a:r>
              <a:rPr lang="da-DK" sz="3600" dirty="0"/>
              <a:t> seed </a:t>
            </a:r>
            <a:r>
              <a:rPr lang="da-DK" sz="3600" dirty="0" err="1"/>
              <a:t>development</a:t>
            </a:r>
            <a:endParaRPr lang="en-US" sz="3600" dirty="0"/>
          </a:p>
        </p:txBody>
      </p:sp>
      <p:sp>
        <p:nvSpPr>
          <p:cNvPr id="5" name="TextBox 4"/>
          <p:cNvSpPr txBox="1"/>
          <p:nvPr/>
        </p:nvSpPr>
        <p:spPr>
          <a:xfrm>
            <a:off x="4491385" y="851590"/>
            <a:ext cx="4497167" cy="5632311"/>
          </a:xfrm>
          <a:prstGeom prst="rect">
            <a:avLst/>
          </a:prstGeom>
          <a:noFill/>
        </p:spPr>
        <p:txBody>
          <a:bodyPr wrap="square" rtlCol="0">
            <a:spAutoFit/>
          </a:bodyPr>
          <a:lstStyle/>
          <a:p>
            <a:r>
              <a:rPr lang="da-DK" sz="2000" b="1" dirty="0" err="1"/>
              <a:t>Japonica</a:t>
            </a:r>
            <a:r>
              <a:rPr lang="da-DK" sz="2000" b="1" dirty="0"/>
              <a:t> </a:t>
            </a:r>
            <a:r>
              <a:rPr lang="da-DK" sz="2000" b="1" dirty="0" err="1"/>
              <a:t>rice</a:t>
            </a:r>
            <a:r>
              <a:rPr lang="da-DK" sz="2000" b="1" dirty="0"/>
              <a:t> cv. Taipei 309 seed </a:t>
            </a:r>
            <a:r>
              <a:rPr lang="da-DK" sz="2000" b="1" dirty="0" err="1"/>
              <a:t>development</a:t>
            </a:r>
            <a:endParaRPr lang="en-US" sz="2000" b="1" dirty="0"/>
          </a:p>
          <a:p>
            <a:endParaRPr lang="en-US" sz="2000" b="1" dirty="0"/>
          </a:p>
          <a:p>
            <a:r>
              <a:rPr lang="en-US" sz="2000" dirty="0"/>
              <a:t>28/20°C (</a:t>
            </a:r>
            <a:r>
              <a:rPr lang="en-GB" sz="2000" dirty="0"/>
              <a:t>●, ○) </a:t>
            </a:r>
            <a:r>
              <a:rPr lang="en-US" sz="2000" dirty="0"/>
              <a:t>(</a:t>
            </a:r>
            <a:r>
              <a:rPr lang="en-GB" sz="2000" dirty="0"/>
              <a:t>≡ Tsukuba, Japan)</a:t>
            </a:r>
            <a:br>
              <a:rPr lang="en-US" sz="2000" dirty="0"/>
            </a:br>
            <a:r>
              <a:rPr lang="en-US" sz="2000" dirty="0"/>
              <a:t>32/24°C (</a:t>
            </a:r>
            <a:r>
              <a:rPr lang="en-GB" sz="2000" dirty="0"/>
              <a:t>■, □) </a:t>
            </a:r>
            <a:r>
              <a:rPr lang="en-US" sz="2000" dirty="0"/>
              <a:t>(</a:t>
            </a:r>
            <a:r>
              <a:rPr lang="en-GB" sz="2000" dirty="0"/>
              <a:t>≡ Los </a:t>
            </a:r>
            <a:r>
              <a:rPr lang="en-GB" sz="2000" dirty="0" err="1"/>
              <a:t>Baños</a:t>
            </a:r>
            <a:r>
              <a:rPr lang="en-GB" sz="2000" dirty="0"/>
              <a:t>, Philippines) </a:t>
            </a:r>
            <a:br>
              <a:rPr lang="en-US" sz="2000" dirty="0"/>
            </a:br>
            <a:br>
              <a:rPr lang="en-US" sz="2000" dirty="0"/>
            </a:br>
            <a:r>
              <a:rPr lang="en-US" sz="2000" dirty="0"/>
              <a:t>Seed dry weight (solid symbols)</a:t>
            </a:r>
            <a:br>
              <a:rPr lang="en-US" sz="2000" dirty="0"/>
            </a:br>
            <a:r>
              <a:rPr lang="en-US" sz="2000" dirty="0"/>
              <a:t>Moisture content (open symbols)</a:t>
            </a:r>
            <a:br>
              <a:rPr lang="en-US" sz="2000" dirty="0"/>
            </a:br>
            <a:endParaRPr lang="en-US" sz="2000" dirty="0"/>
          </a:p>
          <a:p>
            <a:br>
              <a:rPr lang="en-US" sz="2000" dirty="0"/>
            </a:br>
            <a:r>
              <a:rPr lang="en-US" sz="2000" i="1" dirty="0"/>
              <a:t>Difference in temperature had no effect on seed filling but considerable effect on the pattern of seed quality development and maximum quality attained.</a:t>
            </a:r>
            <a:br>
              <a:rPr lang="en-US" sz="2000" dirty="0"/>
            </a:br>
            <a:br>
              <a:rPr lang="en-US" sz="2000" dirty="0"/>
            </a:br>
            <a:br>
              <a:rPr lang="en-US" sz="2000" dirty="0"/>
            </a:br>
            <a:r>
              <a:rPr lang="en-US" sz="2000" dirty="0"/>
              <a:t>From </a:t>
            </a:r>
            <a:r>
              <a:rPr lang="en-GB" sz="2000" dirty="0"/>
              <a:t>Ellis </a:t>
            </a:r>
            <a:r>
              <a:rPr lang="en-GB" sz="2000" i="1" dirty="0"/>
              <a:t>et al</a:t>
            </a:r>
            <a:r>
              <a:rPr lang="en-GB" sz="2000" dirty="0"/>
              <a:t>. (1993). Ann. Bot. </a:t>
            </a:r>
            <a:r>
              <a:rPr lang="en-GB" sz="2000" b="1" dirty="0"/>
              <a:t>72,</a:t>
            </a:r>
            <a:r>
              <a:rPr lang="en-GB" sz="2000" dirty="0"/>
              <a:t> 583-590.</a:t>
            </a:r>
            <a:endParaRPr lang="en-GB" sz="2000" dirty="0">
              <a:solidFill>
                <a:schemeClr val="tx2"/>
              </a:solidFill>
            </a:endParaRPr>
          </a:p>
        </p:txBody>
      </p:sp>
      <p:sp>
        <p:nvSpPr>
          <p:cNvPr id="6" name="Up Arrow 5"/>
          <p:cNvSpPr/>
          <p:nvPr/>
        </p:nvSpPr>
        <p:spPr>
          <a:xfrm>
            <a:off x="1623690" y="4974185"/>
            <a:ext cx="60579" cy="360040"/>
          </a:xfrm>
          <a:prstGeom prst="upArrow">
            <a:avLst/>
          </a:prstGeom>
          <a:solidFill>
            <a:schemeClr val="accent1"/>
          </a:solidFill>
          <a:ln w="38100">
            <a:solidFill>
              <a:schemeClr val="accent1"/>
            </a:solidFill>
          </a:ln>
        </p:spPr>
        <p:txBody>
          <a:bodyPr wrap="square" rtlCol="0" anchor="ctr">
            <a:spAutoFit/>
          </a:bodyPr>
          <a:lstStyle/>
          <a:p>
            <a:pPr algn="ctr"/>
            <a:endParaRPr lang="en-GB" dirty="0">
              <a:solidFill>
                <a:schemeClr val="tx2"/>
              </a:solidFill>
              <a:latin typeface="+mn-lt"/>
            </a:endParaRPr>
          </a:p>
        </p:txBody>
      </p:sp>
      <p:sp>
        <p:nvSpPr>
          <p:cNvPr id="7" name="Up Arrow 6"/>
          <p:cNvSpPr/>
          <p:nvPr/>
        </p:nvSpPr>
        <p:spPr>
          <a:xfrm>
            <a:off x="2058788" y="4487075"/>
            <a:ext cx="60579" cy="360040"/>
          </a:xfrm>
          <a:prstGeom prst="upArrow">
            <a:avLst/>
          </a:prstGeom>
          <a:solidFill>
            <a:schemeClr val="accent1"/>
          </a:solidFill>
          <a:ln w="38100">
            <a:solidFill>
              <a:schemeClr val="accent1"/>
            </a:solidFill>
          </a:ln>
        </p:spPr>
        <p:txBody>
          <a:bodyPr wrap="square" rtlCol="0" anchor="ctr">
            <a:spAutoFit/>
          </a:bodyPr>
          <a:lstStyle/>
          <a:p>
            <a:pPr algn="ctr"/>
            <a:endParaRPr lang="en-GB" dirty="0">
              <a:solidFill>
                <a:schemeClr val="tx2"/>
              </a:solidFill>
              <a:latin typeface="+mn-lt"/>
            </a:endParaRPr>
          </a:p>
        </p:txBody>
      </p:sp>
      <p:grpSp>
        <p:nvGrpSpPr>
          <p:cNvPr id="11" name="Group 10"/>
          <p:cNvGrpSpPr/>
          <p:nvPr/>
        </p:nvGrpSpPr>
        <p:grpSpPr>
          <a:xfrm>
            <a:off x="105512" y="823911"/>
            <a:ext cx="4166804" cy="5259606"/>
            <a:chOff x="105512" y="1177771"/>
            <a:chExt cx="4166804" cy="5259606"/>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292" t="4242" r="3705" b="3224"/>
            <a:stretch/>
          </p:blipFill>
          <p:spPr bwMode="auto">
            <a:xfrm>
              <a:off x="365760" y="1426465"/>
              <a:ext cx="3694176" cy="501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rot="16200000">
              <a:off x="2587752" y="2554558"/>
              <a:ext cx="3061351" cy="307777"/>
            </a:xfrm>
            <a:prstGeom prst="rect">
              <a:avLst/>
            </a:prstGeom>
            <a:noFill/>
          </p:spPr>
          <p:txBody>
            <a:bodyPr wrap="none" rtlCol="0">
              <a:spAutoFit/>
            </a:bodyPr>
            <a:lstStyle/>
            <a:p>
              <a:r>
                <a:rPr lang="da-DK" sz="1400" dirty="0"/>
                <a:t>Seed </a:t>
              </a:r>
              <a:r>
                <a:rPr lang="da-DK" sz="1400" dirty="0" err="1"/>
                <a:t>moisture</a:t>
              </a:r>
              <a:r>
                <a:rPr lang="da-DK" sz="1400" dirty="0"/>
                <a:t> </a:t>
              </a:r>
              <a:r>
                <a:rPr lang="da-DK" sz="1400" dirty="0" err="1"/>
                <a:t>content</a:t>
              </a:r>
              <a:r>
                <a:rPr lang="da-DK" sz="1400" dirty="0"/>
                <a:t> (% </a:t>
              </a:r>
              <a:r>
                <a:rPr lang="da-DK" sz="1400" dirty="0" err="1"/>
                <a:t>fresh</a:t>
              </a:r>
              <a:r>
                <a:rPr lang="da-DK" sz="1400" dirty="0"/>
                <a:t> </a:t>
              </a:r>
              <a:r>
                <a:rPr lang="da-DK" sz="1400" dirty="0" err="1"/>
                <a:t>weight</a:t>
              </a:r>
              <a:r>
                <a:rPr lang="da-DK" sz="1400" dirty="0"/>
                <a:t>)</a:t>
              </a:r>
              <a:endParaRPr lang="en-US" sz="1400" dirty="0"/>
            </a:p>
          </p:txBody>
        </p:sp>
        <p:sp>
          <p:nvSpPr>
            <p:cNvPr id="9" name="TextBox 8"/>
            <p:cNvSpPr txBox="1"/>
            <p:nvPr/>
          </p:nvSpPr>
          <p:spPr>
            <a:xfrm rot="16200000">
              <a:off x="-832274" y="2528303"/>
              <a:ext cx="2187650" cy="307777"/>
            </a:xfrm>
            <a:prstGeom prst="rect">
              <a:avLst/>
            </a:prstGeom>
            <a:noFill/>
          </p:spPr>
          <p:txBody>
            <a:bodyPr wrap="none" rtlCol="0">
              <a:spAutoFit/>
            </a:bodyPr>
            <a:lstStyle/>
            <a:p>
              <a:r>
                <a:rPr lang="da-DK" sz="1400" dirty="0"/>
                <a:t>Mean seed dry </a:t>
              </a:r>
              <a:r>
                <a:rPr lang="da-DK" sz="1400" dirty="0" err="1"/>
                <a:t>weight</a:t>
              </a:r>
              <a:r>
                <a:rPr lang="da-DK" sz="1400" dirty="0"/>
                <a:t> (mg)</a:t>
              </a:r>
              <a:endParaRPr lang="en-US" sz="1400" dirty="0"/>
            </a:p>
          </p:txBody>
        </p:sp>
        <p:sp>
          <p:nvSpPr>
            <p:cNvPr id="10" name="TextBox 9"/>
            <p:cNvSpPr txBox="1"/>
            <p:nvPr/>
          </p:nvSpPr>
          <p:spPr>
            <a:xfrm rot="16200000">
              <a:off x="-747477" y="4911817"/>
              <a:ext cx="2013756" cy="307777"/>
            </a:xfrm>
            <a:prstGeom prst="rect">
              <a:avLst/>
            </a:prstGeom>
            <a:noFill/>
          </p:spPr>
          <p:txBody>
            <a:bodyPr wrap="none" rtlCol="0">
              <a:spAutoFit/>
            </a:bodyPr>
            <a:lstStyle/>
            <a:p>
              <a:r>
                <a:rPr lang="da-DK" sz="1400" dirty="0"/>
                <a:t>Potential </a:t>
              </a:r>
              <a:r>
                <a:rPr lang="da-DK" sz="1400" dirty="0" err="1"/>
                <a:t>longevity</a:t>
              </a:r>
              <a:r>
                <a:rPr lang="da-DK" sz="1400" dirty="0"/>
                <a:t> (NED)</a:t>
              </a:r>
              <a:endParaRPr lang="en-US" sz="1400" dirty="0"/>
            </a:p>
          </p:txBody>
        </p:sp>
      </p:grpSp>
      <p:pic>
        <p:nvPicPr>
          <p:cNvPr id="12" name="Picture 55" descr="Device-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hidden">
          <a:xfrm>
            <a:off x="7804277" y="179536"/>
            <a:ext cx="1184275" cy="387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1178859" y="6059127"/>
            <a:ext cx="1919180" cy="307777"/>
          </a:xfrm>
          <a:prstGeom prst="rect">
            <a:avLst/>
          </a:prstGeom>
          <a:noFill/>
        </p:spPr>
        <p:txBody>
          <a:bodyPr wrap="none" rtlCol="0">
            <a:spAutoFit/>
          </a:bodyPr>
          <a:lstStyle/>
          <a:p>
            <a:r>
              <a:rPr lang="da-DK" sz="1400" dirty="0"/>
              <a:t>Days from 50% </a:t>
            </a:r>
            <a:r>
              <a:rPr lang="da-DK" sz="1400" dirty="0" err="1"/>
              <a:t>anthesis</a:t>
            </a:r>
            <a:endParaRPr lang="en-US" sz="1400" dirty="0"/>
          </a:p>
        </p:txBody>
      </p:sp>
    </p:spTree>
    <p:extLst>
      <p:ext uri="{BB962C8B-B14F-4D97-AF65-F5344CB8AC3E}">
        <p14:creationId xmlns:p14="http://schemas.microsoft.com/office/powerpoint/2010/main" val="723676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23528" y="-673572"/>
            <a:ext cx="8380205"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da-DK" sz="3600" dirty="0" err="1"/>
              <a:t>Conditions</a:t>
            </a:r>
            <a:r>
              <a:rPr lang="da-DK" sz="3600" dirty="0"/>
              <a:t> </a:t>
            </a:r>
            <a:r>
              <a:rPr lang="da-DK" sz="3600" dirty="0" err="1"/>
              <a:t>during</a:t>
            </a:r>
            <a:r>
              <a:rPr lang="da-DK" sz="3600" dirty="0"/>
              <a:t> seed </a:t>
            </a:r>
            <a:r>
              <a:rPr lang="da-DK" sz="3600" dirty="0" err="1"/>
              <a:t>development</a:t>
            </a:r>
            <a:endParaRPr lang="en-US" sz="3600" dirty="0"/>
          </a:p>
        </p:txBody>
      </p:sp>
      <p:sp>
        <p:nvSpPr>
          <p:cNvPr id="5" name="TextBox 4"/>
          <p:cNvSpPr txBox="1"/>
          <p:nvPr/>
        </p:nvSpPr>
        <p:spPr>
          <a:xfrm>
            <a:off x="5956724" y="1003989"/>
            <a:ext cx="3031828" cy="5078313"/>
          </a:xfrm>
          <a:prstGeom prst="rect">
            <a:avLst/>
          </a:prstGeom>
          <a:noFill/>
        </p:spPr>
        <p:txBody>
          <a:bodyPr wrap="square" rtlCol="0">
            <a:spAutoFit/>
          </a:bodyPr>
          <a:lstStyle/>
          <a:p>
            <a:r>
              <a:rPr lang="da-DK" b="1" dirty="0"/>
              <a:t>Rapid </a:t>
            </a:r>
            <a:r>
              <a:rPr lang="da-DK" b="1" dirty="0" err="1"/>
              <a:t>cycling</a:t>
            </a:r>
            <a:r>
              <a:rPr lang="da-DK" b="1" dirty="0"/>
              <a:t> </a:t>
            </a:r>
            <a:r>
              <a:rPr lang="da-DK" b="1" dirty="0" err="1"/>
              <a:t>Brassica</a:t>
            </a:r>
            <a:r>
              <a:rPr lang="da-DK" b="1" dirty="0"/>
              <a:t> seed </a:t>
            </a:r>
            <a:r>
              <a:rPr lang="da-DK" b="1" dirty="0" err="1"/>
              <a:t>development</a:t>
            </a:r>
            <a:r>
              <a:rPr lang="da-DK" b="1" dirty="0"/>
              <a:t> – </a:t>
            </a:r>
            <a:r>
              <a:rPr lang="da-DK" b="1" dirty="0" err="1"/>
              <a:t>effect</a:t>
            </a:r>
            <a:r>
              <a:rPr lang="da-DK" b="1" dirty="0"/>
              <a:t> of terminal </a:t>
            </a:r>
            <a:r>
              <a:rPr lang="da-DK" b="1" dirty="0" err="1"/>
              <a:t>drought</a:t>
            </a:r>
            <a:endParaRPr lang="en-US" b="1" dirty="0"/>
          </a:p>
          <a:p>
            <a:endParaRPr lang="en-US" b="1" dirty="0"/>
          </a:p>
          <a:p>
            <a:r>
              <a:rPr lang="en-US" dirty="0"/>
              <a:t>Continuous irrigation (</a:t>
            </a:r>
            <a:r>
              <a:rPr lang="en-GB" dirty="0"/>
              <a:t>●)</a:t>
            </a:r>
          </a:p>
          <a:p>
            <a:endParaRPr lang="en-GB" dirty="0"/>
          </a:p>
          <a:p>
            <a:r>
              <a:rPr lang="en-GB" dirty="0"/>
              <a:t>Irrigation stopped 16 days after pollination (   )</a:t>
            </a:r>
          </a:p>
          <a:p>
            <a:endParaRPr lang="en-GB" dirty="0"/>
          </a:p>
          <a:p>
            <a:r>
              <a:rPr lang="en-GB" dirty="0"/>
              <a:t>Irrigation stopped 24 days after pollination </a:t>
            </a:r>
            <a:r>
              <a:rPr lang="en-US" dirty="0"/>
              <a:t>(</a:t>
            </a:r>
            <a:r>
              <a:rPr lang="en-GB" dirty="0"/>
              <a:t>■</a:t>
            </a:r>
            <a:r>
              <a:rPr lang="en-GB" sz="1800" dirty="0"/>
              <a:t>) </a:t>
            </a:r>
            <a:br>
              <a:rPr lang="en-US" dirty="0"/>
            </a:br>
            <a:br>
              <a:rPr lang="en-US" dirty="0"/>
            </a:br>
            <a:r>
              <a:rPr lang="en-US" dirty="0"/>
              <a:t>Arrows at base indicate timing of maximum dry weight (MM)</a:t>
            </a:r>
          </a:p>
          <a:p>
            <a:br>
              <a:rPr lang="en-US" dirty="0"/>
            </a:br>
            <a:br>
              <a:rPr lang="en-US" dirty="0"/>
            </a:br>
            <a:r>
              <a:rPr lang="en-US" sz="1800" dirty="0"/>
              <a:t>From </a:t>
            </a:r>
            <a:r>
              <a:rPr lang="en-GB" sz="1800" dirty="0" err="1"/>
              <a:t>Sinniah</a:t>
            </a:r>
            <a:r>
              <a:rPr lang="en-GB" sz="1800" dirty="0"/>
              <a:t> </a:t>
            </a:r>
            <a:r>
              <a:rPr lang="en-GB" sz="1800" i="1" dirty="0"/>
              <a:t>et al</a:t>
            </a:r>
            <a:r>
              <a:rPr lang="en-GB" sz="1800" dirty="0"/>
              <a:t>. (1998). Ann. Bot. </a:t>
            </a:r>
            <a:r>
              <a:rPr lang="en-GB" sz="1800" b="1" dirty="0"/>
              <a:t>82,</a:t>
            </a:r>
            <a:r>
              <a:rPr lang="en-GB" sz="1800" dirty="0"/>
              <a:t> 309-314.</a:t>
            </a:r>
            <a:endParaRPr lang="en-GB" sz="1800" dirty="0">
              <a:solidFill>
                <a:schemeClr val="tx2"/>
              </a:solidFill>
            </a:endParaRPr>
          </a:p>
        </p:txBody>
      </p:sp>
      <p:pic>
        <p:nvPicPr>
          <p:cNvPr id="12" name="Picture 55" descr="Device-wh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hidden">
          <a:xfrm>
            <a:off x="7804277" y="179536"/>
            <a:ext cx="1184275" cy="387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267" r="1577"/>
          <a:stretch/>
        </p:blipFill>
        <p:spPr bwMode="auto">
          <a:xfrm>
            <a:off x="45720" y="858193"/>
            <a:ext cx="5815584" cy="5760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Isosceles Triangle 7"/>
          <p:cNvSpPr/>
          <p:nvPr/>
        </p:nvSpPr>
        <p:spPr>
          <a:xfrm>
            <a:off x="7662671" y="3054096"/>
            <a:ext cx="108000" cy="1080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22507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23528" y="-673572"/>
            <a:ext cx="8380205"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da-DK" sz="3600" dirty="0"/>
              <a:t>Seed </a:t>
            </a:r>
            <a:r>
              <a:rPr lang="da-DK" sz="3600" dirty="0" err="1"/>
              <a:t>drying</a:t>
            </a:r>
            <a:r>
              <a:rPr lang="da-DK" sz="3600" dirty="0"/>
              <a:t> </a:t>
            </a:r>
            <a:r>
              <a:rPr lang="da-DK" sz="3600" dirty="0" err="1"/>
              <a:t>after</a:t>
            </a:r>
            <a:r>
              <a:rPr lang="da-DK" sz="3600" dirty="0"/>
              <a:t> </a:t>
            </a:r>
            <a:r>
              <a:rPr lang="da-DK" sz="3600" dirty="0" err="1"/>
              <a:t>harvest</a:t>
            </a:r>
            <a:endParaRPr lang="en-US" sz="3600" dirty="0"/>
          </a:p>
        </p:txBody>
      </p:sp>
      <p:sp>
        <p:nvSpPr>
          <p:cNvPr id="4" name="TextBox 3"/>
          <p:cNvSpPr txBox="1"/>
          <p:nvPr/>
        </p:nvSpPr>
        <p:spPr>
          <a:xfrm>
            <a:off x="324576" y="777185"/>
            <a:ext cx="8892576" cy="923330"/>
          </a:xfrm>
          <a:prstGeom prst="rect">
            <a:avLst/>
          </a:prstGeom>
          <a:noFill/>
        </p:spPr>
        <p:txBody>
          <a:bodyPr wrap="square" rtlCol="0">
            <a:spAutoFit/>
          </a:bodyPr>
          <a:lstStyle/>
          <a:p>
            <a:pPr>
              <a:spcAft>
                <a:spcPts val="1200"/>
              </a:spcAft>
            </a:pPr>
            <a:r>
              <a:rPr lang="en-US" dirty="0">
                <a:cs typeface="Arial" pitchFamily="34" charset="0"/>
              </a:rPr>
              <a:t>Data from Whitehouse </a:t>
            </a:r>
            <a:r>
              <a:rPr lang="en-US" i="1" dirty="0">
                <a:cs typeface="Arial" pitchFamily="34" charset="0"/>
              </a:rPr>
              <a:t>et al. </a:t>
            </a:r>
            <a:r>
              <a:rPr lang="en-US" dirty="0">
                <a:cs typeface="Arial" pitchFamily="34" charset="0"/>
              </a:rPr>
              <a:t>(2015): 20 </a:t>
            </a:r>
            <a:r>
              <a:rPr lang="en-US" i="1" dirty="0" err="1">
                <a:cs typeface="Arial" pitchFamily="34" charset="0"/>
              </a:rPr>
              <a:t>Oryza</a:t>
            </a:r>
            <a:r>
              <a:rPr lang="en-US" i="1" dirty="0">
                <a:cs typeface="Arial" pitchFamily="34" charset="0"/>
              </a:rPr>
              <a:t> sativa </a:t>
            </a:r>
            <a:r>
              <a:rPr lang="en-US" dirty="0">
                <a:cs typeface="Arial" pitchFamily="34" charset="0"/>
              </a:rPr>
              <a:t>accessions harvested on one occasion, between 24 and 48 days after flowering, dried in the genebank drying room (‘DR’; </a:t>
            </a:r>
            <a:r>
              <a:rPr lang="en-US" dirty="0"/>
              <a:t>15% relative humidity and 15</a:t>
            </a:r>
            <a:r>
              <a:rPr lang="en-US" dirty="0">
                <a:latin typeface="Times New Roman"/>
                <a:cs typeface="Times New Roman"/>
              </a:rPr>
              <a:t>°</a:t>
            </a:r>
            <a:r>
              <a:rPr lang="en-US" dirty="0">
                <a:cs typeface="Times New Roman"/>
              </a:rPr>
              <a:t>C) </a:t>
            </a:r>
            <a:r>
              <a:rPr lang="en-US" dirty="0">
                <a:cs typeface="Arial" pitchFamily="34" charset="0"/>
              </a:rPr>
              <a:t>or initially dried with heated air in a batch dryer (‘BD’). </a:t>
            </a:r>
            <a:endParaRPr lang="en-US" b="1" dirty="0">
              <a:cs typeface="Arial" pitchFamily="34" charset="0"/>
            </a:endParaRPr>
          </a:p>
        </p:txBody>
      </p:sp>
      <p:pic>
        <p:nvPicPr>
          <p:cNvPr id="5" name="Picture 4" descr="KW improvement in longevity.tif"/>
          <p:cNvPicPr>
            <a:picLocks noChangeAspect="1"/>
          </p:cNvPicPr>
          <p:nvPr/>
        </p:nvPicPr>
        <p:blipFill>
          <a:blip r:embed="rId3" cstate="print"/>
          <a:srcRect l="8133" t="10995" r="26426" b="25199"/>
          <a:stretch>
            <a:fillRect/>
          </a:stretch>
        </p:blipFill>
        <p:spPr>
          <a:xfrm>
            <a:off x="2939976" y="1755286"/>
            <a:ext cx="6085152" cy="4542431"/>
          </a:xfrm>
          <a:prstGeom prst="rect">
            <a:avLst/>
          </a:prstGeom>
          <a:ln>
            <a:noFill/>
          </a:ln>
        </p:spPr>
      </p:pic>
      <p:sp>
        <p:nvSpPr>
          <p:cNvPr id="6" name="TextBox 5"/>
          <p:cNvSpPr txBox="1"/>
          <p:nvPr/>
        </p:nvSpPr>
        <p:spPr>
          <a:xfrm>
            <a:off x="333720" y="1813960"/>
            <a:ext cx="2376264" cy="2031325"/>
          </a:xfrm>
          <a:prstGeom prst="rect">
            <a:avLst/>
          </a:prstGeom>
          <a:noFill/>
        </p:spPr>
        <p:txBody>
          <a:bodyPr wrap="square" rtlCol="0">
            <a:spAutoFit/>
          </a:bodyPr>
          <a:lstStyle/>
          <a:p>
            <a:r>
              <a:rPr lang="da-DK" dirty="0"/>
              <a:t>Seed </a:t>
            </a:r>
            <a:r>
              <a:rPr lang="da-DK" dirty="0" err="1"/>
              <a:t>storage</a:t>
            </a:r>
            <a:r>
              <a:rPr lang="da-DK" dirty="0"/>
              <a:t> </a:t>
            </a:r>
            <a:r>
              <a:rPr lang="da-DK" dirty="0" err="1"/>
              <a:t>experiments</a:t>
            </a:r>
            <a:r>
              <a:rPr lang="da-DK" dirty="0"/>
              <a:t> </a:t>
            </a:r>
            <a:r>
              <a:rPr lang="da-DK" dirty="0" err="1"/>
              <a:t>carried</a:t>
            </a:r>
            <a:r>
              <a:rPr lang="da-DK" dirty="0"/>
              <a:t> out and the time </a:t>
            </a:r>
            <a:r>
              <a:rPr lang="da-DK" dirty="0" err="1"/>
              <a:t>when</a:t>
            </a:r>
            <a:r>
              <a:rPr lang="da-DK" dirty="0"/>
              <a:t> </a:t>
            </a:r>
            <a:r>
              <a:rPr lang="da-DK" dirty="0" err="1"/>
              <a:t>viability</a:t>
            </a:r>
            <a:r>
              <a:rPr lang="da-DK" dirty="0"/>
              <a:t> </a:t>
            </a:r>
            <a:r>
              <a:rPr lang="da-DK" dirty="0" err="1"/>
              <a:t>reached</a:t>
            </a:r>
            <a:r>
              <a:rPr lang="da-DK" dirty="0"/>
              <a:t> 50% (</a:t>
            </a:r>
            <a:r>
              <a:rPr lang="da-DK" i="1" dirty="0"/>
              <a:t>p</a:t>
            </a:r>
            <a:r>
              <a:rPr lang="da-DK" baseline="-25000" dirty="0"/>
              <a:t>50</a:t>
            </a:r>
            <a:r>
              <a:rPr lang="da-DK" dirty="0"/>
              <a:t>) </a:t>
            </a:r>
            <a:r>
              <a:rPr lang="da-DK" dirty="0" err="1"/>
              <a:t>determined</a:t>
            </a:r>
            <a:r>
              <a:rPr lang="da-DK" dirty="0"/>
              <a:t> as a measure of </a:t>
            </a:r>
            <a:r>
              <a:rPr lang="da-DK" dirty="0" err="1"/>
              <a:t>realtive</a:t>
            </a:r>
            <a:r>
              <a:rPr lang="da-DK" dirty="0"/>
              <a:t> </a:t>
            </a:r>
            <a:r>
              <a:rPr lang="da-DK" dirty="0" err="1"/>
              <a:t>longevity</a:t>
            </a:r>
            <a:r>
              <a:rPr lang="da-DK" dirty="0"/>
              <a:t>. </a:t>
            </a:r>
            <a:endParaRPr lang="en-GB" dirty="0"/>
          </a:p>
        </p:txBody>
      </p:sp>
      <p:pic>
        <p:nvPicPr>
          <p:cNvPr id="7" name="Picture 6" descr="DSC04158.JPG"/>
          <p:cNvPicPr>
            <a:picLocks noChangeAspect="1"/>
          </p:cNvPicPr>
          <p:nvPr/>
        </p:nvPicPr>
        <p:blipFill>
          <a:blip r:embed="rId4" cstate="print"/>
          <a:srcRect/>
          <a:stretch>
            <a:fillRect/>
          </a:stretch>
        </p:blipFill>
        <p:spPr>
          <a:xfrm>
            <a:off x="323528" y="4871990"/>
            <a:ext cx="1440000" cy="1440000"/>
          </a:xfrm>
          <a:prstGeom prst="rect">
            <a:avLst/>
          </a:prstGeom>
          <a:ln>
            <a:solidFill>
              <a:schemeClr val="tx1"/>
            </a:solidFill>
          </a:ln>
        </p:spPr>
      </p:pic>
      <p:pic>
        <p:nvPicPr>
          <p:cNvPr id="8" name="Picture 55" descr="Device-whi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hidden">
          <a:xfrm>
            <a:off x="1835632" y="5924640"/>
            <a:ext cx="1184275" cy="387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04018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23528" y="-673572"/>
            <a:ext cx="8380205"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da-DK" sz="3600" dirty="0"/>
              <a:t>Seed </a:t>
            </a:r>
            <a:r>
              <a:rPr lang="da-DK" sz="3600" dirty="0" err="1"/>
              <a:t>drying</a:t>
            </a:r>
            <a:r>
              <a:rPr lang="da-DK" sz="3600" dirty="0"/>
              <a:t> </a:t>
            </a:r>
            <a:r>
              <a:rPr lang="da-DK" sz="3600" dirty="0" err="1"/>
              <a:t>after</a:t>
            </a:r>
            <a:r>
              <a:rPr lang="da-DK" sz="3600" dirty="0"/>
              <a:t> </a:t>
            </a:r>
            <a:r>
              <a:rPr lang="da-DK" sz="3600" dirty="0" err="1"/>
              <a:t>harvest</a:t>
            </a:r>
            <a:endParaRPr lang="en-US" sz="3600" dirty="0"/>
          </a:p>
        </p:txBody>
      </p:sp>
      <p:sp>
        <p:nvSpPr>
          <p:cNvPr id="2" name="Rectangle 1"/>
          <p:cNvSpPr/>
          <p:nvPr/>
        </p:nvSpPr>
        <p:spPr>
          <a:xfrm>
            <a:off x="155448" y="4855464"/>
            <a:ext cx="384048" cy="521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55448" y="5065902"/>
            <a:ext cx="8892576" cy="369332"/>
          </a:xfrm>
          <a:prstGeom prst="rect">
            <a:avLst/>
          </a:prstGeom>
          <a:noFill/>
        </p:spPr>
        <p:txBody>
          <a:bodyPr wrap="square" rtlCol="0">
            <a:spAutoFit/>
          </a:bodyPr>
          <a:lstStyle/>
          <a:p>
            <a:pPr>
              <a:spcAft>
                <a:spcPts val="1200"/>
              </a:spcAft>
            </a:pPr>
            <a:r>
              <a:rPr lang="en-US" dirty="0">
                <a:cs typeface="Arial" pitchFamily="34" charset="0"/>
              </a:rPr>
              <a:t>Whitehouse (2016).</a:t>
            </a:r>
            <a:endParaRPr lang="en-US" b="1" dirty="0">
              <a:cs typeface="Arial" pitchFamily="34" charset="0"/>
            </a:endParaRPr>
          </a:p>
        </p:txBody>
      </p:sp>
      <p:pic>
        <p:nvPicPr>
          <p:cNvPr id="14" name="image05.jpg" descr="Chp 8.jpg"/>
          <p:cNvPicPr>
            <a:picLocks noChangeAspect="1"/>
          </p:cNvPicPr>
          <p:nvPr/>
        </p:nvPicPr>
        <p:blipFill>
          <a:blip r:embed="rId3" cstate="print"/>
          <a:srcRect/>
          <a:stretch>
            <a:fillRect/>
          </a:stretch>
        </p:blipFill>
        <p:spPr>
          <a:xfrm>
            <a:off x="107505" y="1635116"/>
            <a:ext cx="4449067" cy="3384000"/>
          </a:xfrm>
          <a:prstGeom prst="rect">
            <a:avLst/>
          </a:prstGeom>
          <a:ln>
            <a:noFill/>
          </a:ln>
        </p:spPr>
      </p:pic>
      <p:pic>
        <p:nvPicPr>
          <p:cNvPr id="15" name="Picture 14" descr="20171127_093122.jpg"/>
          <p:cNvPicPr>
            <a:picLocks noChangeAspect="1"/>
          </p:cNvPicPr>
          <p:nvPr/>
        </p:nvPicPr>
        <p:blipFill>
          <a:blip r:embed="rId4" cstate="print"/>
          <a:srcRect l="3256" r="4536"/>
          <a:stretch>
            <a:fillRect/>
          </a:stretch>
        </p:blipFill>
        <p:spPr>
          <a:xfrm>
            <a:off x="4669538" y="1844824"/>
            <a:ext cx="4366959" cy="2664000"/>
          </a:xfrm>
          <a:prstGeom prst="rect">
            <a:avLst/>
          </a:prstGeom>
          <a:ln>
            <a:solidFill>
              <a:schemeClr val="tx1"/>
            </a:solidFill>
          </a:ln>
        </p:spPr>
      </p:pic>
      <p:sp>
        <p:nvSpPr>
          <p:cNvPr id="16" name="TextBox 15"/>
          <p:cNvSpPr txBox="1"/>
          <p:nvPr/>
        </p:nvSpPr>
        <p:spPr>
          <a:xfrm>
            <a:off x="4572000" y="4581128"/>
            <a:ext cx="4572000" cy="1200329"/>
          </a:xfrm>
          <a:prstGeom prst="rect">
            <a:avLst/>
          </a:prstGeom>
          <a:noFill/>
        </p:spPr>
        <p:txBody>
          <a:bodyPr wrap="square" rtlCol="0">
            <a:spAutoFit/>
          </a:bodyPr>
          <a:lstStyle/>
          <a:p>
            <a:r>
              <a:rPr lang="en-US" dirty="0"/>
              <a:t>Genetic Resources Seed Processing Laboratory.</a:t>
            </a:r>
          </a:p>
          <a:p>
            <a:endParaRPr lang="en-US" dirty="0"/>
          </a:p>
          <a:p>
            <a:pPr marL="342900" indent="-342900">
              <a:buFont typeface="+mj-lt"/>
              <a:buAutoNum type="arabicPeriod"/>
            </a:pPr>
            <a:r>
              <a:rPr lang="en-US" dirty="0"/>
              <a:t>Initial drying room;</a:t>
            </a:r>
          </a:p>
          <a:p>
            <a:pPr marL="342900" indent="-342900">
              <a:buFont typeface="+mj-lt"/>
              <a:buAutoNum type="arabicPeriod"/>
            </a:pPr>
            <a:r>
              <a:rPr lang="en-US" dirty="0"/>
              <a:t>Final equilibrium drying room. </a:t>
            </a:r>
          </a:p>
        </p:txBody>
      </p:sp>
      <p:sp>
        <p:nvSpPr>
          <p:cNvPr id="8" name="TextBox 7"/>
          <p:cNvSpPr txBox="1"/>
          <p:nvPr/>
        </p:nvSpPr>
        <p:spPr>
          <a:xfrm>
            <a:off x="324576" y="777185"/>
            <a:ext cx="8892576" cy="461665"/>
          </a:xfrm>
          <a:prstGeom prst="rect">
            <a:avLst/>
          </a:prstGeom>
          <a:noFill/>
        </p:spPr>
        <p:txBody>
          <a:bodyPr wrap="square" rtlCol="0">
            <a:spAutoFit/>
          </a:bodyPr>
          <a:lstStyle/>
          <a:p>
            <a:pPr marL="285750" indent="-285750">
              <a:spcAft>
                <a:spcPts val="1200"/>
              </a:spcAft>
              <a:buFont typeface="Wingdings" panose="05000000000000000000" pitchFamily="2" charset="2"/>
              <a:buChar char="Ø"/>
            </a:pPr>
            <a:r>
              <a:rPr lang="en-US" sz="2400" dirty="0">
                <a:cs typeface="Arial" pitchFamily="34" charset="0"/>
              </a:rPr>
              <a:t>Introduced two-phase drying at IRRI</a:t>
            </a:r>
            <a:endParaRPr lang="en-US" sz="2400" b="1" dirty="0">
              <a:cs typeface="Arial" pitchFamily="34" charset="0"/>
            </a:endParaRPr>
          </a:p>
        </p:txBody>
      </p:sp>
      <p:sp>
        <p:nvSpPr>
          <p:cNvPr id="5" name="Rectangle 4"/>
          <p:cNvSpPr/>
          <p:nvPr/>
        </p:nvSpPr>
        <p:spPr>
          <a:xfrm>
            <a:off x="1469985" y="1856399"/>
            <a:ext cx="1226916" cy="3196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083443" y="1881800"/>
            <a:ext cx="1226916" cy="7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50319" y="1875574"/>
            <a:ext cx="477348" cy="3196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50319" y="1342897"/>
            <a:ext cx="1817035" cy="156966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da-DK" sz="1600" dirty="0" err="1"/>
              <a:t>Seeds</a:t>
            </a:r>
            <a:r>
              <a:rPr lang="da-DK" sz="1600" dirty="0"/>
              <a:t> </a:t>
            </a:r>
            <a:r>
              <a:rPr lang="da-DK" sz="1600" dirty="0" err="1"/>
              <a:t>that</a:t>
            </a:r>
            <a:r>
              <a:rPr lang="da-DK" sz="1600" dirty="0"/>
              <a:t> had not </a:t>
            </a:r>
            <a:r>
              <a:rPr lang="da-DK" sz="1600" dirty="0" err="1"/>
              <a:t>dried</a:t>
            </a:r>
            <a:r>
              <a:rPr lang="da-DK" sz="1600" dirty="0"/>
              <a:t> on the plant, </a:t>
            </a:r>
            <a:r>
              <a:rPr lang="da-DK" sz="1600" dirty="0" err="1"/>
              <a:t>benefited</a:t>
            </a:r>
            <a:r>
              <a:rPr lang="da-DK" sz="1600" dirty="0"/>
              <a:t> the most from initial </a:t>
            </a:r>
            <a:r>
              <a:rPr lang="da-DK" sz="1600" dirty="0" err="1"/>
              <a:t>drying</a:t>
            </a:r>
            <a:r>
              <a:rPr lang="da-DK" sz="1600" dirty="0"/>
              <a:t> at the </a:t>
            </a:r>
            <a:r>
              <a:rPr lang="da-DK" sz="1600" dirty="0" err="1"/>
              <a:t>higher</a:t>
            </a:r>
            <a:r>
              <a:rPr lang="da-DK" sz="1600" dirty="0"/>
              <a:t> temperature</a:t>
            </a:r>
            <a:endParaRPr lang="en-US" sz="1600" dirty="0"/>
          </a:p>
        </p:txBody>
      </p:sp>
    </p:spTree>
    <p:extLst>
      <p:ext uri="{BB962C8B-B14F-4D97-AF65-F5344CB8AC3E}">
        <p14:creationId xmlns:p14="http://schemas.microsoft.com/office/powerpoint/2010/main" val="24951835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23528" y="-673572"/>
            <a:ext cx="8380205"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da-DK" sz="3600" dirty="0"/>
              <a:t>Seed </a:t>
            </a:r>
            <a:r>
              <a:rPr lang="da-DK" sz="3600" dirty="0" err="1"/>
              <a:t>drying</a:t>
            </a:r>
            <a:r>
              <a:rPr lang="da-DK" sz="3600" dirty="0"/>
              <a:t> </a:t>
            </a:r>
            <a:r>
              <a:rPr lang="da-DK" sz="3600" dirty="0" err="1"/>
              <a:t>after</a:t>
            </a:r>
            <a:r>
              <a:rPr lang="da-DK" sz="3600" dirty="0"/>
              <a:t> </a:t>
            </a:r>
            <a:r>
              <a:rPr lang="da-DK" sz="3600" dirty="0" err="1"/>
              <a:t>harvest</a:t>
            </a:r>
            <a:endParaRPr lang="en-US" sz="3600" dirty="0"/>
          </a:p>
        </p:txBody>
      </p:sp>
      <p:sp>
        <p:nvSpPr>
          <p:cNvPr id="2" name="Rectangle 1"/>
          <p:cNvSpPr/>
          <p:nvPr/>
        </p:nvSpPr>
        <p:spPr>
          <a:xfrm>
            <a:off x="155448" y="4855464"/>
            <a:ext cx="384048" cy="521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23528" y="997669"/>
            <a:ext cx="3600400" cy="2862322"/>
          </a:xfrm>
          <a:prstGeom prst="rect">
            <a:avLst/>
          </a:prstGeom>
          <a:noFill/>
        </p:spPr>
        <p:txBody>
          <a:bodyPr wrap="square" rtlCol="0">
            <a:spAutoFit/>
          </a:bodyPr>
          <a:lstStyle/>
          <a:p>
            <a:pPr>
              <a:buFont typeface="Wingdings" pitchFamily="2" charset="2"/>
              <a:buChar char="Ø"/>
            </a:pPr>
            <a:r>
              <a:rPr lang="en-US" sz="2000" dirty="0"/>
              <a:t> Benefits of drying at a higher temperature (&gt;15</a:t>
            </a:r>
            <a:r>
              <a:rPr lang="en-US" sz="2000" dirty="0">
                <a:latin typeface="Times New Roman"/>
                <a:cs typeface="Times New Roman"/>
              </a:rPr>
              <a:t>°</a:t>
            </a:r>
            <a:r>
              <a:rPr lang="en-US" sz="2000" dirty="0"/>
              <a:t>C) also seen for wild </a:t>
            </a:r>
            <a:r>
              <a:rPr lang="en-US" sz="2000" i="1" dirty="0" err="1"/>
              <a:t>Oryza</a:t>
            </a:r>
            <a:r>
              <a:rPr lang="en-US" sz="2000" i="1" dirty="0"/>
              <a:t> </a:t>
            </a:r>
            <a:r>
              <a:rPr lang="en-US" sz="2000" dirty="0"/>
              <a:t>species (right and in Timple and Hay, 2018).</a:t>
            </a:r>
          </a:p>
          <a:p>
            <a:pPr>
              <a:buFont typeface="Wingdings" pitchFamily="2" charset="2"/>
              <a:buChar char="Ø"/>
            </a:pPr>
            <a:endParaRPr lang="da-DK" sz="2000" dirty="0"/>
          </a:p>
          <a:p>
            <a:pPr>
              <a:buFont typeface="Wingdings" pitchFamily="2" charset="2"/>
              <a:buChar char="Ø"/>
            </a:pPr>
            <a:r>
              <a:rPr lang="da-DK" sz="2000" dirty="0"/>
              <a:t> Potential </a:t>
            </a:r>
            <a:r>
              <a:rPr lang="da-DK" sz="2000" dirty="0" err="1"/>
              <a:t>improvement</a:t>
            </a:r>
            <a:r>
              <a:rPr lang="da-DK" sz="2000" dirty="0"/>
              <a:t> for </a:t>
            </a:r>
            <a:r>
              <a:rPr lang="da-DK" sz="2000" dirty="0" err="1"/>
              <a:t>other</a:t>
            </a:r>
            <a:r>
              <a:rPr lang="da-DK" sz="2000" dirty="0"/>
              <a:t> species </a:t>
            </a:r>
            <a:r>
              <a:rPr lang="da-DK" sz="2000" dirty="0" err="1"/>
              <a:t>including</a:t>
            </a:r>
            <a:r>
              <a:rPr lang="da-DK" sz="2000" dirty="0"/>
              <a:t> </a:t>
            </a:r>
            <a:r>
              <a:rPr lang="da-DK" sz="2000" dirty="0" err="1"/>
              <a:t>soya</a:t>
            </a:r>
            <a:r>
              <a:rPr lang="da-DK" sz="2000" dirty="0"/>
              <a:t> </a:t>
            </a:r>
            <a:r>
              <a:rPr lang="da-DK" sz="2000" dirty="0" err="1"/>
              <a:t>bean</a:t>
            </a:r>
            <a:r>
              <a:rPr lang="da-DK" sz="2000" dirty="0"/>
              <a:t> and </a:t>
            </a:r>
            <a:r>
              <a:rPr lang="da-DK" sz="2000" dirty="0" err="1"/>
              <a:t>Bambara</a:t>
            </a:r>
            <a:r>
              <a:rPr lang="da-DK" sz="2000" dirty="0"/>
              <a:t> </a:t>
            </a:r>
            <a:r>
              <a:rPr lang="da-DK" sz="2000" dirty="0" err="1"/>
              <a:t>groundnut</a:t>
            </a:r>
            <a:r>
              <a:rPr lang="da-DK" sz="2000" dirty="0"/>
              <a:t> (IITA).</a:t>
            </a:r>
            <a:endParaRPr lang="en-GB" sz="2000" dirty="0"/>
          </a:p>
        </p:txBody>
      </p:sp>
      <p:pic>
        <p:nvPicPr>
          <p:cNvPr id="9" name="Picture 8" descr="C:\Users\stimple\AppData\Local\Microsoft\Windows\Temporary Internet Files\Content.Word\Graph1.tif"/>
          <p:cNvPicPr>
            <a:picLocks noChangeAspect="1"/>
          </p:cNvPicPr>
          <p:nvPr/>
        </p:nvPicPr>
        <p:blipFill>
          <a:blip r:embed="rId3" cstate="print"/>
          <a:srcRect/>
          <a:stretch>
            <a:fillRect/>
          </a:stretch>
        </p:blipFill>
        <p:spPr bwMode="auto">
          <a:xfrm>
            <a:off x="3975998" y="1017753"/>
            <a:ext cx="5001768" cy="4996273"/>
          </a:xfrm>
          <a:prstGeom prst="rect">
            <a:avLst/>
          </a:prstGeom>
          <a:noFill/>
          <a:ln w="9525">
            <a:solidFill>
              <a:schemeClr val="bg1"/>
            </a:solidFill>
            <a:miter lim="800000"/>
            <a:headEnd/>
            <a:tailEnd/>
          </a:ln>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5857" t="18633" r="7136" b="15633"/>
          <a:stretch/>
        </p:blipFill>
        <p:spPr>
          <a:xfrm rot="5400000">
            <a:off x="773524" y="4423717"/>
            <a:ext cx="2635249" cy="1454151"/>
          </a:xfrm>
          <a:prstGeom prst="rect">
            <a:avLst/>
          </a:prstGeom>
          <a:ln>
            <a:solidFill>
              <a:schemeClr val="tx1"/>
            </a:solidFill>
          </a:ln>
        </p:spPr>
      </p:pic>
      <p:sp>
        <p:nvSpPr>
          <p:cNvPr id="5" name="Rectangle 4"/>
          <p:cNvSpPr/>
          <p:nvPr/>
        </p:nvSpPr>
        <p:spPr>
          <a:xfrm>
            <a:off x="155448" y="4955463"/>
            <a:ext cx="1208625" cy="1077218"/>
          </a:xfrm>
          <a:prstGeom prst="rect">
            <a:avLst/>
          </a:prstGeom>
        </p:spPr>
        <p:txBody>
          <a:bodyPr wrap="square">
            <a:spAutoFit/>
          </a:bodyPr>
          <a:lstStyle/>
          <a:p>
            <a:r>
              <a:rPr lang="en-US" sz="1600" dirty="0"/>
              <a:t>Sola Owoborode &amp; </a:t>
            </a:r>
            <a:r>
              <a:rPr lang="da-DK" sz="1600" dirty="0"/>
              <a:t>Temitope Jones (IITA)</a:t>
            </a:r>
            <a:endParaRPr lang="en-US" sz="1600" dirty="0"/>
          </a:p>
        </p:txBody>
      </p:sp>
    </p:spTree>
    <p:extLst>
      <p:ext uri="{BB962C8B-B14F-4D97-AF65-F5344CB8AC3E}">
        <p14:creationId xmlns:p14="http://schemas.microsoft.com/office/powerpoint/2010/main" val="33622178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 y="0"/>
            <a:ext cx="8332013" cy="6377254"/>
          </a:xfrm>
          <a:prstGeom prst="rect">
            <a:avLst/>
          </a:prstGeom>
        </p:spPr>
      </p:pic>
      <p:sp>
        <p:nvSpPr>
          <p:cNvPr id="9" name="Rectangle 8"/>
          <p:cNvSpPr/>
          <p:nvPr/>
        </p:nvSpPr>
        <p:spPr>
          <a:xfrm>
            <a:off x="5361139" y="1251679"/>
            <a:ext cx="288099" cy="3924000"/>
          </a:xfrm>
          <a:prstGeom prst="rect">
            <a:avLst/>
          </a:prstGeom>
          <a:solidFill>
            <a:srgbClr val="CC99FF">
              <a:alpha val="20000"/>
            </a:srgbClr>
          </a:solidFill>
          <a:ln>
            <a:solidFill>
              <a:srgbClr val="CC99FF">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schemeClr val="bg1">
                    <a:lumMod val="85000"/>
                  </a:schemeClr>
                </a:solidFill>
              </a:rPr>
              <a:t>Seed dispersal</a:t>
            </a:r>
          </a:p>
        </p:txBody>
      </p:sp>
      <p:sp>
        <p:nvSpPr>
          <p:cNvPr id="3" name="Title 1"/>
          <p:cNvSpPr txBox="1">
            <a:spLocks/>
          </p:cNvSpPr>
          <p:nvPr/>
        </p:nvSpPr>
        <p:spPr>
          <a:xfrm>
            <a:off x="323528" y="-673572"/>
            <a:ext cx="8380205"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da-DK" sz="3600" dirty="0"/>
              <a:t>Seed </a:t>
            </a:r>
            <a:r>
              <a:rPr lang="da-DK" sz="3600" dirty="0" err="1"/>
              <a:t>development</a:t>
            </a:r>
            <a:endParaRPr lang="en-US" sz="3600" dirty="0"/>
          </a:p>
        </p:txBody>
      </p:sp>
      <p:sp>
        <p:nvSpPr>
          <p:cNvPr id="2" name="Rectangle 1"/>
          <p:cNvSpPr/>
          <p:nvPr/>
        </p:nvSpPr>
        <p:spPr>
          <a:xfrm>
            <a:off x="5361138" y="4527181"/>
            <a:ext cx="1639919" cy="420600"/>
          </a:xfrm>
          <a:prstGeom prst="rect">
            <a:avLst/>
          </a:prstGeom>
          <a:solidFill>
            <a:srgbClr val="37A76F">
              <a:alpha val="50196"/>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lnSpc>
                <a:spcPct val="80000"/>
              </a:lnSpc>
            </a:pPr>
            <a:r>
              <a:rPr lang="da-DK" dirty="0" err="1">
                <a:solidFill>
                  <a:schemeClr val="bg1"/>
                </a:solidFill>
              </a:rPr>
              <a:t>Harvest</a:t>
            </a:r>
            <a:r>
              <a:rPr lang="da-DK" dirty="0">
                <a:solidFill>
                  <a:schemeClr val="bg1"/>
                </a:solidFill>
              </a:rPr>
              <a:t> </a:t>
            </a:r>
            <a:r>
              <a:rPr lang="da-DK" dirty="0" err="1">
                <a:solidFill>
                  <a:schemeClr val="bg1"/>
                </a:solidFill>
              </a:rPr>
              <a:t>maturity</a:t>
            </a:r>
            <a:endParaRPr lang="en-US" dirty="0">
              <a:solidFill>
                <a:schemeClr val="bg1"/>
              </a:solidFill>
            </a:endParaRPr>
          </a:p>
        </p:txBody>
      </p:sp>
      <p:sp>
        <p:nvSpPr>
          <p:cNvPr id="24" name="Rectangle 23"/>
          <p:cNvSpPr/>
          <p:nvPr/>
        </p:nvSpPr>
        <p:spPr>
          <a:xfrm>
            <a:off x="4296427" y="1252603"/>
            <a:ext cx="288099" cy="3924000"/>
          </a:xfrm>
          <a:prstGeom prst="rect">
            <a:avLst/>
          </a:prstGeom>
          <a:solidFill>
            <a:srgbClr val="E2DFCC">
              <a:alpha val="50196"/>
            </a:srgb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dirty="0">
                <a:solidFill>
                  <a:schemeClr val="tx1"/>
                </a:solidFill>
              </a:rPr>
              <a:t>Mass maturity</a:t>
            </a:r>
          </a:p>
        </p:txBody>
      </p:sp>
      <p:sp>
        <p:nvSpPr>
          <p:cNvPr id="26" name="TextBox 25"/>
          <p:cNvSpPr txBox="1"/>
          <p:nvPr/>
        </p:nvSpPr>
        <p:spPr>
          <a:xfrm>
            <a:off x="1342774" y="2700890"/>
            <a:ext cx="1811906" cy="369332"/>
          </a:xfrm>
          <a:prstGeom prst="rect">
            <a:avLst/>
          </a:prstGeom>
          <a:noFill/>
        </p:spPr>
        <p:txBody>
          <a:bodyPr wrap="none" rtlCol="0">
            <a:spAutoFit/>
          </a:bodyPr>
          <a:lstStyle/>
          <a:p>
            <a:r>
              <a:rPr lang="en-US" dirty="0"/>
              <a:t>Moisture content</a:t>
            </a:r>
          </a:p>
        </p:txBody>
      </p:sp>
      <p:sp>
        <p:nvSpPr>
          <p:cNvPr id="10" name="TextBox 9"/>
          <p:cNvSpPr txBox="1"/>
          <p:nvPr/>
        </p:nvSpPr>
        <p:spPr>
          <a:xfrm>
            <a:off x="5040072" y="190603"/>
            <a:ext cx="3911832" cy="291519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285750" indent="-285750">
              <a:buFont typeface="Wingdings" panose="05000000000000000000" pitchFamily="2" charset="2"/>
              <a:buChar char="Ø"/>
            </a:pPr>
            <a:r>
              <a:rPr lang="da-DK" sz="2000" dirty="0"/>
              <a:t>Can </a:t>
            </a:r>
            <a:r>
              <a:rPr lang="da-DK" sz="2000" dirty="0" err="1"/>
              <a:t>what</a:t>
            </a:r>
            <a:r>
              <a:rPr lang="da-DK" sz="2000" dirty="0"/>
              <a:t> </a:t>
            </a:r>
            <a:r>
              <a:rPr lang="da-DK" sz="2000" dirty="0" err="1"/>
              <a:t>we</a:t>
            </a:r>
            <a:r>
              <a:rPr lang="da-DK" sz="2000" dirty="0"/>
              <a:t> do </a:t>
            </a:r>
            <a:r>
              <a:rPr lang="da-DK" sz="2000" dirty="0" err="1"/>
              <a:t>after</a:t>
            </a:r>
            <a:r>
              <a:rPr lang="da-DK" sz="2000" dirty="0"/>
              <a:t> </a:t>
            </a:r>
            <a:r>
              <a:rPr lang="da-DK" sz="2000" dirty="0" err="1"/>
              <a:t>harvest</a:t>
            </a:r>
            <a:r>
              <a:rPr lang="da-DK" sz="2000" dirty="0"/>
              <a:t> </a:t>
            </a:r>
            <a:r>
              <a:rPr lang="da-DK" sz="2000" dirty="0" err="1"/>
              <a:t>compensate</a:t>
            </a:r>
            <a:r>
              <a:rPr lang="da-DK" sz="2000" dirty="0"/>
              <a:t> for </a:t>
            </a:r>
            <a:r>
              <a:rPr lang="da-DK" sz="2000" dirty="0" err="1"/>
              <a:t>what</a:t>
            </a:r>
            <a:r>
              <a:rPr lang="da-DK" sz="2000" dirty="0"/>
              <a:t> </a:t>
            </a:r>
            <a:r>
              <a:rPr lang="da-DK" sz="2000" dirty="0" err="1"/>
              <a:t>happens</a:t>
            </a:r>
            <a:r>
              <a:rPr lang="da-DK" sz="2000" dirty="0"/>
              <a:t> </a:t>
            </a:r>
            <a:r>
              <a:rPr lang="da-DK" sz="2000" dirty="0" err="1"/>
              <a:t>before</a:t>
            </a:r>
            <a:r>
              <a:rPr lang="da-DK" sz="2000" dirty="0"/>
              <a:t> </a:t>
            </a:r>
            <a:r>
              <a:rPr lang="da-DK" sz="2000" dirty="0" err="1"/>
              <a:t>harvest</a:t>
            </a:r>
            <a:r>
              <a:rPr lang="da-DK" sz="2000" dirty="0"/>
              <a:t>?</a:t>
            </a:r>
          </a:p>
          <a:p>
            <a:pPr marL="285750" indent="-285750">
              <a:buFont typeface="Wingdings" panose="05000000000000000000" pitchFamily="2" charset="2"/>
              <a:buChar char="Ø"/>
            </a:pPr>
            <a:r>
              <a:rPr lang="da-DK" sz="2000" dirty="0"/>
              <a:t>Not </a:t>
            </a:r>
            <a:r>
              <a:rPr lang="da-DK" sz="2000" dirty="0" err="1"/>
              <a:t>enough</a:t>
            </a:r>
            <a:r>
              <a:rPr lang="da-DK" sz="2000" dirty="0"/>
              <a:t> </a:t>
            </a:r>
            <a:r>
              <a:rPr lang="da-DK" sz="2000" dirty="0" err="1"/>
              <a:t>known</a:t>
            </a:r>
            <a:r>
              <a:rPr lang="da-DK" sz="2000" dirty="0"/>
              <a:t>, but…</a:t>
            </a:r>
          </a:p>
          <a:p>
            <a:pPr marL="285750" indent="-285750">
              <a:buFont typeface="Wingdings" panose="05000000000000000000" pitchFamily="2" charset="2"/>
              <a:buChar char="Ø"/>
            </a:pPr>
            <a:r>
              <a:rPr lang="da-DK" sz="2000" dirty="0"/>
              <a:t>If </a:t>
            </a:r>
            <a:r>
              <a:rPr lang="da-DK" sz="2000" dirty="0" err="1"/>
              <a:t>it’s</a:t>
            </a:r>
            <a:r>
              <a:rPr lang="da-DK" sz="2000" dirty="0"/>
              <a:t> </a:t>
            </a:r>
            <a:r>
              <a:rPr lang="da-DK" sz="2000" dirty="0" err="1"/>
              <a:t>necessary</a:t>
            </a:r>
            <a:r>
              <a:rPr lang="da-DK" sz="2000" dirty="0"/>
              <a:t> to </a:t>
            </a:r>
            <a:r>
              <a:rPr lang="da-DK" sz="2000" dirty="0" err="1"/>
              <a:t>harvest</a:t>
            </a:r>
            <a:r>
              <a:rPr lang="da-DK" sz="2000" dirty="0"/>
              <a:t> </a:t>
            </a:r>
            <a:r>
              <a:rPr lang="da-DK" sz="2000" dirty="0" err="1"/>
              <a:t>before</a:t>
            </a:r>
            <a:r>
              <a:rPr lang="da-DK" sz="2000" dirty="0"/>
              <a:t> </a:t>
            </a:r>
            <a:r>
              <a:rPr lang="da-DK" sz="2000" dirty="0" err="1"/>
              <a:t>harvest</a:t>
            </a:r>
            <a:r>
              <a:rPr lang="da-DK" sz="2000" dirty="0"/>
              <a:t> </a:t>
            </a:r>
            <a:r>
              <a:rPr lang="da-DK" sz="2000" dirty="0" err="1"/>
              <a:t>maturity</a:t>
            </a:r>
            <a:r>
              <a:rPr lang="da-DK" sz="2000" dirty="0"/>
              <a:t>, hold / dry under </a:t>
            </a:r>
            <a:r>
              <a:rPr lang="da-DK" sz="2000" dirty="0" err="1"/>
              <a:t>conditions</a:t>
            </a:r>
            <a:r>
              <a:rPr lang="da-DK" sz="2000" dirty="0"/>
              <a:t> </a:t>
            </a:r>
            <a:r>
              <a:rPr lang="da-DK" sz="2000" dirty="0" err="1"/>
              <a:t>that</a:t>
            </a:r>
            <a:r>
              <a:rPr lang="da-DK" sz="2000" dirty="0"/>
              <a:t> </a:t>
            </a:r>
            <a:r>
              <a:rPr lang="da-DK" sz="2000" dirty="0" err="1"/>
              <a:t>simulate</a:t>
            </a:r>
            <a:r>
              <a:rPr lang="da-DK" sz="2000" dirty="0"/>
              <a:t> </a:t>
            </a:r>
            <a:r>
              <a:rPr lang="da-DK" sz="2000" dirty="0" err="1"/>
              <a:t>natural</a:t>
            </a:r>
            <a:r>
              <a:rPr lang="da-DK" sz="2000" dirty="0"/>
              <a:t> </a:t>
            </a:r>
            <a:r>
              <a:rPr lang="da-DK" sz="2000" dirty="0" err="1"/>
              <a:t>conditions</a:t>
            </a:r>
            <a:r>
              <a:rPr lang="da-DK" sz="2000" dirty="0"/>
              <a:t> (in a </a:t>
            </a:r>
            <a:r>
              <a:rPr lang="da-DK" sz="2000" dirty="0" err="1"/>
              <a:t>good</a:t>
            </a:r>
            <a:r>
              <a:rPr lang="da-DK" sz="2000" dirty="0"/>
              <a:t> </a:t>
            </a:r>
            <a:r>
              <a:rPr lang="da-DK" sz="2000" dirty="0" err="1"/>
              <a:t>season</a:t>
            </a:r>
            <a:r>
              <a:rPr lang="da-DK" sz="2000" dirty="0"/>
              <a:t>).</a:t>
            </a:r>
          </a:p>
        </p:txBody>
      </p:sp>
    </p:spTree>
    <p:extLst>
      <p:ext uri="{BB962C8B-B14F-4D97-AF65-F5344CB8AC3E}">
        <p14:creationId xmlns:p14="http://schemas.microsoft.com/office/powerpoint/2010/main" val="3846615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da-DK" dirty="0" err="1"/>
              <a:t>Outline</a:t>
            </a:r>
            <a:endParaRPr lang="en-US" dirty="0"/>
          </a:p>
        </p:txBody>
      </p:sp>
      <p:sp>
        <p:nvSpPr>
          <p:cNvPr id="3" name="TextBox 2"/>
          <p:cNvSpPr txBox="1"/>
          <p:nvPr/>
        </p:nvSpPr>
        <p:spPr>
          <a:xfrm>
            <a:off x="990601" y="2125133"/>
            <a:ext cx="7518400" cy="3477875"/>
          </a:xfrm>
          <a:prstGeom prst="rect">
            <a:avLst/>
          </a:prstGeom>
          <a:noFill/>
        </p:spPr>
        <p:txBody>
          <a:bodyPr wrap="square" rtlCol="0">
            <a:spAutoFit/>
          </a:bodyPr>
          <a:lstStyle/>
          <a:p>
            <a:pPr marL="342900" indent="-342900">
              <a:buAutoNum type="arabicPeriod"/>
            </a:pPr>
            <a:r>
              <a:rPr lang="da-DK" sz="2000" dirty="0"/>
              <a:t>A seed </a:t>
            </a:r>
            <a:r>
              <a:rPr lang="da-DK" sz="2000" dirty="0" err="1"/>
              <a:t>lot</a:t>
            </a:r>
            <a:r>
              <a:rPr lang="da-DK" sz="2000" dirty="0"/>
              <a:t> as a population of </a:t>
            </a:r>
            <a:r>
              <a:rPr lang="da-DK" sz="2000" dirty="0" err="1"/>
              <a:t>seeds</a:t>
            </a:r>
            <a:r>
              <a:rPr lang="da-DK" sz="2000" dirty="0"/>
              <a:t>, seed </a:t>
            </a:r>
            <a:r>
              <a:rPr lang="da-DK" sz="2000" dirty="0" err="1"/>
              <a:t>survival</a:t>
            </a:r>
            <a:r>
              <a:rPr lang="da-DK" sz="2000" dirty="0"/>
              <a:t> </a:t>
            </a:r>
            <a:r>
              <a:rPr lang="da-DK" sz="2000" dirty="0" err="1"/>
              <a:t>curves</a:t>
            </a:r>
            <a:r>
              <a:rPr lang="da-DK" sz="2000" dirty="0"/>
              <a:t> and genebank </a:t>
            </a:r>
            <a:r>
              <a:rPr lang="da-DK" sz="2000" dirty="0" err="1"/>
              <a:t>viability</a:t>
            </a:r>
            <a:r>
              <a:rPr lang="da-DK" sz="2000" dirty="0"/>
              <a:t> </a:t>
            </a:r>
            <a:r>
              <a:rPr lang="da-DK" sz="2000" dirty="0" err="1"/>
              <a:t>thresholds</a:t>
            </a:r>
            <a:endParaRPr lang="da-DK" sz="2000" dirty="0"/>
          </a:p>
          <a:p>
            <a:pPr marL="342900" indent="-342900">
              <a:buAutoNum type="arabicPeriod"/>
            </a:pPr>
            <a:endParaRPr lang="da-DK" sz="2000" dirty="0"/>
          </a:p>
          <a:p>
            <a:pPr marL="342900" indent="-342900">
              <a:buAutoNum type="arabicPeriod"/>
            </a:pPr>
            <a:r>
              <a:rPr lang="da-DK" sz="2000" dirty="0" err="1"/>
              <a:t>Pre-storage</a:t>
            </a:r>
            <a:r>
              <a:rPr lang="da-DK" sz="2000" dirty="0"/>
              <a:t> factors </a:t>
            </a:r>
            <a:r>
              <a:rPr lang="da-DK" sz="2000" dirty="0" err="1"/>
              <a:t>that</a:t>
            </a:r>
            <a:r>
              <a:rPr lang="da-DK" sz="2000" dirty="0"/>
              <a:t> </a:t>
            </a:r>
            <a:r>
              <a:rPr lang="da-DK" sz="2000" dirty="0" err="1"/>
              <a:t>can</a:t>
            </a:r>
            <a:r>
              <a:rPr lang="da-DK" sz="2000" dirty="0"/>
              <a:t> </a:t>
            </a:r>
            <a:r>
              <a:rPr lang="da-DK" sz="2000" dirty="0" err="1"/>
              <a:t>impact</a:t>
            </a:r>
            <a:r>
              <a:rPr lang="da-DK" sz="2000" dirty="0"/>
              <a:t> the </a:t>
            </a:r>
            <a:r>
              <a:rPr lang="da-DK" sz="2000" dirty="0" err="1"/>
              <a:t>subsequent</a:t>
            </a:r>
            <a:r>
              <a:rPr lang="da-DK" sz="2000" dirty="0"/>
              <a:t> </a:t>
            </a:r>
            <a:r>
              <a:rPr lang="da-DK" sz="2000" dirty="0" err="1"/>
              <a:t>longevity</a:t>
            </a:r>
            <a:r>
              <a:rPr lang="da-DK" sz="2000" dirty="0"/>
              <a:t> of </a:t>
            </a:r>
            <a:r>
              <a:rPr lang="da-DK" sz="2000" dirty="0" err="1"/>
              <a:t>seeds</a:t>
            </a:r>
            <a:r>
              <a:rPr lang="da-DK" sz="2000" dirty="0"/>
              <a:t> </a:t>
            </a:r>
            <a:r>
              <a:rPr lang="da-DK" sz="2000" dirty="0" err="1"/>
              <a:t>when</a:t>
            </a:r>
            <a:r>
              <a:rPr lang="da-DK" sz="2000" dirty="0"/>
              <a:t> </a:t>
            </a:r>
            <a:r>
              <a:rPr lang="da-DK" sz="2000" dirty="0" err="1"/>
              <a:t>they</a:t>
            </a:r>
            <a:r>
              <a:rPr lang="da-DK" sz="2000" dirty="0"/>
              <a:t> </a:t>
            </a:r>
            <a:r>
              <a:rPr lang="da-DK" sz="2000" dirty="0" err="1"/>
              <a:t>are</a:t>
            </a:r>
            <a:r>
              <a:rPr lang="da-DK" sz="2000" dirty="0"/>
              <a:t> </a:t>
            </a:r>
            <a:r>
              <a:rPr lang="da-DK" sz="2000" dirty="0" err="1"/>
              <a:t>placed</a:t>
            </a:r>
            <a:r>
              <a:rPr lang="da-DK" sz="2000" dirty="0"/>
              <a:t> </a:t>
            </a:r>
            <a:r>
              <a:rPr lang="da-DK" sz="2000" dirty="0" err="1"/>
              <a:t>into</a:t>
            </a:r>
            <a:r>
              <a:rPr lang="da-DK" sz="2000" dirty="0"/>
              <a:t> genebank </a:t>
            </a:r>
            <a:r>
              <a:rPr lang="da-DK" sz="2000" dirty="0" err="1"/>
              <a:t>storage</a:t>
            </a:r>
            <a:endParaRPr lang="da-DK" sz="2000" dirty="0"/>
          </a:p>
          <a:p>
            <a:pPr marL="342900" indent="-342900">
              <a:buAutoNum type="arabicPeriod"/>
            </a:pPr>
            <a:endParaRPr lang="da-DK" sz="2000" dirty="0"/>
          </a:p>
          <a:p>
            <a:pPr marL="342900" indent="-342900">
              <a:buAutoNum type="arabicPeriod"/>
            </a:pPr>
            <a:r>
              <a:rPr lang="da-DK" sz="2000" dirty="0"/>
              <a:t>Are </a:t>
            </a:r>
            <a:r>
              <a:rPr lang="da-DK" sz="2000" dirty="0" err="1"/>
              <a:t>current</a:t>
            </a:r>
            <a:r>
              <a:rPr lang="da-DK" sz="2000" dirty="0"/>
              <a:t> genebank </a:t>
            </a:r>
            <a:r>
              <a:rPr lang="da-DK" sz="2000" dirty="0" err="1"/>
              <a:t>storage</a:t>
            </a:r>
            <a:r>
              <a:rPr lang="da-DK" sz="2000" dirty="0"/>
              <a:t> </a:t>
            </a:r>
            <a:r>
              <a:rPr lang="da-DK" sz="2000" dirty="0" err="1"/>
              <a:t>conditions</a:t>
            </a:r>
            <a:r>
              <a:rPr lang="da-DK" sz="2000" dirty="0"/>
              <a:t> acceptable or not?</a:t>
            </a:r>
          </a:p>
          <a:p>
            <a:pPr marL="342900" indent="-342900">
              <a:buAutoNum type="arabicPeriod"/>
            </a:pPr>
            <a:endParaRPr lang="da-DK" sz="2000" dirty="0"/>
          </a:p>
          <a:p>
            <a:pPr marL="342900" indent="-342900">
              <a:buAutoNum type="arabicPeriod"/>
            </a:pPr>
            <a:endParaRPr lang="da-DK" sz="2000" dirty="0"/>
          </a:p>
          <a:p>
            <a:pPr marL="342900" indent="-342900">
              <a:buAutoNum type="arabicPeriod"/>
            </a:pPr>
            <a:endParaRPr lang="da-DK" sz="2000" dirty="0"/>
          </a:p>
          <a:p>
            <a:pPr marL="342900" indent="-342900">
              <a:buAutoNum type="arabicPeriod"/>
            </a:pPr>
            <a:endParaRPr lang="en-US" sz="2000" dirty="0"/>
          </a:p>
        </p:txBody>
      </p:sp>
    </p:spTree>
    <p:extLst>
      <p:ext uri="{BB962C8B-B14F-4D97-AF65-F5344CB8AC3E}">
        <p14:creationId xmlns:p14="http://schemas.microsoft.com/office/powerpoint/2010/main" val="2794613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23528" y="-673572"/>
            <a:ext cx="8380205"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da-DK" sz="3600" dirty="0" err="1"/>
              <a:t>Discovery</a:t>
            </a:r>
            <a:r>
              <a:rPr lang="da-DK" sz="3600" dirty="0"/>
              <a:t> of seed </a:t>
            </a:r>
            <a:r>
              <a:rPr lang="da-DK" sz="3600" dirty="0" err="1"/>
              <a:t>longevity</a:t>
            </a:r>
            <a:r>
              <a:rPr lang="da-DK" sz="3600" dirty="0"/>
              <a:t> genes </a:t>
            </a:r>
            <a:endParaRPr lang="en-US" sz="3600" dirty="0"/>
          </a:p>
        </p:txBody>
      </p:sp>
      <p:pic>
        <p:nvPicPr>
          <p:cNvPr id="29" name="Picture 5"/>
          <p:cNvPicPr>
            <a:picLocks noChangeAspect="1" noChangeArrowheads="1"/>
          </p:cNvPicPr>
          <p:nvPr/>
        </p:nvPicPr>
        <p:blipFill>
          <a:blip r:embed="rId3" cstate="print"/>
          <a:srcRect/>
          <a:stretch>
            <a:fillRect/>
          </a:stretch>
        </p:blipFill>
        <p:spPr bwMode="auto">
          <a:xfrm>
            <a:off x="4645150" y="928132"/>
            <a:ext cx="4134756" cy="5940000"/>
          </a:xfrm>
          <a:prstGeom prst="rect">
            <a:avLst/>
          </a:prstGeom>
          <a:noFill/>
          <a:ln w="9525">
            <a:noFill/>
            <a:miter lim="800000"/>
            <a:headEnd/>
            <a:tailEnd/>
          </a:ln>
        </p:spPr>
      </p:pic>
      <p:sp>
        <p:nvSpPr>
          <p:cNvPr id="32" name="TextBox 31"/>
          <p:cNvSpPr txBox="1"/>
          <p:nvPr/>
        </p:nvSpPr>
        <p:spPr>
          <a:xfrm>
            <a:off x="187890" y="914498"/>
            <a:ext cx="4258850" cy="5940088"/>
          </a:xfrm>
          <a:prstGeom prst="rect">
            <a:avLst/>
          </a:prstGeom>
          <a:noFill/>
        </p:spPr>
        <p:txBody>
          <a:bodyPr wrap="square" rtlCol="0">
            <a:spAutoFit/>
          </a:bodyPr>
          <a:lstStyle/>
          <a:p>
            <a:pPr marL="285750" indent="-285750">
              <a:buFont typeface="Wingdings" panose="05000000000000000000" pitchFamily="2" charset="2"/>
              <a:buChar char="Ø"/>
            </a:pPr>
            <a:r>
              <a:rPr lang="en-US" sz="2000" dirty="0"/>
              <a:t>Genome-wide association analysis: 299 </a:t>
            </a:r>
            <a:r>
              <a:rPr lang="en-US" sz="2000" dirty="0" err="1"/>
              <a:t>Indica</a:t>
            </a:r>
            <a:r>
              <a:rPr lang="en-US" sz="2000" dirty="0"/>
              <a:t> group </a:t>
            </a:r>
            <a:r>
              <a:rPr lang="en-US" sz="2000" i="1" dirty="0" err="1"/>
              <a:t>Oryza</a:t>
            </a:r>
            <a:r>
              <a:rPr lang="en-US" sz="2000" i="1" dirty="0"/>
              <a:t> sativa </a:t>
            </a:r>
            <a:r>
              <a:rPr lang="en-US" sz="2000" dirty="0"/>
              <a:t>accessions. Seeds harvested at 31, 38 and 45 days after heading (different </a:t>
            </a:r>
            <a:r>
              <a:rPr lang="en-US" sz="2000" dirty="0" err="1"/>
              <a:t>coloured</a:t>
            </a:r>
            <a:r>
              <a:rPr lang="en-US" sz="2000" dirty="0"/>
              <a:t> symbols / lines). Standard seed storage experiments. </a:t>
            </a:r>
          </a:p>
          <a:p>
            <a:pPr>
              <a:buFont typeface="Wingdings" pitchFamily="2" charset="2"/>
              <a:buChar char="Ø"/>
            </a:pPr>
            <a:endParaRPr lang="da-DK" sz="2000" dirty="0"/>
          </a:p>
          <a:p>
            <a:pPr marL="285750" indent="-285750">
              <a:buFont typeface="Wingdings" panose="05000000000000000000" pitchFamily="2" charset="2"/>
              <a:buChar char="Ø"/>
            </a:pPr>
            <a:r>
              <a:rPr lang="en-US" sz="2000" dirty="0"/>
              <a:t>8 major loci associated with seed longevity parameters identified. </a:t>
            </a:r>
            <a:r>
              <a:rPr lang="en-US" sz="2000" dirty="0" err="1"/>
              <a:t>Favourable</a:t>
            </a:r>
            <a:r>
              <a:rPr lang="en-US" sz="2000" dirty="0"/>
              <a:t> haplotypes on chromosomes 1, 3, 4, 9 and 11 enhanced </a:t>
            </a:r>
            <a:r>
              <a:rPr lang="en-US" sz="2000" i="1" dirty="0"/>
              <a:t>p</a:t>
            </a:r>
            <a:r>
              <a:rPr lang="en-US" sz="2000" baseline="-25000" dirty="0"/>
              <a:t>50</a:t>
            </a:r>
            <a:r>
              <a:rPr lang="en-US" sz="2000" dirty="0"/>
              <a:t> by ratios of 0.22–1.86.</a:t>
            </a:r>
          </a:p>
          <a:p>
            <a:pPr marL="285750" indent="-285750">
              <a:buFont typeface="Wingdings" panose="05000000000000000000" pitchFamily="2" charset="2"/>
              <a:buChar char="Ø"/>
            </a:pPr>
            <a:endParaRPr lang="en-US" sz="2000" dirty="0"/>
          </a:p>
          <a:p>
            <a:pPr>
              <a:buFont typeface="Wingdings" pitchFamily="2" charset="2"/>
              <a:buChar char="Ø"/>
            </a:pPr>
            <a:endParaRPr lang="en-US" sz="2000" dirty="0"/>
          </a:p>
          <a:p>
            <a:endParaRPr lang="da-DK" sz="2000" dirty="0"/>
          </a:p>
          <a:p>
            <a:endParaRPr lang="da-DK" sz="2000" dirty="0"/>
          </a:p>
          <a:p>
            <a:endParaRPr lang="en-US" sz="2000" dirty="0"/>
          </a:p>
          <a:p>
            <a:r>
              <a:rPr lang="en-US" sz="2000" dirty="0"/>
              <a:t>Lee </a:t>
            </a:r>
            <a:r>
              <a:rPr lang="en-US" sz="2000" i="1" dirty="0"/>
              <a:t>et al</a:t>
            </a:r>
            <a:r>
              <a:rPr lang="en-US" sz="2000" dirty="0"/>
              <a:t>. (2019). </a:t>
            </a:r>
            <a:r>
              <a:rPr lang="en-US" sz="2000" i="1" dirty="0"/>
              <a:t>Ann. Bot. </a:t>
            </a:r>
            <a:r>
              <a:rPr lang="en-US" sz="2000" b="1" dirty="0"/>
              <a:t>124,</a:t>
            </a:r>
            <a:r>
              <a:rPr lang="en-US" sz="2000" dirty="0"/>
              <a:t> 447–460. </a:t>
            </a:r>
          </a:p>
        </p:txBody>
      </p:sp>
      <p:pic>
        <p:nvPicPr>
          <p:cNvPr id="33" name="Picture 32" descr="20171124_140449.jpg"/>
          <p:cNvPicPr>
            <a:picLocks noChangeAspect="1"/>
          </p:cNvPicPr>
          <p:nvPr/>
        </p:nvPicPr>
        <p:blipFill>
          <a:blip r:embed="rId4" cstate="print"/>
          <a:srcRect/>
          <a:stretch>
            <a:fillRect/>
          </a:stretch>
        </p:blipFill>
        <p:spPr>
          <a:xfrm rot="5400000">
            <a:off x="1518427" y="4698996"/>
            <a:ext cx="1413903" cy="1411421"/>
          </a:xfrm>
          <a:prstGeom prst="rect">
            <a:avLst/>
          </a:prstGeom>
          <a:ln>
            <a:solidFill>
              <a:schemeClr val="tx1"/>
            </a:solidFill>
          </a:ln>
        </p:spPr>
      </p:pic>
    </p:spTree>
    <p:extLst>
      <p:ext uri="{BB962C8B-B14F-4D97-AF65-F5344CB8AC3E}">
        <p14:creationId xmlns:p14="http://schemas.microsoft.com/office/powerpoint/2010/main" val="36255570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23528" y="-673572"/>
            <a:ext cx="8380205"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da-DK" sz="3600" dirty="0" err="1"/>
              <a:t>Length</a:t>
            </a:r>
            <a:r>
              <a:rPr lang="da-DK" sz="3600" dirty="0"/>
              <a:t> of the </a:t>
            </a:r>
            <a:r>
              <a:rPr lang="da-DK" sz="3600" dirty="0" err="1"/>
              <a:t>period</a:t>
            </a:r>
            <a:r>
              <a:rPr lang="da-DK" sz="3600" dirty="0"/>
              <a:t> from </a:t>
            </a:r>
            <a:r>
              <a:rPr lang="da-DK" sz="3600" dirty="0" err="1"/>
              <a:t>harvest</a:t>
            </a:r>
            <a:r>
              <a:rPr lang="da-DK" sz="3600" dirty="0"/>
              <a:t> to </a:t>
            </a:r>
            <a:r>
              <a:rPr lang="da-DK" sz="3600" dirty="0" err="1"/>
              <a:t>storage</a:t>
            </a:r>
            <a:endParaRPr lang="en-US" sz="3600" dirty="0"/>
          </a:p>
        </p:txBody>
      </p:sp>
      <p:sp>
        <p:nvSpPr>
          <p:cNvPr id="2" name="Rectangle 1"/>
          <p:cNvSpPr/>
          <p:nvPr/>
        </p:nvSpPr>
        <p:spPr>
          <a:xfrm>
            <a:off x="155448" y="4855464"/>
            <a:ext cx="384048" cy="521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ctive_1990_holding_period.tif"/>
          <p:cNvPicPr>
            <a:picLocks noChangeAspect="1"/>
          </p:cNvPicPr>
          <p:nvPr/>
        </p:nvPicPr>
        <p:blipFill>
          <a:blip r:embed="rId3" cstate="screen"/>
          <a:srcRect/>
          <a:stretch>
            <a:fillRect/>
          </a:stretch>
        </p:blipFill>
        <p:spPr>
          <a:xfrm>
            <a:off x="37429" y="2013869"/>
            <a:ext cx="9043841" cy="2757054"/>
          </a:xfrm>
          <a:prstGeom prst="rect">
            <a:avLst/>
          </a:prstGeom>
          <a:ln>
            <a:noFill/>
          </a:ln>
          <a:effectLst/>
        </p:spPr>
      </p:pic>
      <p:sp>
        <p:nvSpPr>
          <p:cNvPr id="7" name="TextBox 6"/>
          <p:cNvSpPr txBox="1"/>
          <p:nvPr/>
        </p:nvSpPr>
        <p:spPr>
          <a:xfrm>
            <a:off x="193089" y="4828806"/>
            <a:ext cx="8732520" cy="707886"/>
          </a:xfrm>
          <a:prstGeom prst="rect">
            <a:avLst/>
          </a:prstGeom>
          <a:noFill/>
        </p:spPr>
        <p:txBody>
          <a:bodyPr wrap="square" rtlCol="0">
            <a:spAutoFit/>
          </a:bodyPr>
          <a:lstStyle/>
          <a:p>
            <a:r>
              <a:rPr lang="en-US" sz="2000" dirty="0"/>
              <a:t>Re-test data for IRGC </a:t>
            </a:r>
            <a:r>
              <a:rPr lang="en-US" sz="2000" i="1" dirty="0" err="1"/>
              <a:t>Oryza</a:t>
            </a:r>
            <a:r>
              <a:rPr lang="en-US" sz="2000" i="1" dirty="0"/>
              <a:t> sativa </a:t>
            </a:r>
            <a:r>
              <a:rPr lang="en-US" sz="2000" dirty="0"/>
              <a:t>accessions regenerated in 1990, sorted according to length of time between harvest and banking (‘date processed’)</a:t>
            </a:r>
          </a:p>
        </p:txBody>
      </p:sp>
      <p:sp>
        <p:nvSpPr>
          <p:cNvPr id="4" name="Down Arrow Callout 3"/>
          <p:cNvSpPr/>
          <p:nvPr/>
        </p:nvSpPr>
        <p:spPr>
          <a:xfrm>
            <a:off x="286952" y="1200054"/>
            <a:ext cx="1296000" cy="792000"/>
          </a:xfrm>
          <a:prstGeom prst="downArrow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da-DK" dirty="0" err="1"/>
              <a:t>Dormancy</a:t>
            </a:r>
            <a:r>
              <a:rPr lang="da-DK" dirty="0"/>
              <a:t> still present</a:t>
            </a:r>
            <a:endParaRPr lang="en-US" dirty="0"/>
          </a:p>
        </p:txBody>
      </p:sp>
      <p:sp>
        <p:nvSpPr>
          <p:cNvPr id="10" name="Down Arrow Callout 9"/>
          <p:cNvSpPr/>
          <p:nvPr/>
        </p:nvSpPr>
        <p:spPr>
          <a:xfrm>
            <a:off x="5413688" y="769811"/>
            <a:ext cx="1692000" cy="1224000"/>
          </a:xfrm>
          <a:prstGeom prst="downArrow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da-DK" dirty="0"/>
              <a:t>More seed </a:t>
            </a:r>
            <a:r>
              <a:rPr lang="da-DK" dirty="0" err="1"/>
              <a:t>lots</a:t>
            </a:r>
            <a:r>
              <a:rPr lang="da-DK" dirty="0"/>
              <a:t> </a:t>
            </a:r>
            <a:r>
              <a:rPr lang="da-DK" dirty="0" err="1"/>
              <a:t>showing</a:t>
            </a:r>
            <a:r>
              <a:rPr lang="da-DK" dirty="0"/>
              <a:t> </a:t>
            </a:r>
            <a:r>
              <a:rPr lang="da-DK" dirty="0" err="1"/>
              <a:t>decline</a:t>
            </a:r>
            <a:r>
              <a:rPr lang="da-DK" dirty="0"/>
              <a:t> in </a:t>
            </a:r>
            <a:r>
              <a:rPr lang="da-DK" dirty="0" err="1"/>
              <a:t>viability</a:t>
            </a:r>
            <a:r>
              <a:rPr lang="da-DK" dirty="0"/>
              <a:t>?</a:t>
            </a:r>
            <a:endParaRPr lang="en-US" dirty="0"/>
          </a:p>
        </p:txBody>
      </p:sp>
      <p:sp>
        <p:nvSpPr>
          <p:cNvPr id="5" name="Down Arrow 4"/>
          <p:cNvSpPr/>
          <p:nvPr/>
        </p:nvSpPr>
        <p:spPr>
          <a:xfrm>
            <a:off x="3870507" y="1565370"/>
            <a:ext cx="612000" cy="432000"/>
          </a:xfrm>
          <a:prstGeom prst="downArrow">
            <a:avLst>
              <a:gd name="adj1" fmla="val 50000"/>
              <a:gd name="adj2" fmla="val 56793"/>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2" name="Down Arrow 11"/>
          <p:cNvSpPr/>
          <p:nvPr/>
        </p:nvSpPr>
        <p:spPr>
          <a:xfrm>
            <a:off x="8052963" y="1563805"/>
            <a:ext cx="612000" cy="432000"/>
          </a:xfrm>
          <a:prstGeom prst="downArrow">
            <a:avLst>
              <a:gd name="adj1" fmla="val 50000"/>
              <a:gd name="adj2" fmla="val 56793"/>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889147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23528" y="-673572"/>
            <a:ext cx="8380205"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da-DK" sz="3600" dirty="0"/>
              <a:t>Variation in seed </a:t>
            </a:r>
            <a:r>
              <a:rPr lang="da-DK" sz="3600" dirty="0" err="1"/>
              <a:t>lot</a:t>
            </a:r>
            <a:r>
              <a:rPr lang="da-DK" sz="3600" dirty="0"/>
              <a:t> </a:t>
            </a:r>
            <a:r>
              <a:rPr lang="da-DK" sz="3600" dirty="0" err="1"/>
              <a:t>longevity</a:t>
            </a:r>
            <a:r>
              <a:rPr lang="da-DK" sz="3600" dirty="0"/>
              <a:t> </a:t>
            </a:r>
            <a:r>
              <a:rPr lang="da-DK" sz="3600" dirty="0" err="1"/>
              <a:t>within</a:t>
            </a:r>
            <a:r>
              <a:rPr lang="da-DK" sz="3600" dirty="0"/>
              <a:t> a species</a:t>
            </a:r>
            <a:endParaRPr lang="en-US" sz="3600" dirty="0"/>
          </a:p>
        </p:txBody>
      </p:sp>
      <p:sp>
        <p:nvSpPr>
          <p:cNvPr id="32" name="TextBox 31"/>
          <p:cNvSpPr txBox="1"/>
          <p:nvPr/>
        </p:nvSpPr>
        <p:spPr>
          <a:xfrm>
            <a:off x="323528" y="993036"/>
            <a:ext cx="8628448" cy="4739759"/>
          </a:xfrm>
          <a:prstGeom prst="rect">
            <a:avLst/>
          </a:prstGeom>
          <a:noFill/>
        </p:spPr>
        <p:txBody>
          <a:bodyPr wrap="square" rtlCol="0">
            <a:spAutoFit/>
          </a:bodyPr>
          <a:lstStyle/>
          <a:p>
            <a:r>
              <a:rPr lang="da-DK" sz="2000" dirty="0"/>
              <a:t>Due to:</a:t>
            </a:r>
          </a:p>
          <a:p>
            <a:endParaRPr lang="da-DK" sz="2000" dirty="0"/>
          </a:p>
          <a:p>
            <a:pPr marL="285750" indent="-285750">
              <a:buFont typeface="Wingdings" panose="05000000000000000000" pitchFamily="2" charset="2"/>
              <a:buChar char="Ø"/>
            </a:pPr>
            <a:r>
              <a:rPr lang="da-DK" sz="2000" dirty="0" err="1"/>
              <a:t>genetics</a:t>
            </a:r>
            <a:r>
              <a:rPr lang="da-DK" sz="2000" dirty="0"/>
              <a:t>;</a:t>
            </a:r>
          </a:p>
          <a:p>
            <a:pPr marL="285750" indent="-285750">
              <a:buFont typeface="Wingdings" panose="05000000000000000000" pitchFamily="2" charset="2"/>
              <a:buChar char="Ø"/>
            </a:pPr>
            <a:endParaRPr lang="da-DK" sz="2000" dirty="0"/>
          </a:p>
          <a:p>
            <a:pPr marL="285750" indent="-285750">
              <a:buFont typeface="Wingdings" panose="05000000000000000000" pitchFamily="2" charset="2"/>
              <a:buChar char="Ø"/>
            </a:pPr>
            <a:r>
              <a:rPr lang="da-DK" sz="2000" dirty="0" err="1"/>
              <a:t>conditions</a:t>
            </a:r>
            <a:r>
              <a:rPr lang="da-DK" sz="2000" dirty="0"/>
              <a:t> </a:t>
            </a:r>
            <a:r>
              <a:rPr lang="da-DK" sz="2000" dirty="0" err="1"/>
              <a:t>during</a:t>
            </a:r>
            <a:r>
              <a:rPr lang="da-DK" sz="2000" dirty="0"/>
              <a:t> seed </a:t>
            </a:r>
            <a:r>
              <a:rPr lang="da-DK" sz="2000" dirty="0" err="1"/>
              <a:t>development</a:t>
            </a:r>
            <a:r>
              <a:rPr lang="da-DK" sz="2000" dirty="0"/>
              <a:t>;</a:t>
            </a:r>
          </a:p>
          <a:p>
            <a:pPr marL="285750" indent="-285750">
              <a:buFont typeface="Wingdings" panose="05000000000000000000" pitchFamily="2" charset="2"/>
              <a:buChar char="Ø"/>
            </a:pPr>
            <a:endParaRPr lang="da-DK" sz="2000" dirty="0"/>
          </a:p>
          <a:p>
            <a:pPr marL="285750" indent="-285750">
              <a:buFont typeface="Wingdings" panose="05000000000000000000" pitchFamily="2" charset="2"/>
              <a:buChar char="Ø"/>
            </a:pPr>
            <a:r>
              <a:rPr lang="da-DK" sz="2000" dirty="0" err="1"/>
              <a:t>conditions</a:t>
            </a:r>
            <a:r>
              <a:rPr lang="da-DK" sz="2000" dirty="0"/>
              <a:t> at and timing of seed </a:t>
            </a:r>
            <a:r>
              <a:rPr lang="da-DK" sz="2000" dirty="0" err="1"/>
              <a:t>harvest</a:t>
            </a:r>
            <a:r>
              <a:rPr lang="da-DK" sz="2000" dirty="0"/>
              <a:t>;</a:t>
            </a:r>
          </a:p>
          <a:p>
            <a:pPr marL="285750" indent="-285750">
              <a:buFont typeface="Wingdings" panose="05000000000000000000" pitchFamily="2" charset="2"/>
              <a:buChar char="Ø"/>
            </a:pPr>
            <a:endParaRPr lang="da-DK" sz="2000" dirty="0"/>
          </a:p>
          <a:p>
            <a:pPr marL="285750" indent="-285750">
              <a:buFont typeface="Wingdings" panose="05000000000000000000" pitchFamily="2" charset="2"/>
              <a:buChar char="Ø"/>
            </a:pPr>
            <a:r>
              <a:rPr lang="da-DK" sz="2000" dirty="0" err="1"/>
              <a:t>how</a:t>
            </a:r>
            <a:r>
              <a:rPr lang="da-DK" sz="2000" dirty="0"/>
              <a:t> </a:t>
            </a:r>
            <a:r>
              <a:rPr lang="da-DK" sz="2000" dirty="0" err="1"/>
              <a:t>seeds</a:t>
            </a:r>
            <a:r>
              <a:rPr lang="da-DK" sz="2000" dirty="0"/>
              <a:t> </a:t>
            </a:r>
            <a:r>
              <a:rPr lang="da-DK" sz="2000" dirty="0" err="1"/>
              <a:t>are</a:t>
            </a:r>
            <a:r>
              <a:rPr lang="da-DK" sz="2000" dirty="0"/>
              <a:t> </a:t>
            </a:r>
            <a:r>
              <a:rPr lang="da-DK" sz="2000" dirty="0" err="1"/>
              <a:t>processed</a:t>
            </a:r>
            <a:r>
              <a:rPr lang="da-DK" sz="2000" dirty="0"/>
              <a:t> (</a:t>
            </a:r>
            <a:r>
              <a:rPr lang="da-DK" sz="2000" dirty="0" err="1"/>
              <a:t>drying</a:t>
            </a:r>
            <a:r>
              <a:rPr lang="da-DK" sz="2000" dirty="0"/>
              <a:t> &amp; ‘</a:t>
            </a:r>
            <a:r>
              <a:rPr lang="da-DK" sz="2000" dirty="0" err="1"/>
              <a:t>holding</a:t>
            </a:r>
            <a:r>
              <a:rPr lang="da-DK" sz="2000" dirty="0"/>
              <a:t>’ </a:t>
            </a:r>
            <a:r>
              <a:rPr lang="da-DK" sz="2000" dirty="0" err="1"/>
              <a:t>conditions</a:t>
            </a:r>
            <a:r>
              <a:rPr lang="da-DK" sz="2000" dirty="0"/>
              <a:t>);</a:t>
            </a:r>
          </a:p>
          <a:p>
            <a:pPr marL="285750" indent="-285750">
              <a:buFont typeface="Wingdings" panose="05000000000000000000" pitchFamily="2" charset="2"/>
              <a:buChar char="Ø"/>
            </a:pPr>
            <a:endParaRPr lang="da-DK" sz="2000" dirty="0"/>
          </a:p>
          <a:p>
            <a:pPr marL="285750" indent="-285750">
              <a:buFont typeface="Wingdings" panose="05000000000000000000" pitchFamily="2" charset="2"/>
              <a:buChar char="Ø"/>
            </a:pPr>
            <a:r>
              <a:rPr lang="da-DK" sz="2000" dirty="0" err="1"/>
              <a:t>length</a:t>
            </a:r>
            <a:r>
              <a:rPr lang="da-DK" sz="2000" dirty="0"/>
              <a:t> of time </a:t>
            </a:r>
            <a:r>
              <a:rPr lang="da-DK" sz="2000" dirty="0" err="1"/>
              <a:t>before</a:t>
            </a:r>
            <a:r>
              <a:rPr lang="da-DK" sz="2000" dirty="0"/>
              <a:t> </a:t>
            </a:r>
            <a:r>
              <a:rPr lang="da-DK" sz="2000" dirty="0" err="1"/>
              <a:t>seeds</a:t>
            </a:r>
            <a:r>
              <a:rPr lang="da-DK" sz="2000" dirty="0"/>
              <a:t> </a:t>
            </a:r>
            <a:r>
              <a:rPr lang="da-DK" sz="2000" dirty="0" err="1"/>
              <a:t>are</a:t>
            </a:r>
            <a:r>
              <a:rPr lang="da-DK" sz="2000" dirty="0"/>
              <a:t> </a:t>
            </a:r>
            <a:r>
              <a:rPr lang="da-DK" sz="2000" dirty="0" err="1"/>
              <a:t>placed</a:t>
            </a:r>
            <a:r>
              <a:rPr lang="da-DK" sz="2000" dirty="0"/>
              <a:t> </a:t>
            </a:r>
            <a:r>
              <a:rPr lang="da-DK" sz="2000" dirty="0" err="1"/>
              <a:t>into</a:t>
            </a:r>
            <a:r>
              <a:rPr lang="da-DK" sz="2000" dirty="0"/>
              <a:t> </a:t>
            </a:r>
            <a:r>
              <a:rPr lang="da-DK" sz="2000" dirty="0" err="1"/>
              <a:t>storage</a:t>
            </a:r>
            <a:r>
              <a:rPr lang="da-DK" sz="2000" dirty="0"/>
              <a:t>.</a:t>
            </a:r>
            <a:endParaRPr lang="en-US" sz="2000" dirty="0"/>
          </a:p>
          <a:p>
            <a:pPr marL="285750" indent="-285750">
              <a:buFont typeface="Wingdings" panose="05000000000000000000" pitchFamily="2" charset="2"/>
              <a:buChar char="Ø"/>
            </a:pPr>
            <a:endParaRPr lang="en-US" sz="2000" dirty="0"/>
          </a:p>
          <a:p>
            <a:endParaRPr lang="da-DK" sz="2000" dirty="0"/>
          </a:p>
          <a:p>
            <a:r>
              <a:rPr lang="da-DK" sz="2400" b="1" dirty="0"/>
              <a:t>Still </a:t>
            </a:r>
            <a:r>
              <a:rPr lang="da-DK" sz="2400" b="1" dirty="0" err="1"/>
              <a:t>need</a:t>
            </a:r>
            <a:r>
              <a:rPr lang="da-DK" sz="2400" b="1" dirty="0"/>
              <a:t> to monitor the </a:t>
            </a:r>
            <a:r>
              <a:rPr lang="da-DK" sz="2400" b="1" dirty="0" err="1"/>
              <a:t>viability</a:t>
            </a:r>
            <a:r>
              <a:rPr lang="da-DK" sz="2400" b="1" dirty="0"/>
              <a:t> of seed </a:t>
            </a:r>
            <a:r>
              <a:rPr lang="da-DK" sz="2400" b="1" dirty="0" err="1"/>
              <a:t>lots</a:t>
            </a:r>
            <a:r>
              <a:rPr lang="da-DK" sz="2400" b="1" dirty="0"/>
              <a:t> in genebank </a:t>
            </a:r>
            <a:r>
              <a:rPr lang="da-DK" sz="2400" b="1" dirty="0" err="1"/>
              <a:t>storage</a:t>
            </a:r>
            <a:r>
              <a:rPr lang="da-DK" sz="2400" b="1" dirty="0"/>
              <a:t>!</a:t>
            </a:r>
          </a:p>
          <a:p>
            <a:pPr>
              <a:buFont typeface="Wingdings" pitchFamily="2" charset="2"/>
              <a:buChar char="Ø"/>
            </a:pPr>
            <a:endParaRPr lang="en-US" dirty="0"/>
          </a:p>
        </p:txBody>
      </p:sp>
      <p:sp>
        <p:nvSpPr>
          <p:cNvPr id="2" name="Right Brace 1"/>
          <p:cNvSpPr/>
          <p:nvPr/>
        </p:nvSpPr>
        <p:spPr>
          <a:xfrm>
            <a:off x="6480063" y="1673351"/>
            <a:ext cx="402336" cy="2648127"/>
          </a:xfrm>
          <a:prstGeom prst="rightBrace">
            <a:avLst/>
          </a:prstGeom>
          <a:ln w="38100"/>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sp>
        <p:nvSpPr>
          <p:cNvPr id="4" name="TextBox 3"/>
          <p:cNvSpPr txBox="1"/>
          <p:nvPr/>
        </p:nvSpPr>
        <p:spPr>
          <a:xfrm>
            <a:off x="6898005" y="2197917"/>
            <a:ext cx="2046901" cy="1631216"/>
          </a:xfrm>
          <a:prstGeom prst="rect">
            <a:avLst/>
          </a:prstGeom>
          <a:noFill/>
        </p:spPr>
        <p:txBody>
          <a:bodyPr wrap="square" rtlCol="0">
            <a:spAutoFit/>
          </a:bodyPr>
          <a:lstStyle/>
          <a:p>
            <a:r>
              <a:rPr lang="da-DK" sz="2000" dirty="0" err="1"/>
              <a:t>We</a:t>
            </a:r>
            <a:r>
              <a:rPr lang="da-DK" sz="2000" dirty="0"/>
              <a:t> know </a:t>
            </a:r>
            <a:r>
              <a:rPr lang="da-DK" sz="2000" dirty="0" err="1"/>
              <a:t>very</a:t>
            </a:r>
            <a:r>
              <a:rPr lang="da-DK" sz="2000" dirty="0"/>
              <a:t> </a:t>
            </a:r>
            <a:r>
              <a:rPr lang="da-DK" sz="2000" dirty="0" err="1"/>
              <a:t>little</a:t>
            </a:r>
            <a:r>
              <a:rPr lang="da-DK" sz="2000" dirty="0"/>
              <a:t> </a:t>
            </a:r>
            <a:r>
              <a:rPr lang="da-DK" sz="2000" dirty="0" err="1"/>
              <a:t>about</a:t>
            </a:r>
            <a:r>
              <a:rPr lang="da-DK" sz="2000" dirty="0"/>
              <a:t> the </a:t>
            </a:r>
            <a:r>
              <a:rPr lang="da-DK" sz="2000" dirty="0" err="1"/>
              <a:t>interactive</a:t>
            </a:r>
            <a:r>
              <a:rPr lang="da-DK" sz="2000" dirty="0"/>
              <a:t> </a:t>
            </a:r>
            <a:r>
              <a:rPr lang="da-DK" sz="2000" dirty="0" err="1"/>
              <a:t>effect</a:t>
            </a:r>
            <a:r>
              <a:rPr lang="da-DK" sz="2000" dirty="0"/>
              <a:t> of </a:t>
            </a:r>
            <a:r>
              <a:rPr lang="da-DK" sz="2000" dirty="0" err="1"/>
              <a:t>these</a:t>
            </a:r>
            <a:r>
              <a:rPr lang="da-DK" sz="2000" dirty="0"/>
              <a:t> factors on seed </a:t>
            </a:r>
            <a:r>
              <a:rPr lang="da-DK" sz="2000" dirty="0" err="1"/>
              <a:t>longevity</a:t>
            </a:r>
            <a:r>
              <a:rPr lang="da-DK" sz="2000" dirty="0"/>
              <a:t>.</a:t>
            </a:r>
            <a:endParaRPr lang="en-US" sz="2000" dirty="0"/>
          </a:p>
        </p:txBody>
      </p:sp>
    </p:spTree>
    <p:extLst>
      <p:ext uri="{BB962C8B-B14F-4D97-AF65-F5344CB8AC3E}">
        <p14:creationId xmlns:p14="http://schemas.microsoft.com/office/powerpoint/2010/main" val="647675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da-DK" dirty="0" err="1"/>
              <a:t>Outline</a:t>
            </a:r>
            <a:endParaRPr lang="en-US" dirty="0"/>
          </a:p>
        </p:txBody>
      </p:sp>
      <p:sp>
        <p:nvSpPr>
          <p:cNvPr id="3" name="TextBox 2"/>
          <p:cNvSpPr txBox="1"/>
          <p:nvPr/>
        </p:nvSpPr>
        <p:spPr>
          <a:xfrm>
            <a:off x="990601" y="2125133"/>
            <a:ext cx="7518400" cy="3477875"/>
          </a:xfrm>
          <a:prstGeom prst="rect">
            <a:avLst/>
          </a:prstGeom>
          <a:noFill/>
        </p:spPr>
        <p:txBody>
          <a:bodyPr wrap="square" rtlCol="0">
            <a:spAutoFit/>
          </a:bodyPr>
          <a:lstStyle/>
          <a:p>
            <a:pPr marL="342900" indent="-342900">
              <a:buAutoNum type="arabicPeriod"/>
            </a:pPr>
            <a:r>
              <a:rPr lang="da-DK" sz="2000" dirty="0">
                <a:solidFill>
                  <a:schemeClr val="bg1">
                    <a:lumMod val="50000"/>
                  </a:schemeClr>
                </a:solidFill>
              </a:rPr>
              <a:t>A seed </a:t>
            </a:r>
            <a:r>
              <a:rPr lang="da-DK" sz="2000" dirty="0" err="1">
                <a:solidFill>
                  <a:schemeClr val="bg1">
                    <a:lumMod val="50000"/>
                  </a:schemeClr>
                </a:solidFill>
              </a:rPr>
              <a:t>lot</a:t>
            </a:r>
            <a:r>
              <a:rPr lang="da-DK" sz="2000" dirty="0">
                <a:solidFill>
                  <a:schemeClr val="bg1">
                    <a:lumMod val="50000"/>
                  </a:schemeClr>
                </a:solidFill>
              </a:rPr>
              <a:t> as a population of </a:t>
            </a:r>
            <a:r>
              <a:rPr lang="da-DK" sz="2000" dirty="0" err="1">
                <a:solidFill>
                  <a:schemeClr val="bg1">
                    <a:lumMod val="50000"/>
                  </a:schemeClr>
                </a:solidFill>
              </a:rPr>
              <a:t>seeds</a:t>
            </a:r>
            <a:r>
              <a:rPr lang="da-DK" sz="2000" dirty="0">
                <a:solidFill>
                  <a:schemeClr val="bg1">
                    <a:lumMod val="50000"/>
                  </a:schemeClr>
                </a:solidFill>
              </a:rPr>
              <a:t>, seed </a:t>
            </a:r>
            <a:r>
              <a:rPr lang="da-DK" sz="2000" dirty="0" err="1">
                <a:solidFill>
                  <a:schemeClr val="bg1">
                    <a:lumMod val="50000"/>
                  </a:schemeClr>
                </a:solidFill>
              </a:rPr>
              <a:t>survival</a:t>
            </a:r>
            <a:r>
              <a:rPr lang="da-DK" sz="2000" dirty="0">
                <a:solidFill>
                  <a:schemeClr val="bg1">
                    <a:lumMod val="50000"/>
                  </a:schemeClr>
                </a:solidFill>
              </a:rPr>
              <a:t> </a:t>
            </a:r>
            <a:r>
              <a:rPr lang="da-DK" sz="2000" dirty="0" err="1">
                <a:solidFill>
                  <a:schemeClr val="bg1">
                    <a:lumMod val="50000"/>
                  </a:schemeClr>
                </a:solidFill>
              </a:rPr>
              <a:t>curves</a:t>
            </a:r>
            <a:r>
              <a:rPr lang="da-DK" sz="2000" dirty="0">
                <a:solidFill>
                  <a:schemeClr val="bg1">
                    <a:lumMod val="50000"/>
                  </a:schemeClr>
                </a:solidFill>
              </a:rPr>
              <a:t> and genebank </a:t>
            </a:r>
            <a:r>
              <a:rPr lang="da-DK" sz="2000" dirty="0" err="1">
                <a:solidFill>
                  <a:schemeClr val="bg1">
                    <a:lumMod val="50000"/>
                  </a:schemeClr>
                </a:solidFill>
              </a:rPr>
              <a:t>viability</a:t>
            </a:r>
            <a:r>
              <a:rPr lang="da-DK" sz="2000" dirty="0">
                <a:solidFill>
                  <a:schemeClr val="bg1">
                    <a:lumMod val="50000"/>
                  </a:schemeClr>
                </a:solidFill>
              </a:rPr>
              <a:t> </a:t>
            </a:r>
            <a:r>
              <a:rPr lang="da-DK" sz="2000" dirty="0" err="1">
                <a:solidFill>
                  <a:schemeClr val="bg1">
                    <a:lumMod val="50000"/>
                  </a:schemeClr>
                </a:solidFill>
              </a:rPr>
              <a:t>thresholds</a:t>
            </a:r>
            <a:endParaRPr lang="da-DK" sz="2000" dirty="0">
              <a:solidFill>
                <a:schemeClr val="bg1">
                  <a:lumMod val="50000"/>
                </a:schemeClr>
              </a:solidFill>
            </a:endParaRPr>
          </a:p>
          <a:p>
            <a:pPr marL="342900" indent="-342900">
              <a:buAutoNum type="arabicPeriod"/>
            </a:pPr>
            <a:endParaRPr lang="da-DK" sz="2000" dirty="0">
              <a:solidFill>
                <a:schemeClr val="bg1">
                  <a:lumMod val="50000"/>
                </a:schemeClr>
              </a:solidFill>
            </a:endParaRPr>
          </a:p>
          <a:p>
            <a:pPr marL="342900" indent="-342900">
              <a:buAutoNum type="arabicPeriod"/>
            </a:pPr>
            <a:r>
              <a:rPr lang="da-DK" sz="2000" dirty="0" err="1">
                <a:solidFill>
                  <a:schemeClr val="bg1">
                    <a:lumMod val="50000"/>
                  </a:schemeClr>
                </a:solidFill>
              </a:rPr>
              <a:t>Pre-storage</a:t>
            </a:r>
            <a:r>
              <a:rPr lang="da-DK" sz="2000" dirty="0">
                <a:solidFill>
                  <a:schemeClr val="bg1">
                    <a:lumMod val="50000"/>
                  </a:schemeClr>
                </a:solidFill>
              </a:rPr>
              <a:t> factors </a:t>
            </a:r>
            <a:r>
              <a:rPr lang="da-DK" sz="2000" dirty="0" err="1">
                <a:solidFill>
                  <a:schemeClr val="bg1">
                    <a:lumMod val="50000"/>
                  </a:schemeClr>
                </a:solidFill>
              </a:rPr>
              <a:t>that</a:t>
            </a:r>
            <a:r>
              <a:rPr lang="da-DK" sz="2000" dirty="0">
                <a:solidFill>
                  <a:schemeClr val="bg1">
                    <a:lumMod val="50000"/>
                  </a:schemeClr>
                </a:solidFill>
              </a:rPr>
              <a:t> </a:t>
            </a:r>
            <a:r>
              <a:rPr lang="da-DK" sz="2000" dirty="0" err="1">
                <a:solidFill>
                  <a:schemeClr val="bg1">
                    <a:lumMod val="50000"/>
                  </a:schemeClr>
                </a:solidFill>
              </a:rPr>
              <a:t>can</a:t>
            </a:r>
            <a:r>
              <a:rPr lang="da-DK" sz="2000" dirty="0">
                <a:solidFill>
                  <a:schemeClr val="bg1">
                    <a:lumMod val="50000"/>
                  </a:schemeClr>
                </a:solidFill>
              </a:rPr>
              <a:t> </a:t>
            </a:r>
            <a:r>
              <a:rPr lang="da-DK" sz="2000" dirty="0" err="1">
                <a:solidFill>
                  <a:schemeClr val="bg1">
                    <a:lumMod val="50000"/>
                  </a:schemeClr>
                </a:solidFill>
              </a:rPr>
              <a:t>impact</a:t>
            </a:r>
            <a:r>
              <a:rPr lang="da-DK" sz="2000" dirty="0">
                <a:solidFill>
                  <a:schemeClr val="bg1">
                    <a:lumMod val="50000"/>
                  </a:schemeClr>
                </a:solidFill>
              </a:rPr>
              <a:t> the </a:t>
            </a:r>
            <a:r>
              <a:rPr lang="da-DK" sz="2000" dirty="0" err="1">
                <a:solidFill>
                  <a:schemeClr val="bg1">
                    <a:lumMod val="50000"/>
                  </a:schemeClr>
                </a:solidFill>
              </a:rPr>
              <a:t>subsequent</a:t>
            </a:r>
            <a:r>
              <a:rPr lang="da-DK" sz="2000" dirty="0">
                <a:solidFill>
                  <a:schemeClr val="bg1">
                    <a:lumMod val="50000"/>
                  </a:schemeClr>
                </a:solidFill>
              </a:rPr>
              <a:t> </a:t>
            </a:r>
            <a:r>
              <a:rPr lang="da-DK" sz="2000" dirty="0" err="1">
                <a:solidFill>
                  <a:schemeClr val="bg1">
                    <a:lumMod val="50000"/>
                  </a:schemeClr>
                </a:solidFill>
              </a:rPr>
              <a:t>longevity</a:t>
            </a:r>
            <a:r>
              <a:rPr lang="da-DK" sz="2000" dirty="0">
                <a:solidFill>
                  <a:schemeClr val="bg1">
                    <a:lumMod val="50000"/>
                  </a:schemeClr>
                </a:solidFill>
              </a:rPr>
              <a:t> of </a:t>
            </a:r>
            <a:r>
              <a:rPr lang="da-DK" sz="2000" dirty="0" err="1">
                <a:solidFill>
                  <a:schemeClr val="bg1">
                    <a:lumMod val="50000"/>
                  </a:schemeClr>
                </a:solidFill>
              </a:rPr>
              <a:t>seeds</a:t>
            </a:r>
            <a:r>
              <a:rPr lang="da-DK" sz="2000" dirty="0">
                <a:solidFill>
                  <a:schemeClr val="bg1">
                    <a:lumMod val="50000"/>
                  </a:schemeClr>
                </a:solidFill>
              </a:rPr>
              <a:t> </a:t>
            </a:r>
            <a:r>
              <a:rPr lang="da-DK" sz="2000" dirty="0" err="1">
                <a:solidFill>
                  <a:schemeClr val="bg1">
                    <a:lumMod val="50000"/>
                  </a:schemeClr>
                </a:solidFill>
              </a:rPr>
              <a:t>when</a:t>
            </a:r>
            <a:r>
              <a:rPr lang="da-DK" sz="2000" dirty="0">
                <a:solidFill>
                  <a:schemeClr val="bg1">
                    <a:lumMod val="50000"/>
                  </a:schemeClr>
                </a:solidFill>
              </a:rPr>
              <a:t> </a:t>
            </a:r>
            <a:r>
              <a:rPr lang="da-DK" sz="2000" dirty="0" err="1">
                <a:solidFill>
                  <a:schemeClr val="bg1">
                    <a:lumMod val="50000"/>
                  </a:schemeClr>
                </a:solidFill>
              </a:rPr>
              <a:t>they</a:t>
            </a:r>
            <a:r>
              <a:rPr lang="da-DK" sz="2000" dirty="0">
                <a:solidFill>
                  <a:schemeClr val="bg1">
                    <a:lumMod val="50000"/>
                  </a:schemeClr>
                </a:solidFill>
              </a:rPr>
              <a:t> </a:t>
            </a:r>
            <a:r>
              <a:rPr lang="da-DK" sz="2000" dirty="0" err="1">
                <a:solidFill>
                  <a:schemeClr val="bg1">
                    <a:lumMod val="50000"/>
                  </a:schemeClr>
                </a:solidFill>
              </a:rPr>
              <a:t>are</a:t>
            </a:r>
            <a:r>
              <a:rPr lang="da-DK" sz="2000" dirty="0">
                <a:solidFill>
                  <a:schemeClr val="bg1">
                    <a:lumMod val="50000"/>
                  </a:schemeClr>
                </a:solidFill>
              </a:rPr>
              <a:t> </a:t>
            </a:r>
            <a:r>
              <a:rPr lang="da-DK" sz="2000" dirty="0" err="1">
                <a:solidFill>
                  <a:schemeClr val="bg1">
                    <a:lumMod val="50000"/>
                  </a:schemeClr>
                </a:solidFill>
              </a:rPr>
              <a:t>placed</a:t>
            </a:r>
            <a:r>
              <a:rPr lang="da-DK" sz="2000" dirty="0">
                <a:solidFill>
                  <a:schemeClr val="bg1">
                    <a:lumMod val="50000"/>
                  </a:schemeClr>
                </a:solidFill>
              </a:rPr>
              <a:t> </a:t>
            </a:r>
            <a:r>
              <a:rPr lang="da-DK" sz="2000" dirty="0" err="1">
                <a:solidFill>
                  <a:schemeClr val="bg1">
                    <a:lumMod val="50000"/>
                  </a:schemeClr>
                </a:solidFill>
              </a:rPr>
              <a:t>into</a:t>
            </a:r>
            <a:r>
              <a:rPr lang="da-DK" sz="2000" dirty="0">
                <a:solidFill>
                  <a:schemeClr val="bg1">
                    <a:lumMod val="50000"/>
                  </a:schemeClr>
                </a:solidFill>
              </a:rPr>
              <a:t> genebank </a:t>
            </a:r>
            <a:r>
              <a:rPr lang="da-DK" sz="2000" dirty="0" err="1">
                <a:solidFill>
                  <a:schemeClr val="bg1">
                    <a:lumMod val="50000"/>
                  </a:schemeClr>
                </a:solidFill>
              </a:rPr>
              <a:t>storage</a:t>
            </a:r>
            <a:endParaRPr lang="da-DK" sz="2000" dirty="0">
              <a:solidFill>
                <a:schemeClr val="bg1">
                  <a:lumMod val="50000"/>
                </a:schemeClr>
              </a:solidFill>
            </a:endParaRPr>
          </a:p>
          <a:p>
            <a:pPr marL="342900" indent="-342900">
              <a:buAutoNum type="arabicPeriod"/>
            </a:pPr>
            <a:endParaRPr lang="da-DK" sz="2000" dirty="0"/>
          </a:p>
          <a:p>
            <a:pPr marL="342900" indent="-342900">
              <a:buAutoNum type="arabicPeriod"/>
            </a:pPr>
            <a:r>
              <a:rPr lang="da-DK" sz="2000" dirty="0"/>
              <a:t>Are </a:t>
            </a:r>
            <a:r>
              <a:rPr lang="da-DK" sz="2000" dirty="0" err="1"/>
              <a:t>current</a:t>
            </a:r>
            <a:r>
              <a:rPr lang="da-DK" sz="2000" dirty="0"/>
              <a:t> genebank </a:t>
            </a:r>
            <a:r>
              <a:rPr lang="da-DK" sz="2000" dirty="0" err="1"/>
              <a:t>storage</a:t>
            </a:r>
            <a:r>
              <a:rPr lang="da-DK" sz="2000" dirty="0"/>
              <a:t> </a:t>
            </a:r>
            <a:r>
              <a:rPr lang="da-DK" sz="2000" dirty="0" err="1"/>
              <a:t>conditions</a:t>
            </a:r>
            <a:r>
              <a:rPr lang="da-DK" sz="2000" dirty="0"/>
              <a:t> acceptable or not?</a:t>
            </a:r>
          </a:p>
          <a:p>
            <a:pPr marL="342900" indent="-342900">
              <a:buAutoNum type="arabicPeriod"/>
            </a:pPr>
            <a:endParaRPr lang="da-DK" sz="2000" dirty="0"/>
          </a:p>
          <a:p>
            <a:pPr marL="342900" indent="-342900">
              <a:buAutoNum type="arabicPeriod"/>
            </a:pPr>
            <a:endParaRPr lang="da-DK" sz="2000" dirty="0"/>
          </a:p>
          <a:p>
            <a:pPr marL="342900" indent="-342900">
              <a:buAutoNum type="arabicPeriod"/>
            </a:pPr>
            <a:endParaRPr lang="da-DK" sz="2000" dirty="0"/>
          </a:p>
          <a:p>
            <a:pPr marL="342900" indent="-342900">
              <a:buAutoNum type="arabicPeriod"/>
            </a:pPr>
            <a:endParaRPr lang="en-US" sz="2000" dirty="0"/>
          </a:p>
        </p:txBody>
      </p:sp>
    </p:spTree>
    <p:extLst>
      <p:ext uri="{BB962C8B-B14F-4D97-AF65-F5344CB8AC3E}">
        <p14:creationId xmlns:p14="http://schemas.microsoft.com/office/powerpoint/2010/main" val="38940831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23528" y="-710910"/>
            <a:ext cx="8380205"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da-DK" sz="3600" dirty="0"/>
              <a:t>Genebank </a:t>
            </a:r>
            <a:r>
              <a:rPr lang="da-DK" sz="3600" dirty="0" err="1"/>
              <a:t>storage</a:t>
            </a:r>
            <a:r>
              <a:rPr lang="da-DK" sz="3600" dirty="0"/>
              <a:t> </a:t>
            </a:r>
            <a:r>
              <a:rPr lang="da-DK" sz="3600" dirty="0" err="1"/>
              <a:t>conditions</a:t>
            </a:r>
            <a:endParaRPr lang="en-US" sz="3600" dirty="0"/>
          </a:p>
        </p:txBody>
      </p:sp>
      <p:pic>
        <p:nvPicPr>
          <p:cNvPr id="19" name="Picture 18"/>
          <p:cNvPicPr>
            <a:picLocks noChangeAspect="1"/>
          </p:cNvPicPr>
          <p:nvPr/>
        </p:nvPicPr>
        <p:blipFill rotWithShape="1">
          <a:blip r:embed="rId3"/>
          <a:srcRect l="35965" t="15655" r="34508" b="10703"/>
          <a:stretch/>
        </p:blipFill>
        <p:spPr>
          <a:xfrm>
            <a:off x="323528" y="1307115"/>
            <a:ext cx="2478934" cy="3477875"/>
          </a:xfrm>
          <a:prstGeom prst="rect">
            <a:avLst/>
          </a:prstGeom>
          <a:ln>
            <a:solidFill>
              <a:schemeClr val="tx1"/>
            </a:solidFill>
          </a:ln>
        </p:spPr>
      </p:pic>
      <p:sp>
        <p:nvSpPr>
          <p:cNvPr id="5" name="Rectangle 4"/>
          <p:cNvSpPr/>
          <p:nvPr/>
        </p:nvSpPr>
        <p:spPr>
          <a:xfrm>
            <a:off x="3156559" y="902685"/>
            <a:ext cx="5736920" cy="5324535"/>
          </a:xfrm>
          <a:prstGeom prst="rect">
            <a:avLst/>
          </a:prstGeom>
        </p:spPr>
        <p:txBody>
          <a:bodyPr wrap="square">
            <a:spAutoFit/>
          </a:bodyPr>
          <a:lstStyle/>
          <a:p>
            <a:r>
              <a:rPr lang="en-US" sz="2000" b="1" dirty="0"/>
              <a:t>4.2.1</a:t>
            </a:r>
            <a:r>
              <a:rPr lang="en-US" sz="2000" dirty="0"/>
              <a:t> All </a:t>
            </a:r>
            <a:r>
              <a:rPr lang="en-US" sz="2000" b="1" dirty="0"/>
              <a:t>seed samples should be dried </a:t>
            </a:r>
            <a:r>
              <a:rPr lang="en-US" sz="2000" dirty="0"/>
              <a:t>to equilibrium in a controlled environment of 5–20°C and 10-25% RH, depending upon species. </a:t>
            </a:r>
          </a:p>
          <a:p>
            <a:r>
              <a:rPr lang="en-US" sz="2000" b="1" dirty="0"/>
              <a:t>4.2.2</a:t>
            </a:r>
            <a:r>
              <a:rPr lang="en-US" sz="2000" dirty="0"/>
              <a:t> After drying, all seed samples need to be </a:t>
            </a:r>
            <a:r>
              <a:rPr lang="en-US" sz="2000" b="1" dirty="0"/>
              <a:t>sealed in a suitable airtight container </a:t>
            </a:r>
            <a:r>
              <a:rPr lang="en-US" sz="2000" dirty="0"/>
              <a:t>for long-term storage; in some instances where collections that need frequent access to seeds or likely to be depleted well before the predicted time for loss in viability, it is then possible to store seeds in non–airtight containers.</a:t>
            </a:r>
          </a:p>
          <a:p>
            <a:r>
              <a:rPr lang="en-US" sz="2000" b="1" dirty="0"/>
              <a:t>4.2.3</a:t>
            </a:r>
            <a:r>
              <a:rPr lang="en-US" sz="2000" dirty="0"/>
              <a:t> Most-original-samples and safety duplicate samples should be stored under long-term conditions (base collections) at a temperature of </a:t>
            </a:r>
            <a:r>
              <a:rPr lang="en-US" sz="2000" b="1" dirty="0"/>
              <a:t>–18 ± 3 °C</a:t>
            </a:r>
            <a:r>
              <a:rPr lang="en-US" sz="2000" dirty="0"/>
              <a:t> and 15 ± 3% RH.</a:t>
            </a:r>
          </a:p>
          <a:p>
            <a:r>
              <a:rPr lang="en-US" sz="2000" b="1" dirty="0"/>
              <a:t>4.2.4</a:t>
            </a:r>
            <a:r>
              <a:rPr lang="en-US" sz="2000" dirty="0"/>
              <a:t> For medium-term conditions (active collection), samples should be stored under refrigeration at </a:t>
            </a:r>
            <a:r>
              <a:rPr lang="en-US" sz="2000" b="1" dirty="0"/>
              <a:t>5–10°C</a:t>
            </a:r>
            <a:r>
              <a:rPr lang="en-US" sz="2000" dirty="0"/>
              <a:t> and 15 ± 3% RH.</a:t>
            </a:r>
          </a:p>
        </p:txBody>
      </p:sp>
      <p:sp>
        <p:nvSpPr>
          <p:cNvPr id="2" name="Rectangle 1"/>
          <p:cNvSpPr/>
          <p:nvPr/>
        </p:nvSpPr>
        <p:spPr>
          <a:xfrm>
            <a:off x="980983" y="4982926"/>
            <a:ext cx="1332352" cy="369332"/>
          </a:xfrm>
          <a:prstGeom prst="rect">
            <a:avLst/>
          </a:prstGeom>
        </p:spPr>
        <p:txBody>
          <a:bodyPr wrap="none">
            <a:spAutoFit/>
          </a:bodyPr>
          <a:lstStyle/>
          <a:p>
            <a:r>
              <a:rPr lang="en-US" dirty="0"/>
              <a:t>(FAO, 2014).</a:t>
            </a:r>
          </a:p>
        </p:txBody>
      </p:sp>
    </p:spTree>
    <p:extLst>
      <p:ext uri="{BB962C8B-B14F-4D97-AF65-F5344CB8AC3E}">
        <p14:creationId xmlns:p14="http://schemas.microsoft.com/office/powerpoint/2010/main" val="38084359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23528" y="-673572"/>
            <a:ext cx="8380205"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da-DK" sz="3600" dirty="0" err="1"/>
              <a:t>Predictions</a:t>
            </a:r>
            <a:r>
              <a:rPr lang="da-DK" sz="3600" dirty="0"/>
              <a:t> of </a:t>
            </a:r>
            <a:r>
              <a:rPr lang="da-DK" sz="3600" dirty="0" err="1"/>
              <a:t>longevity</a:t>
            </a:r>
            <a:endParaRPr lang="en-US" sz="3600" dirty="0"/>
          </a:p>
        </p:txBody>
      </p:sp>
      <p:sp>
        <p:nvSpPr>
          <p:cNvPr id="5" name="Rectangle 4"/>
          <p:cNvSpPr/>
          <p:nvPr/>
        </p:nvSpPr>
        <p:spPr>
          <a:xfrm>
            <a:off x="2423160" y="1695450"/>
            <a:ext cx="6606540" cy="1847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Relative longevity.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743854" y="1892105"/>
            <a:ext cx="5800308" cy="4707227"/>
          </a:xfrm>
          <a:prstGeom prst="rect">
            <a:avLst/>
          </a:prstGeom>
          <a:ln>
            <a:noFill/>
          </a:ln>
        </p:spPr>
      </p:pic>
      <p:sp>
        <p:nvSpPr>
          <p:cNvPr id="12" name="Rectangle 11"/>
          <p:cNvSpPr/>
          <p:nvPr/>
        </p:nvSpPr>
        <p:spPr>
          <a:xfrm>
            <a:off x="323528" y="810350"/>
            <a:ext cx="8640960"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ea typeface="Roboto Slab" charset="0"/>
              </a:rPr>
              <a:t>Predicted times for viability to fall from 98 to 85% if the seeds are stored under long-term genebank storage conditions (in moisture-proof containers at -20</a:t>
            </a:r>
            <a:r>
              <a:rPr kumimoji="0" lang="en-US" sz="2000" b="0" i="0" u="none" strike="noStrike" kern="1200" cap="none" spc="0" normalizeH="0" baseline="0" noProof="0" dirty="0">
                <a:ln>
                  <a:noFill/>
                </a:ln>
                <a:solidFill>
                  <a:prstClr val="black"/>
                </a:solidFill>
                <a:effectLst/>
                <a:uLnTx/>
                <a:uFillTx/>
                <a:ea typeface="Roboto Slab" charset="0"/>
                <a:cs typeface="Times New Roman"/>
              </a:rPr>
              <a:t>°C after drying to equilibrium with 15% </a:t>
            </a:r>
            <a:r>
              <a:rPr lang="en-US" sz="2000" dirty="0">
                <a:solidFill>
                  <a:prstClr val="black"/>
                </a:solidFill>
                <a:ea typeface="Roboto Slab" charset="0"/>
                <a:cs typeface="Times New Roman"/>
              </a:rPr>
              <a:t>RH </a:t>
            </a:r>
            <a:r>
              <a:rPr kumimoji="0" lang="en-US" sz="2000" b="0" i="0" u="none" strike="noStrike" kern="1200" cap="none" spc="0" normalizeH="0" baseline="0" noProof="0" dirty="0">
                <a:ln>
                  <a:noFill/>
                </a:ln>
                <a:solidFill>
                  <a:prstClr val="black"/>
                </a:solidFill>
                <a:effectLst/>
                <a:uLnTx/>
                <a:uFillTx/>
                <a:ea typeface="Roboto Slab" charset="0"/>
                <a:cs typeface="Times New Roman"/>
              </a:rPr>
              <a:t>and 15°C)</a:t>
            </a:r>
            <a:r>
              <a:rPr lang="en-US" sz="2000" dirty="0">
                <a:solidFill>
                  <a:prstClr val="black"/>
                </a:solidFill>
                <a:ea typeface="Roboto Slab" charset="0"/>
              </a:rPr>
              <a:t>.</a:t>
            </a:r>
            <a:endParaRPr kumimoji="0" lang="en-GB" sz="2000" b="0" i="0" u="none" strike="noStrike" kern="1200" cap="none" spc="0" normalizeH="0" baseline="0" noProof="0" dirty="0">
              <a:ln>
                <a:noFill/>
              </a:ln>
              <a:solidFill>
                <a:prstClr val="black"/>
              </a:solidFill>
              <a:effectLst/>
              <a:uLnTx/>
              <a:uFillTx/>
              <a:ea typeface="Roboto Slab" charset="0"/>
            </a:endParaRPr>
          </a:p>
        </p:txBody>
      </p:sp>
    </p:spTree>
    <p:extLst>
      <p:ext uri="{BB962C8B-B14F-4D97-AF65-F5344CB8AC3E}">
        <p14:creationId xmlns:p14="http://schemas.microsoft.com/office/powerpoint/2010/main" val="28143754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 y="1336984"/>
            <a:ext cx="4755258" cy="4521051"/>
          </a:xfrm>
          <a:prstGeom prst="rect">
            <a:avLst/>
          </a:prstGeom>
        </p:spPr>
      </p:pic>
      <p:sp>
        <p:nvSpPr>
          <p:cNvPr id="3" name="Title 1"/>
          <p:cNvSpPr txBox="1">
            <a:spLocks/>
          </p:cNvSpPr>
          <p:nvPr/>
        </p:nvSpPr>
        <p:spPr>
          <a:xfrm>
            <a:off x="323528" y="-673572"/>
            <a:ext cx="8380205"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da-DK" sz="3600" dirty="0" err="1"/>
              <a:t>Actual</a:t>
            </a:r>
            <a:r>
              <a:rPr lang="da-DK" sz="3600" dirty="0"/>
              <a:t> data</a:t>
            </a:r>
            <a:endParaRPr lang="en-US" sz="3600" dirty="0"/>
          </a:p>
        </p:txBody>
      </p:sp>
      <p:sp>
        <p:nvSpPr>
          <p:cNvPr id="8" name="TextBox 7"/>
          <p:cNvSpPr txBox="1"/>
          <p:nvPr/>
        </p:nvSpPr>
        <p:spPr>
          <a:xfrm>
            <a:off x="4638794" y="2153313"/>
            <a:ext cx="4333816" cy="830997"/>
          </a:xfrm>
          <a:prstGeom prst="rect">
            <a:avLst/>
          </a:prstGeom>
          <a:noFill/>
        </p:spPr>
        <p:txBody>
          <a:bodyPr wrap="square" rtlCol="0">
            <a:spAutoFit/>
          </a:bodyPr>
          <a:lstStyle/>
          <a:p>
            <a:r>
              <a:rPr lang="en-US" sz="1600" dirty="0"/>
              <a:t>Experimental storage conditions </a:t>
            </a:r>
            <a:r>
              <a:rPr lang="da-DK" sz="1600" dirty="0"/>
              <a:t>(60% RH, 45°C), 430 species. Data from Probert </a:t>
            </a:r>
            <a:r>
              <a:rPr lang="da-DK" sz="1600" i="1" dirty="0"/>
              <a:t>et al</a:t>
            </a:r>
            <a:r>
              <a:rPr lang="da-DK" sz="1600" dirty="0"/>
              <a:t>. (2009),  Mondoni </a:t>
            </a:r>
            <a:r>
              <a:rPr lang="da-DK" sz="1600" i="1" dirty="0"/>
              <a:t>et al</a:t>
            </a:r>
            <a:r>
              <a:rPr lang="da-DK" sz="1600" dirty="0"/>
              <a:t>. (2011) and Merritt </a:t>
            </a:r>
            <a:r>
              <a:rPr lang="da-DK" sz="1600" i="1" dirty="0"/>
              <a:t>et al</a:t>
            </a:r>
            <a:r>
              <a:rPr lang="da-DK" sz="1600" dirty="0"/>
              <a:t>. (2014).</a:t>
            </a:r>
            <a:endParaRPr lang="en-US" sz="1600" dirty="0"/>
          </a:p>
        </p:txBody>
      </p:sp>
      <p:sp>
        <p:nvSpPr>
          <p:cNvPr id="9" name="Left Brace 8"/>
          <p:cNvSpPr/>
          <p:nvPr/>
        </p:nvSpPr>
        <p:spPr>
          <a:xfrm>
            <a:off x="4590191" y="2308336"/>
            <a:ext cx="108000" cy="540000"/>
          </a:xfrm>
          <a:prstGeom prst="leftBrace">
            <a:avLst/>
          </a:prstGeom>
          <a:ln w="38100">
            <a:solidFill>
              <a:srgbClr val="0070C0"/>
            </a:solidFill>
          </a:ln>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sp>
        <p:nvSpPr>
          <p:cNvPr id="13" name="TextBox 12"/>
          <p:cNvSpPr txBox="1"/>
          <p:nvPr/>
        </p:nvSpPr>
        <p:spPr>
          <a:xfrm>
            <a:off x="4638794" y="2964574"/>
            <a:ext cx="4190103" cy="584775"/>
          </a:xfrm>
          <a:prstGeom prst="rect">
            <a:avLst/>
          </a:prstGeom>
          <a:noFill/>
        </p:spPr>
        <p:txBody>
          <a:bodyPr wrap="square" rtlCol="0">
            <a:spAutoFit/>
          </a:bodyPr>
          <a:lstStyle/>
          <a:p>
            <a:r>
              <a:rPr lang="da-DK" sz="1600" dirty="0"/>
              <a:t>Ambient (</a:t>
            </a:r>
            <a:r>
              <a:rPr lang="da-DK" sz="1600" dirty="0" err="1"/>
              <a:t>temperate</a:t>
            </a:r>
            <a:r>
              <a:rPr lang="da-DK" sz="1600" dirty="0"/>
              <a:t>) </a:t>
            </a:r>
            <a:r>
              <a:rPr lang="da-DK" sz="1600" dirty="0" err="1"/>
              <a:t>storage</a:t>
            </a:r>
            <a:r>
              <a:rPr lang="da-DK" sz="1600" dirty="0"/>
              <a:t>, 92 species (Priestley </a:t>
            </a:r>
            <a:r>
              <a:rPr lang="da-DK" sz="1600" i="1" dirty="0"/>
              <a:t>et al</a:t>
            </a:r>
            <a:r>
              <a:rPr lang="da-DK" sz="1600" dirty="0"/>
              <a:t>. (1985).</a:t>
            </a:r>
            <a:endParaRPr lang="en-US" sz="1600" dirty="0"/>
          </a:p>
        </p:txBody>
      </p:sp>
      <p:sp>
        <p:nvSpPr>
          <p:cNvPr id="14" name="Left Brace 13"/>
          <p:cNvSpPr/>
          <p:nvPr/>
        </p:nvSpPr>
        <p:spPr>
          <a:xfrm>
            <a:off x="4593303" y="2992339"/>
            <a:ext cx="108000" cy="540000"/>
          </a:xfrm>
          <a:prstGeom prst="leftBrace">
            <a:avLst/>
          </a:prstGeom>
          <a:ln w="38100">
            <a:solidFill>
              <a:srgbClr val="0070C0"/>
            </a:solidFill>
          </a:ln>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sp>
        <p:nvSpPr>
          <p:cNvPr id="15" name="TextBox 14"/>
          <p:cNvSpPr txBox="1"/>
          <p:nvPr/>
        </p:nvSpPr>
        <p:spPr>
          <a:xfrm>
            <a:off x="323528" y="887813"/>
            <a:ext cx="5463034" cy="369332"/>
          </a:xfrm>
          <a:prstGeom prst="rect">
            <a:avLst/>
          </a:prstGeom>
          <a:noFill/>
        </p:spPr>
        <p:txBody>
          <a:bodyPr wrap="none" rtlCol="0">
            <a:spAutoFit/>
          </a:bodyPr>
          <a:lstStyle/>
          <a:p>
            <a:r>
              <a:rPr lang="da-DK" dirty="0"/>
              <a:t>Colville and Pritchard (2019). </a:t>
            </a:r>
            <a:r>
              <a:rPr lang="da-DK" i="1" dirty="0"/>
              <a:t>New </a:t>
            </a:r>
            <a:r>
              <a:rPr lang="da-DK" i="1" dirty="0" err="1"/>
              <a:t>Phytol</a:t>
            </a:r>
            <a:r>
              <a:rPr lang="da-DK" i="1" dirty="0"/>
              <a:t>. </a:t>
            </a:r>
            <a:r>
              <a:rPr lang="da-DK" dirty="0"/>
              <a:t>224, 557-562.</a:t>
            </a:r>
            <a:r>
              <a:rPr lang="da-DK" i="1" dirty="0"/>
              <a:t> </a:t>
            </a:r>
            <a:endParaRPr lang="en-US" dirty="0"/>
          </a:p>
        </p:txBody>
      </p:sp>
      <p:sp>
        <p:nvSpPr>
          <p:cNvPr id="16" name="TextBox 15"/>
          <p:cNvSpPr txBox="1"/>
          <p:nvPr/>
        </p:nvSpPr>
        <p:spPr>
          <a:xfrm>
            <a:off x="4638794" y="3525577"/>
            <a:ext cx="4329906" cy="830997"/>
          </a:xfrm>
          <a:prstGeom prst="rect">
            <a:avLst/>
          </a:prstGeom>
          <a:noFill/>
        </p:spPr>
        <p:txBody>
          <a:bodyPr wrap="square" rtlCol="0">
            <a:spAutoFit/>
          </a:bodyPr>
          <a:lstStyle/>
          <a:p>
            <a:r>
              <a:rPr lang="da-DK" sz="1600" dirty="0"/>
              <a:t>Genebank data: cool (5°C, 3.5-9.5 % </a:t>
            </a:r>
            <a:r>
              <a:rPr lang="da-DK" sz="1600" dirty="0" err="1"/>
              <a:t>moisture</a:t>
            </a:r>
            <a:r>
              <a:rPr lang="da-DK" sz="1600" dirty="0"/>
              <a:t> </a:t>
            </a:r>
            <a:r>
              <a:rPr lang="da-DK" sz="1600" dirty="0" err="1"/>
              <a:t>content</a:t>
            </a:r>
            <a:r>
              <a:rPr lang="da-DK" sz="1600" dirty="0"/>
              <a:t>), 42 species. Data from Walters </a:t>
            </a:r>
            <a:r>
              <a:rPr lang="da-DK" sz="1600" i="1" dirty="0"/>
              <a:t>et al</a:t>
            </a:r>
            <a:r>
              <a:rPr lang="da-DK" sz="1600" dirty="0"/>
              <a:t>. (2005).</a:t>
            </a:r>
            <a:endParaRPr lang="en-US" sz="1600" dirty="0"/>
          </a:p>
        </p:txBody>
      </p:sp>
      <p:sp>
        <p:nvSpPr>
          <p:cNvPr id="17" name="Left Brace 16"/>
          <p:cNvSpPr/>
          <p:nvPr/>
        </p:nvSpPr>
        <p:spPr>
          <a:xfrm>
            <a:off x="4593299" y="3694730"/>
            <a:ext cx="108000" cy="540000"/>
          </a:xfrm>
          <a:prstGeom prst="leftBrace">
            <a:avLst/>
          </a:prstGeom>
          <a:ln w="38100">
            <a:solidFill>
              <a:srgbClr val="0070C0"/>
            </a:solidFill>
          </a:ln>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sp>
        <p:nvSpPr>
          <p:cNvPr id="19" name="TextBox 18"/>
          <p:cNvSpPr txBox="1"/>
          <p:nvPr/>
        </p:nvSpPr>
        <p:spPr>
          <a:xfrm>
            <a:off x="4638794" y="4244656"/>
            <a:ext cx="4190103" cy="830997"/>
          </a:xfrm>
          <a:prstGeom prst="rect">
            <a:avLst/>
          </a:prstGeom>
          <a:noFill/>
        </p:spPr>
        <p:txBody>
          <a:bodyPr wrap="square" rtlCol="0">
            <a:spAutoFit/>
          </a:bodyPr>
          <a:lstStyle/>
          <a:p>
            <a:r>
              <a:rPr lang="da-DK" sz="1600" dirty="0"/>
              <a:t>Genebank data: long-term, </a:t>
            </a:r>
            <a:r>
              <a:rPr lang="da-DK" sz="1600" dirty="0" err="1"/>
              <a:t>cold</a:t>
            </a:r>
            <a:r>
              <a:rPr lang="da-DK" sz="1600" dirty="0"/>
              <a:t> (</a:t>
            </a:r>
            <a:r>
              <a:rPr lang="da-DK" sz="1600" dirty="0" err="1"/>
              <a:t>initially</a:t>
            </a:r>
            <a:r>
              <a:rPr lang="da-DK" sz="1600" dirty="0"/>
              <a:t> at 5°C </a:t>
            </a:r>
            <a:r>
              <a:rPr lang="da-DK" sz="1600" dirty="0" err="1"/>
              <a:t>then</a:t>
            </a:r>
            <a:r>
              <a:rPr lang="da-DK" sz="1600" dirty="0"/>
              <a:t> -18°C, 4-8 % </a:t>
            </a:r>
            <a:r>
              <a:rPr lang="da-DK" sz="1600" dirty="0" err="1"/>
              <a:t>moisture</a:t>
            </a:r>
            <a:r>
              <a:rPr lang="da-DK" sz="1600" dirty="0"/>
              <a:t> </a:t>
            </a:r>
            <a:r>
              <a:rPr lang="da-DK" sz="1600" dirty="0" err="1"/>
              <a:t>content</a:t>
            </a:r>
            <a:r>
              <a:rPr lang="da-DK" sz="1600" dirty="0"/>
              <a:t>), 276 species. Data from Walters </a:t>
            </a:r>
            <a:r>
              <a:rPr lang="da-DK" sz="1600" i="1" dirty="0"/>
              <a:t>et al</a:t>
            </a:r>
            <a:r>
              <a:rPr lang="da-DK" sz="1600" dirty="0"/>
              <a:t>. (2005).</a:t>
            </a:r>
            <a:endParaRPr lang="en-US" sz="1600" dirty="0"/>
          </a:p>
        </p:txBody>
      </p:sp>
      <p:sp>
        <p:nvSpPr>
          <p:cNvPr id="20" name="Left Brace 19"/>
          <p:cNvSpPr/>
          <p:nvPr/>
        </p:nvSpPr>
        <p:spPr>
          <a:xfrm>
            <a:off x="4590251" y="4380215"/>
            <a:ext cx="108000" cy="540000"/>
          </a:xfrm>
          <a:prstGeom prst="leftBrace">
            <a:avLst/>
          </a:prstGeom>
          <a:ln w="38100">
            <a:solidFill>
              <a:srgbClr val="0070C0"/>
            </a:solidFill>
          </a:ln>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sp>
        <p:nvSpPr>
          <p:cNvPr id="21" name="TextBox 20"/>
          <p:cNvSpPr txBox="1"/>
          <p:nvPr/>
        </p:nvSpPr>
        <p:spPr>
          <a:xfrm>
            <a:off x="323528" y="5858036"/>
            <a:ext cx="8492481" cy="646331"/>
          </a:xfrm>
          <a:prstGeom prst="rect">
            <a:avLst/>
          </a:prstGeom>
          <a:noFill/>
        </p:spPr>
        <p:txBody>
          <a:bodyPr wrap="square" rtlCol="0">
            <a:spAutoFit/>
          </a:bodyPr>
          <a:lstStyle/>
          <a:p>
            <a:r>
              <a:rPr lang="da-DK" dirty="0" err="1"/>
              <a:t>Considering</a:t>
            </a:r>
            <a:r>
              <a:rPr lang="da-DK" dirty="0"/>
              <a:t> diverse species, </a:t>
            </a:r>
            <a:r>
              <a:rPr lang="da-DK" dirty="0" err="1"/>
              <a:t>many</a:t>
            </a:r>
            <a:r>
              <a:rPr lang="da-DK" dirty="0"/>
              <a:t> (most) species have </a:t>
            </a:r>
            <a:r>
              <a:rPr lang="da-DK" dirty="0" err="1"/>
              <a:t>significantly</a:t>
            </a:r>
            <a:r>
              <a:rPr lang="da-DK" dirty="0"/>
              <a:t> </a:t>
            </a:r>
            <a:r>
              <a:rPr lang="da-DK" dirty="0" err="1"/>
              <a:t>poorer</a:t>
            </a:r>
            <a:r>
              <a:rPr lang="da-DK" dirty="0"/>
              <a:t> seed </a:t>
            </a:r>
            <a:r>
              <a:rPr lang="da-DK" dirty="0" err="1"/>
              <a:t>longevity</a:t>
            </a:r>
            <a:r>
              <a:rPr lang="da-DK" dirty="0"/>
              <a:t> </a:t>
            </a:r>
            <a:r>
              <a:rPr lang="da-DK" dirty="0" err="1"/>
              <a:t>than</a:t>
            </a:r>
            <a:r>
              <a:rPr lang="da-DK" dirty="0"/>
              <a:t> the </a:t>
            </a:r>
            <a:r>
              <a:rPr lang="da-DK" dirty="0" err="1"/>
              <a:t>maximum</a:t>
            </a:r>
            <a:r>
              <a:rPr lang="da-DK" dirty="0"/>
              <a:t> </a:t>
            </a:r>
            <a:r>
              <a:rPr lang="da-DK" dirty="0" err="1"/>
              <a:t>observed</a:t>
            </a:r>
            <a:r>
              <a:rPr lang="da-DK" dirty="0"/>
              <a:t> for </a:t>
            </a:r>
            <a:r>
              <a:rPr lang="da-DK" dirty="0" err="1"/>
              <a:t>different</a:t>
            </a:r>
            <a:r>
              <a:rPr lang="da-DK" dirty="0"/>
              <a:t> </a:t>
            </a:r>
            <a:r>
              <a:rPr lang="da-DK" dirty="0" err="1"/>
              <a:t>storage</a:t>
            </a:r>
            <a:r>
              <a:rPr lang="da-DK" dirty="0"/>
              <a:t> </a:t>
            </a:r>
            <a:r>
              <a:rPr lang="da-DK" dirty="0" err="1"/>
              <a:t>environments</a:t>
            </a:r>
            <a:r>
              <a:rPr lang="da-DK" dirty="0"/>
              <a:t>. </a:t>
            </a:r>
            <a:endParaRPr lang="en-US" dirty="0"/>
          </a:p>
        </p:txBody>
      </p:sp>
    </p:spTree>
    <p:extLst>
      <p:ext uri="{BB962C8B-B14F-4D97-AF65-F5344CB8AC3E}">
        <p14:creationId xmlns:p14="http://schemas.microsoft.com/office/powerpoint/2010/main" val="23603916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23528" y="-673572"/>
            <a:ext cx="8380205"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da-DK" sz="3600" dirty="0"/>
              <a:t>CGIAR </a:t>
            </a:r>
            <a:r>
              <a:rPr lang="da-DK" sz="3600" dirty="0" err="1"/>
              <a:t>viability</a:t>
            </a:r>
            <a:r>
              <a:rPr lang="da-DK" sz="3600" dirty="0"/>
              <a:t> </a:t>
            </a:r>
            <a:r>
              <a:rPr lang="da-DK" sz="3600" dirty="0" err="1"/>
              <a:t>monitoring</a:t>
            </a:r>
            <a:r>
              <a:rPr lang="da-DK" sz="3600" dirty="0"/>
              <a:t> data</a:t>
            </a:r>
            <a:endParaRPr lang="en-US" sz="3600" dirty="0"/>
          </a:p>
        </p:txBody>
      </p:sp>
      <p:sp>
        <p:nvSpPr>
          <p:cNvPr id="15" name="TextBox 14"/>
          <p:cNvSpPr txBox="1"/>
          <p:nvPr/>
        </p:nvSpPr>
        <p:spPr>
          <a:xfrm>
            <a:off x="6380891" y="6339204"/>
            <a:ext cx="2756780" cy="369332"/>
          </a:xfrm>
          <a:prstGeom prst="rect">
            <a:avLst/>
          </a:prstGeom>
          <a:noFill/>
        </p:spPr>
        <p:txBody>
          <a:bodyPr wrap="none" rtlCol="0">
            <a:spAutoFit/>
          </a:bodyPr>
          <a:lstStyle/>
          <a:p>
            <a:r>
              <a:rPr lang="da-DK" dirty="0"/>
              <a:t>Hay </a:t>
            </a:r>
            <a:r>
              <a:rPr lang="da-DK" i="1" dirty="0"/>
              <a:t>et al. </a:t>
            </a:r>
            <a:r>
              <a:rPr lang="da-DK" dirty="0"/>
              <a:t>(</a:t>
            </a:r>
            <a:r>
              <a:rPr lang="da-DK" i="1" dirty="0"/>
              <a:t>in </a:t>
            </a:r>
            <a:r>
              <a:rPr lang="da-DK" i="1" dirty="0" err="1"/>
              <a:t>preparation</a:t>
            </a:r>
            <a:r>
              <a:rPr lang="da-DK" dirty="0"/>
              <a:t>).</a:t>
            </a:r>
            <a:r>
              <a:rPr lang="da-DK" i="1" dirty="0"/>
              <a:t> </a:t>
            </a:r>
            <a:endParaRPr lang="en-US"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6530" b="28051"/>
          <a:stretch/>
        </p:blipFill>
        <p:spPr>
          <a:xfrm>
            <a:off x="4347289" y="1542895"/>
            <a:ext cx="4790382" cy="448643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6530" b="26801"/>
          <a:stretch/>
        </p:blipFill>
        <p:spPr>
          <a:xfrm>
            <a:off x="-143402" y="1542895"/>
            <a:ext cx="4790382" cy="4572155"/>
          </a:xfrm>
          <a:prstGeom prst="rect">
            <a:avLst/>
          </a:prstGeom>
        </p:spPr>
      </p:pic>
      <p:sp>
        <p:nvSpPr>
          <p:cNvPr id="5" name="TextBox 4"/>
          <p:cNvSpPr txBox="1"/>
          <p:nvPr/>
        </p:nvSpPr>
        <p:spPr>
          <a:xfrm>
            <a:off x="0" y="777185"/>
            <a:ext cx="9439275" cy="646331"/>
          </a:xfrm>
          <a:prstGeom prst="rect">
            <a:avLst/>
          </a:prstGeom>
          <a:noFill/>
        </p:spPr>
        <p:txBody>
          <a:bodyPr wrap="square" rtlCol="0">
            <a:spAutoFit/>
          </a:bodyPr>
          <a:lstStyle/>
          <a:p>
            <a:r>
              <a:rPr lang="da-DK" dirty="0" err="1"/>
              <a:t>Viability</a:t>
            </a:r>
            <a:r>
              <a:rPr lang="da-DK" dirty="0"/>
              <a:t> </a:t>
            </a:r>
            <a:r>
              <a:rPr lang="da-DK" dirty="0" err="1"/>
              <a:t>monitoring</a:t>
            </a:r>
            <a:r>
              <a:rPr lang="da-DK" dirty="0"/>
              <a:t> data for </a:t>
            </a:r>
            <a:r>
              <a:rPr lang="da-DK" dirty="0" err="1"/>
              <a:t>seeds</a:t>
            </a:r>
            <a:r>
              <a:rPr lang="da-DK" dirty="0"/>
              <a:t> in medium-term </a:t>
            </a:r>
            <a:r>
              <a:rPr lang="da-DK" dirty="0" err="1"/>
              <a:t>storage</a:t>
            </a:r>
            <a:r>
              <a:rPr lang="da-DK" dirty="0"/>
              <a:t> from </a:t>
            </a:r>
            <a:r>
              <a:rPr lang="da-DK" dirty="0" err="1"/>
              <a:t>seven</a:t>
            </a:r>
            <a:r>
              <a:rPr lang="da-DK" dirty="0"/>
              <a:t> CGIAR genebanks.</a:t>
            </a:r>
          </a:p>
          <a:p>
            <a:r>
              <a:rPr lang="da-DK" dirty="0"/>
              <a:t>Green = proportion of </a:t>
            </a:r>
            <a:r>
              <a:rPr lang="da-DK" dirty="0" err="1"/>
              <a:t>results</a:t>
            </a:r>
            <a:r>
              <a:rPr lang="da-DK" dirty="0"/>
              <a:t> with &gt;85% </a:t>
            </a:r>
            <a:r>
              <a:rPr lang="da-DK" dirty="0" err="1"/>
              <a:t>viability</a:t>
            </a:r>
            <a:r>
              <a:rPr lang="da-DK" dirty="0"/>
              <a:t>; red = proportion of </a:t>
            </a:r>
            <a:r>
              <a:rPr lang="da-DK" dirty="0" err="1"/>
              <a:t>results</a:t>
            </a:r>
            <a:r>
              <a:rPr lang="da-DK" dirty="0"/>
              <a:t> with </a:t>
            </a:r>
            <a:r>
              <a:rPr lang="da-DK" dirty="0">
                <a:sym typeface="Symbol" panose="05050102010706020507" pitchFamily="18" charset="2"/>
              </a:rPr>
              <a:t>85% </a:t>
            </a:r>
            <a:r>
              <a:rPr lang="da-DK" dirty="0" err="1">
                <a:sym typeface="Symbol" panose="05050102010706020507" pitchFamily="18" charset="2"/>
              </a:rPr>
              <a:t>viability</a:t>
            </a:r>
            <a:r>
              <a:rPr lang="da-DK" dirty="0">
                <a:sym typeface="Symbol" panose="05050102010706020507" pitchFamily="18" charset="2"/>
              </a:rPr>
              <a:t>.</a:t>
            </a:r>
            <a:endParaRPr lang="en-US" dirty="0"/>
          </a:p>
        </p:txBody>
      </p:sp>
    </p:spTree>
    <p:extLst>
      <p:ext uri="{BB962C8B-B14F-4D97-AF65-F5344CB8AC3E}">
        <p14:creationId xmlns:p14="http://schemas.microsoft.com/office/powerpoint/2010/main" val="1724280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3195" y="1112025"/>
            <a:ext cx="4790382" cy="6858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980" y="1109875"/>
            <a:ext cx="4790382" cy="6858000"/>
          </a:xfrm>
          <a:prstGeom prst="rect">
            <a:avLst/>
          </a:prstGeom>
        </p:spPr>
      </p:pic>
      <p:sp>
        <p:nvSpPr>
          <p:cNvPr id="3" name="Title 1"/>
          <p:cNvSpPr txBox="1">
            <a:spLocks/>
          </p:cNvSpPr>
          <p:nvPr/>
        </p:nvSpPr>
        <p:spPr>
          <a:xfrm>
            <a:off x="323528" y="-673572"/>
            <a:ext cx="8380205"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da-DK" sz="3600" dirty="0"/>
              <a:t>CGIAR </a:t>
            </a:r>
            <a:r>
              <a:rPr lang="da-DK" sz="3600" dirty="0" err="1"/>
              <a:t>viability</a:t>
            </a:r>
            <a:r>
              <a:rPr lang="da-DK" sz="3600" dirty="0"/>
              <a:t> </a:t>
            </a:r>
            <a:r>
              <a:rPr lang="da-DK" sz="3600" dirty="0" err="1"/>
              <a:t>monitoring</a:t>
            </a:r>
            <a:r>
              <a:rPr lang="da-DK" sz="3600" dirty="0"/>
              <a:t> data</a:t>
            </a:r>
            <a:endParaRPr lang="en-US" sz="3600" dirty="0"/>
          </a:p>
        </p:txBody>
      </p:sp>
      <p:sp>
        <p:nvSpPr>
          <p:cNvPr id="15" name="TextBox 14"/>
          <p:cNvSpPr txBox="1"/>
          <p:nvPr/>
        </p:nvSpPr>
        <p:spPr>
          <a:xfrm>
            <a:off x="6380891" y="6339204"/>
            <a:ext cx="2756780" cy="369332"/>
          </a:xfrm>
          <a:prstGeom prst="rect">
            <a:avLst/>
          </a:prstGeom>
          <a:noFill/>
        </p:spPr>
        <p:txBody>
          <a:bodyPr wrap="none" rtlCol="0">
            <a:spAutoFit/>
          </a:bodyPr>
          <a:lstStyle/>
          <a:p>
            <a:r>
              <a:rPr lang="da-DK" dirty="0"/>
              <a:t>Hay </a:t>
            </a:r>
            <a:r>
              <a:rPr lang="da-DK" i="1" dirty="0"/>
              <a:t>et al. </a:t>
            </a:r>
            <a:r>
              <a:rPr lang="da-DK" dirty="0"/>
              <a:t>(</a:t>
            </a:r>
            <a:r>
              <a:rPr lang="da-DK" i="1" dirty="0"/>
              <a:t>in </a:t>
            </a:r>
            <a:r>
              <a:rPr lang="da-DK" i="1" dirty="0" err="1"/>
              <a:t>preparation</a:t>
            </a:r>
            <a:r>
              <a:rPr lang="da-DK" dirty="0"/>
              <a:t>).</a:t>
            </a:r>
            <a:r>
              <a:rPr lang="da-DK" i="1" dirty="0"/>
              <a:t> </a:t>
            </a:r>
            <a:endParaRPr lang="en-US" dirty="0"/>
          </a:p>
        </p:txBody>
      </p:sp>
      <p:sp>
        <p:nvSpPr>
          <p:cNvPr id="5" name="TextBox 4"/>
          <p:cNvSpPr txBox="1"/>
          <p:nvPr/>
        </p:nvSpPr>
        <p:spPr>
          <a:xfrm>
            <a:off x="0" y="777185"/>
            <a:ext cx="9439275" cy="646331"/>
          </a:xfrm>
          <a:prstGeom prst="rect">
            <a:avLst/>
          </a:prstGeom>
          <a:noFill/>
        </p:spPr>
        <p:txBody>
          <a:bodyPr wrap="square" rtlCol="0">
            <a:spAutoFit/>
          </a:bodyPr>
          <a:lstStyle/>
          <a:p>
            <a:r>
              <a:rPr lang="da-DK" dirty="0" err="1"/>
              <a:t>Viability</a:t>
            </a:r>
            <a:r>
              <a:rPr lang="da-DK" dirty="0"/>
              <a:t> </a:t>
            </a:r>
            <a:r>
              <a:rPr lang="da-DK" dirty="0" err="1"/>
              <a:t>monitoring</a:t>
            </a:r>
            <a:r>
              <a:rPr lang="da-DK" dirty="0"/>
              <a:t> data for </a:t>
            </a:r>
            <a:r>
              <a:rPr lang="da-DK" dirty="0" err="1"/>
              <a:t>seeds</a:t>
            </a:r>
            <a:r>
              <a:rPr lang="da-DK" dirty="0"/>
              <a:t> in long-term </a:t>
            </a:r>
            <a:r>
              <a:rPr lang="da-DK" dirty="0" err="1"/>
              <a:t>storage</a:t>
            </a:r>
            <a:r>
              <a:rPr lang="da-DK" dirty="0"/>
              <a:t> from </a:t>
            </a:r>
            <a:r>
              <a:rPr lang="da-DK" dirty="0" err="1"/>
              <a:t>seven</a:t>
            </a:r>
            <a:r>
              <a:rPr lang="da-DK" dirty="0"/>
              <a:t> CGIAR genebanks.</a:t>
            </a:r>
          </a:p>
          <a:p>
            <a:r>
              <a:rPr lang="da-DK" dirty="0"/>
              <a:t>Green = proportion of </a:t>
            </a:r>
            <a:r>
              <a:rPr lang="da-DK" dirty="0" err="1"/>
              <a:t>results</a:t>
            </a:r>
            <a:r>
              <a:rPr lang="da-DK" dirty="0"/>
              <a:t> with &gt;85% </a:t>
            </a:r>
            <a:r>
              <a:rPr lang="da-DK" dirty="0" err="1"/>
              <a:t>viability</a:t>
            </a:r>
            <a:r>
              <a:rPr lang="da-DK" dirty="0"/>
              <a:t>; red = proportion of </a:t>
            </a:r>
            <a:r>
              <a:rPr lang="da-DK" dirty="0" err="1"/>
              <a:t>results</a:t>
            </a:r>
            <a:r>
              <a:rPr lang="da-DK" dirty="0"/>
              <a:t> with </a:t>
            </a:r>
            <a:r>
              <a:rPr lang="da-DK" dirty="0">
                <a:sym typeface="Symbol" panose="05050102010706020507" pitchFamily="18" charset="2"/>
              </a:rPr>
              <a:t>85% </a:t>
            </a:r>
            <a:r>
              <a:rPr lang="da-DK" dirty="0" err="1">
                <a:sym typeface="Symbol" panose="05050102010706020507" pitchFamily="18" charset="2"/>
              </a:rPr>
              <a:t>viability</a:t>
            </a:r>
            <a:r>
              <a:rPr lang="da-DK" dirty="0">
                <a:sym typeface="Symbol" panose="05050102010706020507" pitchFamily="18" charset="2"/>
              </a:rPr>
              <a:t>.</a:t>
            </a:r>
            <a:endParaRPr lang="en-US" dirty="0"/>
          </a:p>
        </p:txBody>
      </p:sp>
    </p:spTree>
    <p:extLst>
      <p:ext uri="{BB962C8B-B14F-4D97-AF65-F5344CB8AC3E}">
        <p14:creationId xmlns:p14="http://schemas.microsoft.com/office/powerpoint/2010/main" val="39024269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23528" y="-673572"/>
            <a:ext cx="8380205"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da-DK" sz="3600" dirty="0"/>
              <a:t>CGIAR </a:t>
            </a:r>
            <a:r>
              <a:rPr lang="da-DK" sz="3600" dirty="0" err="1"/>
              <a:t>viability</a:t>
            </a:r>
            <a:r>
              <a:rPr lang="da-DK" sz="3600" dirty="0"/>
              <a:t> </a:t>
            </a:r>
            <a:r>
              <a:rPr lang="da-DK" sz="3600" dirty="0" err="1"/>
              <a:t>monitoring</a:t>
            </a:r>
            <a:r>
              <a:rPr lang="da-DK" sz="3600" dirty="0"/>
              <a:t> data</a:t>
            </a:r>
            <a:endParaRPr lang="en-US" sz="3600" dirty="0"/>
          </a:p>
        </p:txBody>
      </p:sp>
      <p:sp>
        <p:nvSpPr>
          <p:cNvPr id="15" name="TextBox 14"/>
          <p:cNvSpPr txBox="1"/>
          <p:nvPr/>
        </p:nvSpPr>
        <p:spPr>
          <a:xfrm>
            <a:off x="6380891" y="6443979"/>
            <a:ext cx="2756780" cy="369332"/>
          </a:xfrm>
          <a:prstGeom prst="rect">
            <a:avLst/>
          </a:prstGeom>
          <a:noFill/>
        </p:spPr>
        <p:txBody>
          <a:bodyPr wrap="none" rtlCol="0">
            <a:spAutoFit/>
          </a:bodyPr>
          <a:lstStyle/>
          <a:p>
            <a:r>
              <a:rPr lang="da-DK" dirty="0"/>
              <a:t>Hay </a:t>
            </a:r>
            <a:r>
              <a:rPr lang="da-DK" i="1" dirty="0"/>
              <a:t>et al. </a:t>
            </a:r>
            <a:r>
              <a:rPr lang="da-DK" dirty="0"/>
              <a:t>(</a:t>
            </a:r>
            <a:r>
              <a:rPr lang="da-DK" i="1" dirty="0"/>
              <a:t>in </a:t>
            </a:r>
            <a:r>
              <a:rPr lang="da-DK" i="1" dirty="0" err="1"/>
              <a:t>preparation</a:t>
            </a:r>
            <a:r>
              <a:rPr lang="da-DK" dirty="0"/>
              <a:t>).</a:t>
            </a:r>
            <a:r>
              <a:rPr lang="da-DK" i="1" dirty="0"/>
              <a:t> </a:t>
            </a:r>
            <a:endParaRPr lang="en-US" dirty="0"/>
          </a:p>
        </p:txBody>
      </p:sp>
      <p:pic>
        <p:nvPicPr>
          <p:cNvPr id="4" name="Picture 3"/>
          <p:cNvPicPr>
            <a:picLocks noChangeAspect="1"/>
          </p:cNvPicPr>
          <p:nvPr/>
        </p:nvPicPr>
        <p:blipFill rotWithShape="1">
          <a:blip r:embed="rId3"/>
          <a:srcRect t="24185" b="23214"/>
          <a:stretch/>
        </p:blipFill>
        <p:spPr>
          <a:xfrm>
            <a:off x="1529803" y="1878137"/>
            <a:ext cx="6374574" cy="4788000"/>
          </a:xfrm>
          <a:prstGeom prst="rect">
            <a:avLst/>
          </a:prstGeom>
        </p:spPr>
      </p:pic>
      <p:sp>
        <p:nvSpPr>
          <p:cNvPr id="7" name="TextBox 6"/>
          <p:cNvSpPr txBox="1"/>
          <p:nvPr/>
        </p:nvSpPr>
        <p:spPr>
          <a:xfrm>
            <a:off x="323528" y="852957"/>
            <a:ext cx="8677597" cy="707886"/>
          </a:xfrm>
          <a:prstGeom prst="rect">
            <a:avLst/>
          </a:prstGeom>
          <a:noFill/>
        </p:spPr>
        <p:txBody>
          <a:bodyPr wrap="square" rtlCol="0">
            <a:spAutoFit/>
          </a:bodyPr>
          <a:lstStyle/>
          <a:p>
            <a:pPr marL="285750" indent="-285750">
              <a:buFont typeface="Wingdings" panose="05000000000000000000" pitchFamily="2" charset="2"/>
              <a:buChar char="Ø"/>
            </a:pPr>
            <a:r>
              <a:rPr lang="da-DK" sz="2000" dirty="0"/>
              <a:t>High </a:t>
            </a:r>
            <a:r>
              <a:rPr lang="da-DK" sz="2000" dirty="0" err="1"/>
              <a:t>viability</a:t>
            </a:r>
            <a:r>
              <a:rPr lang="da-DK" sz="2000" dirty="0"/>
              <a:t> has </a:t>
            </a:r>
            <a:r>
              <a:rPr lang="da-DK" sz="2000" dirty="0" err="1"/>
              <a:t>been</a:t>
            </a:r>
            <a:r>
              <a:rPr lang="da-DK" sz="2000" dirty="0"/>
              <a:t> </a:t>
            </a:r>
            <a:r>
              <a:rPr lang="da-DK" sz="2000" dirty="0" err="1"/>
              <a:t>maintained</a:t>
            </a:r>
            <a:r>
              <a:rPr lang="da-DK" sz="2000" dirty="0"/>
              <a:t> for </a:t>
            </a:r>
            <a:r>
              <a:rPr lang="da-DK" sz="2000" dirty="0" err="1"/>
              <a:t>many</a:t>
            </a:r>
            <a:r>
              <a:rPr lang="da-DK" sz="2000" dirty="0"/>
              <a:t> seed </a:t>
            </a:r>
            <a:r>
              <a:rPr lang="da-DK" sz="2000" dirty="0" err="1"/>
              <a:t>lots</a:t>
            </a:r>
            <a:r>
              <a:rPr lang="da-DK" sz="2000" dirty="0"/>
              <a:t> over 30-35 </a:t>
            </a:r>
            <a:r>
              <a:rPr lang="da-DK" sz="2000" dirty="0" err="1"/>
              <a:t>years</a:t>
            </a:r>
            <a:r>
              <a:rPr lang="da-DK" sz="2000" dirty="0"/>
              <a:t> in medium- and long-term </a:t>
            </a:r>
            <a:r>
              <a:rPr lang="da-DK" sz="2000" dirty="0" err="1"/>
              <a:t>storage</a:t>
            </a:r>
            <a:r>
              <a:rPr lang="da-DK" sz="2000" dirty="0"/>
              <a:t>.</a:t>
            </a:r>
          </a:p>
        </p:txBody>
      </p:sp>
    </p:spTree>
    <p:extLst>
      <p:ext uri="{BB962C8B-B14F-4D97-AF65-F5344CB8AC3E}">
        <p14:creationId xmlns:p14="http://schemas.microsoft.com/office/powerpoint/2010/main" val="3213543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6"/>
          <p:cNvGrpSpPr/>
          <p:nvPr/>
        </p:nvGrpSpPr>
        <p:grpSpPr>
          <a:xfrm>
            <a:off x="323528" y="4005064"/>
            <a:ext cx="304572" cy="648072"/>
            <a:chOff x="3622876" y="1044283"/>
            <a:chExt cx="1960756" cy="3563452"/>
          </a:xfrm>
        </p:grpSpPr>
        <p:grpSp>
          <p:nvGrpSpPr>
            <p:cNvPr id="4" name="Group 1280"/>
            <p:cNvGrpSpPr>
              <a:grpSpLocks/>
            </p:cNvGrpSpPr>
            <p:nvPr/>
          </p:nvGrpSpPr>
          <p:grpSpPr bwMode="auto">
            <a:xfrm rot="18992529" flipH="1" flipV="1">
              <a:off x="4245701" y="1044283"/>
              <a:ext cx="1337931" cy="3563452"/>
              <a:chOff x="2440" y="885"/>
              <a:chExt cx="758" cy="2167"/>
            </a:xfrm>
          </p:grpSpPr>
          <p:grpSp>
            <p:nvGrpSpPr>
              <p:cNvPr id="5" name="Group 1281"/>
              <p:cNvGrpSpPr>
                <a:grpSpLocks/>
              </p:cNvGrpSpPr>
              <p:nvPr/>
            </p:nvGrpSpPr>
            <p:grpSpPr bwMode="auto">
              <a:xfrm>
                <a:off x="2440" y="885"/>
                <a:ext cx="758" cy="2167"/>
                <a:chOff x="2431" y="885"/>
                <a:chExt cx="758" cy="2167"/>
              </a:xfrm>
            </p:grpSpPr>
            <p:sp>
              <p:nvSpPr>
                <p:cNvPr id="8"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6" name="Group 1283"/>
                <p:cNvGrpSpPr>
                  <a:grpSpLocks/>
                </p:cNvGrpSpPr>
                <p:nvPr/>
              </p:nvGrpSpPr>
              <p:grpSpPr bwMode="auto">
                <a:xfrm>
                  <a:off x="2431" y="885"/>
                  <a:ext cx="758" cy="2167"/>
                  <a:chOff x="2431" y="885"/>
                  <a:chExt cx="758" cy="2167"/>
                </a:xfrm>
              </p:grpSpPr>
              <p:sp>
                <p:nvSpPr>
                  <p:cNvPr id="10"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11"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12"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13"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7"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15" name="Freeform 14"/>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9" name="Group 19"/>
          <p:cNvGrpSpPr/>
          <p:nvPr/>
        </p:nvGrpSpPr>
        <p:grpSpPr>
          <a:xfrm>
            <a:off x="323528" y="764704"/>
            <a:ext cx="304572" cy="648072"/>
            <a:chOff x="3622876" y="1044283"/>
            <a:chExt cx="1960756" cy="3563452"/>
          </a:xfrm>
        </p:grpSpPr>
        <p:grpSp>
          <p:nvGrpSpPr>
            <p:cNvPr id="14" name="Group 1280"/>
            <p:cNvGrpSpPr>
              <a:grpSpLocks/>
            </p:cNvGrpSpPr>
            <p:nvPr/>
          </p:nvGrpSpPr>
          <p:grpSpPr bwMode="auto">
            <a:xfrm rot="18992529" flipH="1" flipV="1">
              <a:off x="4245701" y="1044283"/>
              <a:ext cx="1337931" cy="3563452"/>
              <a:chOff x="2440" y="885"/>
              <a:chExt cx="758" cy="2167"/>
            </a:xfrm>
          </p:grpSpPr>
          <p:grpSp>
            <p:nvGrpSpPr>
              <p:cNvPr id="16" name="Group 1281"/>
              <p:cNvGrpSpPr>
                <a:grpSpLocks/>
              </p:cNvGrpSpPr>
              <p:nvPr/>
            </p:nvGrpSpPr>
            <p:grpSpPr bwMode="auto">
              <a:xfrm>
                <a:off x="2440" y="885"/>
                <a:ext cx="758" cy="2167"/>
                <a:chOff x="2431" y="885"/>
                <a:chExt cx="758" cy="2167"/>
              </a:xfrm>
            </p:grpSpPr>
            <p:sp>
              <p:nvSpPr>
                <p:cNvPr id="25"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17" name="Group 1283"/>
                <p:cNvGrpSpPr>
                  <a:grpSpLocks/>
                </p:cNvGrpSpPr>
                <p:nvPr/>
              </p:nvGrpSpPr>
              <p:grpSpPr bwMode="auto">
                <a:xfrm>
                  <a:off x="2431" y="885"/>
                  <a:ext cx="758" cy="2167"/>
                  <a:chOff x="2431" y="885"/>
                  <a:chExt cx="758" cy="2167"/>
                </a:xfrm>
              </p:grpSpPr>
              <p:sp>
                <p:nvSpPr>
                  <p:cNvPr id="27"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28"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29"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30"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24"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22" name="Freeform 21"/>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18" name="Group 30"/>
          <p:cNvGrpSpPr/>
          <p:nvPr/>
        </p:nvGrpSpPr>
        <p:grpSpPr>
          <a:xfrm>
            <a:off x="323528" y="3645024"/>
            <a:ext cx="304572" cy="648072"/>
            <a:chOff x="3622876" y="1044283"/>
            <a:chExt cx="1960756" cy="3563452"/>
          </a:xfrm>
        </p:grpSpPr>
        <p:grpSp>
          <p:nvGrpSpPr>
            <p:cNvPr id="19" name="Group 1280"/>
            <p:cNvGrpSpPr>
              <a:grpSpLocks/>
            </p:cNvGrpSpPr>
            <p:nvPr/>
          </p:nvGrpSpPr>
          <p:grpSpPr bwMode="auto">
            <a:xfrm rot="18992529" flipH="1" flipV="1">
              <a:off x="4245701" y="1044283"/>
              <a:ext cx="1337931" cy="3563452"/>
              <a:chOff x="2440" y="885"/>
              <a:chExt cx="758" cy="2167"/>
            </a:xfrm>
          </p:grpSpPr>
          <p:grpSp>
            <p:nvGrpSpPr>
              <p:cNvPr id="20" name="Group 1281"/>
              <p:cNvGrpSpPr>
                <a:grpSpLocks/>
              </p:cNvGrpSpPr>
              <p:nvPr/>
            </p:nvGrpSpPr>
            <p:grpSpPr bwMode="auto">
              <a:xfrm>
                <a:off x="2440" y="885"/>
                <a:ext cx="758" cy="2167"/>
                <a:chOff x="2431" y="885"/>
                <a:chExt cx="758" cy="2167"/>
              </a:xfrm>
            </p:grpSpPr>
            <p:sp>
              <p:nvSpPr>
                <p:cNvPr id="36"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21" name="Group 1283"/>
                <p:cNvGrpSpPr>
                  <a:grpSpLocks/>
                </p:cNvGrpSpPr>
                <p:nvPr/>
              </p:nvGrpSpPr>
              <p:grpSpPr bwMode="auto">
                <a:xfrm>
                  <a:off x="2431" y="885"/>
                  <a:ext cx="758" cy="2167"/>
                  <a:chOff x="2431" y="885"/>
                  <a:chExt cx="758" cy="2167"/>
                </a:xfrm>
              </p:grpSpPr>
              <p:sp>
                <p:nvSpPr>
                  <p:cNvPr id="38"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39"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40"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41"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35"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33" name="Freeform 32"/>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23" name="Group 41"/>
          <p:cNvGrpSpPr/>
          <p:nvPr/>
        </p:nvGrpSpPr>
        <p:grpSpPr>
          <a:xfrm>
            <a:off x="323528" y="3284984"/>
            <a:ext cx="304572" cy="648072"/>
            <a:chOff x="3622876" y="1044283"/>
            <a:chExt cx="1960756" cy="3563452"/>
          </a:xfrm>
        </p:grpSpPr>
        <p:grpSp>
          <p:nvGrpSpPr>
            <p:cNvPr id="26" name="Group 1280"/>
            <p:cNvGrpSpPr>
              <a:grpSpLocks/>
            </p:cNvGrpSpPr>
            <p:nvPr/>
          </p:nvGrpSpPr>
          <p:grpSpPr bwMode="auto">
            <a:xfrm rot="18992529" flipH="1" flipV="1">
              <a:off x="4245701" y="1044283"/>
              <a:ext cx="1337931" cy="3563452"/>
              <a:chOff x="2440" y="885"/>
              <a:chExt cx="758" cy="2167"/>
            </a:xfrm>
          </p:grpSpPr>
          <p:grpSp>
            <p:nvGrpSpPr>
              <p:cNvPr id="31" name="Group 1281"/>
              <p:cNvGrpSpPr>
                <a:grpSpLocks/>
              </p:cNvGrpSpPr>
              <p:nvPr/>
            </p:nvGrpSpPr>
            <p:grpSpPr bwMode="auto">
              <a:xfrm>
                <a:off x="2440" y="885"/>
                <a:ext cx="758" cy="2167"/>
                <a:chOff x="2431" y="885"/>
                <a:chExt cx="758" cy="2167"/>
              </a:xfrm>
            </p:grpSpPr>
            <p:sp>
              <p:nvSpPr>
                <p:cNvPr id="47"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1312" name="Group 1283"/>
                <p:cNvGrpSpPr>
                  <a:grpSpLocks/>
                </p:cNvGrpSpPr>
                <p:nvPr/>
              </p:nvGrpSpPr>
              <p:grpSpPr bwMode="auto">
                <a:xfrm>
                  <a:off x="2431" y="885"/>
                  <a:ext cx="758" cy="2167"/>
                  <a:chOff x="2431" y="885"/>
                  <a:chExt cx="758" cy="2167"/>
                </a:xfrm>
              </p:grpSpPr>
              <p:sp>
                <p:nvSpPr>
                  <p:cNvPr id="49"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50"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51"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52"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46"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44" name="Freeform 43"/>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1315" name="Group 52"/>
          <p:cNvGrpSpPr/>
          <p:nvPr/>
        </p:nvGrpSpPr>
        <p:grpSpPr>
          <a:xfrm>
            <a:off x="323528" y="2924944"/>
            <a:ext cx="304572" cy="648072"/>
            <a:chOff x="3622876" y="1044283"/>
            <a:chExt cx="1960756" cy="3563452"/>
          </a:xfrm>
        </p:grpSpPr>
        <p:grpSp>
          <p:nvGrpSpPr>
            <p:cNvPr id="1320" name="Group 1280"/>
            <p:cNvGrpSpPr>
              <a:grpSpLocks/>
            </p:cNvGrpSpPr>
            <p:nvPr/>
          </p:nvGrpSpPr>
          <p:grpSpPr bwMode="auto">
            <a:xfrm rot="18992529" flipH="1" flipV="1">
              <a:off x="4245701" y="1044283"/>
              <a:ext cx="1337931" cy="3563452"/>
              <a:chOff x="2440" y="885"/>
              <a:chExt cx="758" cy="2167"/>
            </a:xfrm>
          </p:grpSpPr>
          <p:grpSp>
            <p:nvGrpSpPr>
              <p:cNvPr id="1322" name="Group 1281"/>
              <p:cNvGrpSpPr>
                <a:grpSpLocks/>
              </p:cNvGrpSpPr>
              <p:nvPr/>
            </p:nvGrpSpPr>
            <p:grpSpPr bwMode="auto">
              <a:xfrm>
                <a:off x="2440" y="885"/>
                <a:ext cx="758" cy="2167"/>
                <a:chOff x="2431" y="885"/>
                <a:chExt cx="758" cy="2167"/>
              </a:xfrm>
            </p:grpSpPr>
            <p:sp>
              <p:nvSpPr>
                <p:cNvPr id="58"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1325" name="Group 1283"/>
                <p:cNvGrpSpPr>
                  <a:grpSpLocks/>
                </p:cNvGrpSpPr>
                <p:nvPr/>
              </p:nvGrpSpPr>
              <p:grpSpPr bwMode="auto">
                <a:xfrm>
                  <a:off x="2431" y="885"/>
                  <a:ext cx="758" cy="2167"/>
                  <a:chOff x="2431" y="885"/>
                  <a:chExt cx="758" cy="2167"/>
                </a:xfrm>
              </p:grpSpPr>
              <p:sp>
                <p:nvSpPr>
                  <p:cNvPr id="60"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61"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62"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63"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57"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55" name="Freeform 54"/>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1330" name="Group 63"/>
          <p:cNvGrpSpPr/>
          <p:nvPr/>
        </p:nvGrpSpPr>
        <p:grpSpPr>
          <a:xfrm>
            <a:off x="323528" y="2564904"/>
            <a:ext cx="304572" cy="648072"/>
            <a:chOff x="3622876" y="1044283"/>
            <a:chExt cx="1960756" cy="3563452"/>
          </a:xfrm>
        </p:grpSpPr>
        <p:grpSp>
          <p:nvGrpSpPr>
            <p:cNvPr id="1331" name="Group 1280"/>
            <p:cNvGrpSpPr>
              <a:grpSpLocks/>
            </p:cNvGrpSpPr>
            <p:nvPr/>
          </p:nvGrpSpPr>
          <p:grpSpPr bwMode="auto">
            <a:xfrm rot="18992529" flipH="1" flipV="1">
              <a:off x="4245701" y="1044283"/>
              <a:ext cx="1337931" cy="3563452"/>
              <a:chOff x="2440" y="885"/>
              <a:chExt cx="758" cy="2167"/>
            </a:xfrm>
          </p:grpSpPr>
          <p:grpSp>
            <p:nvGrpSpPr>
              <p:cNvPr id="1332" name="Group 1281"/>
              <p:cNvGrpSpPr>
                <a:grpSpLocks/>
              </p:cNvGrpSpPr>
              <p:nvPr/>
            </p:nvGrpSpPr>
            <p:grpSpPr bwMode="auto">
              <a:xfrm>
                <a:off x="2440" y="885"/>
                <a:ext cx="758" cy="2167"/>
                <a:chOff x="2431" y="885"/>
                <a:chExt cx="758" cy="2167"/>
              </a:xfrm>
            </p:grpSpPr>
            <p:sp>
              <p:nvSpPr>
                <p:cNvPr id="69"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1334" name="Group 1283"/>
                <p:cNvGrpSpPr>
                  <a:grpSpLocks/>
                </p:cNvGrpSpPr>
                <p:nvPr/>
              </p:nvGrpSpPr>
              <p:grpSpPr bwMode="auto">
                <a:xfrm>
                  <a:off x="2431" y="885"/>
                  <a:ext cx="758" cy="2167"/>
                  <a:chOff x="2431" y="885"/>
                  <a:chExt cx="758" cy="2167"/>
                </a:xfrm>
              </p:grpSpPr>
              <p:sp>
                <p:nvSpPr>
                  <p:cNvPr id="71"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72"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73"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74"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68"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66" name="Freeform 65"/>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1337" name="Group 74"/>
          <p:cNvGrpSpPr/>
          <p:nvPr/>
        </p:nvGrpSpPr>
        <p:grpSpPr>
          <a:xfrm>
            <a:off x="323528" y="2204864"/>
            <a:ext cx="304572" cy="648072"/>
            <a:chOff x="3622876" y="1044283"/>
            <a:chExt cx="1960756" cy="3563452"/>
          </a:xfrm>
        </p:grpSpPr>
        <p:grpSp>
          <p:nvGrpSpPr>
            <p:cNvPr id="1342" name="Group 1280"/>
            <p:cNvGrpSpPr>
              <a:grpSpLocks/>
            </p:cNvGrpSpPr>
            <p:nvPr/>
          </p:nvGrpSpPr>
          <p:grpSpPr bwMode="auto">
            <a:xfrm rot="18992529" flipH="1" flipV="1">
              <a:off x="4245701" y="1044283"/>
              <a:ext cx="1337931" cy="3563452"/>
              <a:chOff x="2440" y="885"/>
              <a:chExt cx="758" cy="2167"/>
            </a:xfrm>
          </p:grpSpPr>
          <p:grpSp>
            <p:nvGrpSpPr>
              <p:cNvPr id="1344" name="Group 1281"/>
              <p:cNvGrpSpPr>
                <a:grpSpLocks/>
              </p:cNvGrpSpPr>
              <p:nvPr/>
            </p:nvGrpSpPr>
            <p:grpSpPr bwMode="auto">
              <a:xfrm>
                <a:off x="2440" y="885"/>
                <a:ext cx="758" cy="2167"/>
                <a:chOff x="2431" y="885"/>
                <a:chExt cx="758" cy="2167"/>
              </a:xfrm>
            </p:grpSpPr>
            <p:sp>
              <p:nvSpPr>
                <p:cNvPr id="80"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1347" name="Group 1283"/>
                <p:cNvGrpSpPr>
                  <a:grpSpLocks/>
                </p:cNvGrpSpPr>
                <p:nvPr/>
              </p:nvGrpSpPr>
              <p:grpSpPr bwMode="auto">
                <a:xfrm>
                  <a:off x="2431" y="885"/>
                  <a:ext cx="758" cy="2167"/>
                  <a:chOff x="2431" y="885"/>
                  <a:chExt cx="758" cy="2167"/>
                </a:xfrm>
              </p:grpSpPr>
              <p:sp>
                <p:nvSpPr>
                  <p:cNvPr id="82"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83"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84"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85"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79"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77" name="Freeform 76"/>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1352" name="Group 85"/>
          <p:cNvGrpSpPr/>
          <p:nvPr/>
        </p:nvGrpSpPr>
        <p:grpSpPr>
          <a:xfrm>
            <a:off x="323528" y="1844824"/>
            <a:ext cx="304572" cy="648072"/>
            <a:chOff x="3622876" y="1044283"/>
            <a:chExt cx="1960756" cy="3563452"/>
          </a:xfrm>
        </p:grpSpPr>
        <p:grpSp>
          <p:nvGrpSpPr>
            <p:cNvPr id="1353" name="Group 1280"/>
            <p:cNvGrpSpPr>
              <a:grpSpLocks/>
            </p:cNvGrpSpPr>
            <p:nvPr/>
          </p:nvGrpSpPr>
          <p:grpSpPr bwMode="auto">
            <a:xfrm rot="18992529" flipH="1" flipV="1">
              <a:off x="4245701" y="1044283"/>
              <a:ext cx="1337931" cy="3563452"/>
              <a:chOff x="2440" y="885"/>
              <a:chExt cx="758" cy="2167"/>
            </a:xfrm>
          </p:grpSpPr>
          <p:grpSp>
            <p:nvGrpSpPr>
              <p:cNvPr id="1354" name="Group 1281"/>
              <p:cNvGrpSpPr>
                <a:grpSpLocks/>
              </p:cNvGrpSpPr>
              <p:nvPr/>
            </p:nvGrpSpPr>
            <p:grpSpPr bwMode="auto">
              <a:xfrm>
                <a:off x="2440" y="885"/>
                <a:ext cx="758" cy="2167"/>
                <a:chOff x="2431" y="885"/>
                <a:chExt cx="758" cy="2167"/>
              </a:xfrm>
            </p:grpSpPr>
            <p:sp>
              <p:nvSpPr>
                <p:cNvPr id="91"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1356" name="Group 1283"/>
                <p:cNvGrpSpPr>
                  <a:grpSpLocks/>
                </p:cNvGrpSpPr>
                <p:nvPr/>
              </p:nvGrpSpPr>
              <p:grpSpPr bwMode="auto">
                <a:xfrm>
                  <a:off x="2431" y="885"/>
                  <a:ext cx="758" cy="2167"/>
                  <a:chOff x="2431" y="885"/>
                  <a:chExt cx="758" cy="2167"/>
                </a:xfrm>
              </p:grpSpPr>
              <p:sp>
                <p:nvSpPr>
                  <p:cNvPr id="93"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94"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95"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96"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90"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88" name="Freeform 87"/>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1359" name="Group 96"/>
          <p:cNvGrpSpPr/>
          <p:nvPr/>
        </p:nvGrpSpPr>
        <p:grpSpPr>
          <a:xfrm>
            <a:off x="323528" y="1484784"/>
            <a:ext cx="304572" cy="648072"/>
            <a:chOff x="3622876" y="1044283"/>
            <a:chExt cx="1960756" cy="3563452"/>
          </a:xfrm>
        </p:grpSpPr>
        <p:grpSp>
          <p:nvGrpSpPr>
            <p:cNvPr id="1364" name="Group 1280"/>
            <p:cNvGrpSpPr>
              <a:grpSpLocks/>
            </p:cNvGrpSpPr>
            <p:nvPr/>
          </p:nvGrpSpPr>
          <p:grpSpPr bwMode="auto">
            <a:xfrm rot="18992529" flipH="1" flipV="1">
              <a:off x="4245701" y="1044283"/>
              <a:ext cx="1337931" cy="3563452"/>
              <a:chOff x="2440" y="885"/>
              <a:chExt cx="758" cy="2167"/>
            </a:xfrm>
          </p:grpSpPr>
          <p:grpSp>
            <p:nvGrpSpPr>
              <p:cNvPr id="1366" name="Group 1281"/>
              <p:cNvGrpSpPr>
                <a:grpSpLocks/>
              </p:cNvGrpSpPr>
              <p:nvPr/>
            </p:nvGrpSpPr>
            <p:grpSpPr bwMode="auto">
              <a:xfrm>
                <a:off x="2440" y="885"/>
                <a:ext cx="758" cy="2167"/>
                <a:chOff x="2431" y="885"/>
                <a:chExt cx="758" cy="2167"/>
              </a:xfrm>
            </p:grpSpPr>
            <p:sp>
              <p:nvSpPr>
                <p:cNvPr id="102"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1369" name="Group 1283"/>
                <p:cNvGrpSpPr>
                  <a:grpSpLocks/>
                </p:cNvGrpSpPr>
                <p:nvPr/>
              </p:nvGrpSpPr>
              <p:grpSpPr bwMode="auto">
                <a:xfrm>
                  <a:off x="2431" y="885"/>
                  <a:ext cx="758" cy="2167"/>
                  <a:chOff x="2431" y="885"/>
                  <a:chExt cx="758" cy="2167"/>
                </a:xfrm>
              </p:grpSpPr>
              <p:sp>
                <p:nvSpPr>
                  <p:cNvPr id="104"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105"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106"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107"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101"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99" name="Freeform 98"/>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1374" name="Group 107"/>
          <p:cNvGrpSpPr/>
          <p:nvPr/>
        </p:nvGrpSpPr>
        <p:grpSpPr>
          <a:xfrm>
            <a:off x="323528" y="1124744"/>
            <a:ext cx="304572" cy="648072"/>
            <a:chOff x="3622876" y="1044283"/>
            <a:chExt cx="1960756" cy="3563452"/>
          </a:xfrm>
        </p:grpSpPr>
        <p:grpSp>
          <p:nvGrpSpPr>
            <p:cNvPr id="1375" name="Group 1280"/>
            <p:cNvGrpSpPr>
              <a:grpSpLocks/>
            </p:cNvGrpSpPr>
            <p:nvPr/>
          </p:nvGrpSpPr>
          <p:grpSpPr bwMode="auto">
            <a:xfrm rot="18992529" flipH="1" flipV="1">
              <a:off x="4245701" y="1044283"/>
              <a:ext cx="1337931" cy="3563452"/>
              <a:chOff x="2440" y="885"/>
              <a:chExt cx="758" cy="2167"/>
            </a:xfrm>
          </p:grpSpPr>
          <p:grpSp>
            <p:nvGrpSpPr>
              <p:cNvPr id="32" name="Group 1281"/>
              <p:cNvGrpSpPr>
                <a:grpSpLocks/>
              </p:cNvGrpSpPr>
              <p:nvPr/>
            </p:nvGrpSpPr>
            <p:grpSpPr bwMode="auto">
              <a:xfrm>
                <a:off x="2440" y="885"/>
                <a:ext cx="758" cy="2167"/>
                <a:chOff x="2431" y="885"/>
                <a:chExt cx="758" cy="2167"/>
              </a:xfrm>
            </p:grpSpPr>
            <p:sp>
              <p:nvSpPr>
                <p:cNvPr id="113"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34" name="Group 1283"/>
                <p:cNvGrpSpPr>
                  <a:grpSpLocks/>
                </p:cNvGrpSpPr>
                <p:nvPr/>
              </p:nvGrpSpPr>
              <p:grpSpPr bwMode="auto">
                <a:xfrm>
                  <a:off x="2431" y="885"/>
                  <a:ext cx="758" cy="2167"/>
                  <a:chOff x="2431" y="885"/>
                  <a:chExt cx="758" cy="2167"/>
                </a:xfrm>
              </p:grpSpPr>
              <p:sp>
                <p:nvSpPr>
                  <p:cNvPr id="115"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116"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117"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118"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112"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110" name="Freeform 109"/>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37" name="Group 1561"/>
          <p:cNvGrpSpPr/>
          <p:nvPr/>
        </p:nvGrpSpPr>
        <p:grpSpPr>
          <a:xfrm>
            <a:off x="2987828" y="1556794"/>
            <a:ext cx="3074263" cy="3026635"/>
            <a:chOff x="2987824" y="1700808"/>
            <a:chExt cx="3074263" cy="3026635"/>
          </a:xfrm>
        </p:grpSpPr>
        <p:grpSp>
          <p:nvGrpSpPr>
            <p:cNvPr id="42" name="Group 1560"/>
            <p:cNvGrpSpPr/>
            <p:nvPr/>
          </p:nvGrpSpPr>
          <p:grpSpPr>
            <a:xfrm>
              <a:off x="2987824" y="1700808"/>
              <a:ext cx="3074263" cy="2984827"/>
              <a:chOff x="2987824" y="1700808"/>
              <a:chExt cx="3074263" cy="2984827"/>
            </a:xfrm>
          </p:grpSpPr>
          <p:grpSp>
            <p:nvGrpSpPr>
              <p:cNvPr id="43" name="Group 1559"/>
              <p:cNvGrpSpPr/>
              <p:nvPr/>
            </p:nvGrpSpPr>
            <p:grpSpPr>
              <a:xfrm>
                <a:off x="2987824" y="1700808"/>
                <a:ext cx="3074263" cy="2984827"/>
                <a:chOff x="2987824" y="1700808"/>
                <a:chExt cx="3074263" cy="2984827"/>
              </a:xfrm>
            </p:grpSpPr>
            <p:grpSp>
              <p:nvGrpSpPr>
                <p:cNvPr id="45" name="Group 1558"/>
                <p:cNvGrpSpPr/>
                <p:nvPr/>
              </p:nvGrpSpPr>
              <p:grpSpPr>
                <a:xfrm>
                  <a:off x="2987824" y="1700808"/>
                  <a:ext cx="3074263" cy="2984827"/>
                  <a:chOff x="2987824" y="1700808"/>
                  <a:chExt cx="3074263" cy="2984827"/>
                </a:xfrm>
              </p:grpSpPr>
              <p:grpSp>
                <p:nvGrpSpPr>
                  <p:cNvPr id="48" name="Group 1557"/>
                  <p:cNvGrpSpPr/>
                  <p:nvPr/>
                </p:nvGrpSpPr>
                <p:grpSpPr>
                  <a:xfrm>
                    <a:off x="2987824" y="1700808"/>
                    <a:ext cx="3074263" cy="2984827"/>
                    <a:chOff x="2963049" y="1700808"/>
                    <a:chExt cx="3074263" cy="2984827"/>
                  </a:xfrm>
                </p:grpSpPr>
                <p:grpSp>
                  <p:nvGrpSpPr>
                    <p:cNvPr id="53" name="Group 304"/>
                    <p:cNvGrpSpPr/>
                    <p:nvPr/>
                  </p:nvGrpSpPr>
                  <p:grpSpPr>
                    <a:xfrm>
                      <a:off x="3372902" y="1794520"/>
                      <a:ext cx="1681336" cy="2138536"/>
                      <a:chOff x="3372902" y="1700808"/>
                      <a:chExt cx="1681336" cy="2138536"/>
                    </a:xfrm>
                  </p:grpSpPr>
                  <p:grpSp>
                    <p:nvGrpSpPr>
                      <p:cNvPr id="54" name="Group 165"/>
                      <p:cNvGrpSpPr/>
                      <p:nvPr/>
                    </p:nvGrpSpPr>
                    <p:grpSpPr>
                      <a:xfrm rot="20706912">
                        <a:off x="3491880" y="1700808"/>
                        <a:ext cx="376580" cy="1224136"/>
                        <a:chOff x="3491880" y="1700808"/>
                        <a:chExt cx="376580" cy="1224136"/>
                      </a:xfrm>
                    </p:grpSpPr>
                    <p:grpSp>
                      <p:nvGrpSpPr>
                        <p:cNvPr id="56" name="Group 143"/>
                        <p:cNvGrpSpPr/>
                        <p:nvPr/>
                      </p:nvGrpSpPr>
                      <p:grpSpPr>
                        <a:xfrm>
                          <a:off x="3491880" y="2276872"/>
                          <a:ext cx="304572" cy="648072"/>
                          <a:chOff x="3622876" y="1044283"/>
                          <a:chExt cx="1960756" cy="3563452"/>
                        </a:xfrm>
                      </p:grpSpPr>
                      <p:grpSp>
                        <p:nvGrpSpPr>
                          <p:cNvPr id="59" name="Group 1280"/>
                          <p:cNvGrpSpPr>
                            <a:grpSpLocks/>
                          </p:cNvGrpSpPr>
                          <p:nvPr/>
                        </p:nvGrpSpPr>
                        <p:grpSpPr bwMode="auto">
                          <a:xfrm rot="18992529" flipH="1" flipV="1">
                            <a:off x="4245701" y="1044283"/>
                            <a:ext cx="1337931" cy="3563452"/>
                            <a:chOff x="2440" y="885"/>
                            <a:chExt cx="758" cy="2167"/>
                          </a:xfrm>
                        </p:grpSpPr>
                        <p:grpSp>
                          <p:nvGrpSpPr>
                            <p:cNvPr id="1376" name="Group 1281"/>
                            <p:cNvGrpSpPr>
                              <a:grpSpLocks/>
                            </p:cNvGrpSpPr>
                            <p:nvPr/>
                          </p:nvGrpSpPr>
                          <p:grpSpPr bwMode="auto">
                            <a:xfrm>
                              <a:off x="2440" y="885"/>
                              <a:ext cx="758" cy="2167"/>
                              <a:chOff x="2431" y="885"/>
                              <a:chExt cx="758" cy="2167"/>
                            </a:xfrm>
                          </p:grpSpPr>
                          <p:sp>
                            <p:nvSpPr>
                              <p:cNvPr id="149"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1378" name="Group 1283"/>
                              <p:cNvGrpSpPr>
                                <a:grpSpLocks/>
                              </p:cNvGrpSpPr>
                              <p:nvPr/>
                            </p:nvGrpSpPr>
                            <p:grpSpPr bwMode="auto">
                              <a:xfrm>
                                <a:off x="2431" y="885"/>
                                <a:ext cx="758" cy="2167"/>
                                <a:chOff x="2431" y="885"/>
                                <a:chExt cx="758" cy="2167"/>
                              </a:xfrm>
                            </p:grpSpPr>
                            <p:sp>
                              <p:nvSpPr>
                                <p:cNvPr id="151"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152"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153"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154"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148"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146" name="Freeform 145"/>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1381" name="Group 154"/>
                        <p:cNvGrpSpPr/>
                        <p:nvPr/>
                      </p:nvGrpSpPr>
                      <p:grpSpPr>
                        <a:xfrm rot="2633095">
                          <a:off x="3563888" y="1700808"/>
                          <a:ext cx="304572" cy="648072"/>
                          <a:chOff x="3622876" y="1044283"/>
                          <a:chExt cx="1960756" cy="3563452"/>
                        </a:xfrm>
                      </p:grpSpPr>
                      <p:grpSp>
                        <p:nvGrpSpPr>
                          <p:cNvPr id="1386" name="Group 1280"/>
                          <p:cNvGrpSpPr>
                            <a:grpSpLocks/>
                          </p:cNvGrpSpPr>
                          <p:nvPr/>
                        </p:nvGrpSpPr>
                        <p:grpSpPr bwMode="auto">
                          <a:xfrm rot="18992529" flipH="1" flipV="1">
                            <a:off x="4245701" y="1044283"/>
                            <a:ext cx="1337931" cy="3563452"/>
                            <a:chOff x="2440" y="885"/>
                            <a:chExt cx="758" cy="2167"/>
                          </a:xfrm>
                        </p:grpSpPr>
                        <p:grpSp>
                          <p:nvGrpSpPr>
                            <p:cNvPr id="1388" name="Group 1281"/>
                            <p:cNvGrpSpPr>
                              <a:grpSpLocks/>
                            </p:cNvGrpSpPr>
                            <p:nvPr/>
                          </p:nvGrpSpPr>
                          <p:grpSpPr bwMode="auto">
                            <a:xfrm>
                              <a:off x="2440" y="885"/>
                              <a:ext cx="758" cy="2167"/>
                              <a:chOff x="2431" y="885"/>
                              <a:chExt cx="758" cy="2167"/>
                            </a:xfrm>
                          </p:grpSpPr>
                          <p:sp>
                            <p:nvSpPr>
                              <p:cNvPr id="160"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1391" name="Group 1283"/>
                              <p:cNvGrpSpPr>
                                <a:grpSpLocks/>
                              </p:cNvGrpSpPr>
                              <p:nvPr/>
                            </p:nvGrpSpPr>
                            <p:grpSpPr bwMode="auto">
                              <a:xfrm>
                                <a:off x="2431" y="885"/>
                                <a:ext cx="758" cy="2167"/>
                                <a:chOff x="2431" y="885"/>
                                <a:chExt cx="758" cy="2167"/>
                              </a:xfrm>
                            </p:grpSpPr>
                            <p:sp>
                              <p:nvSpPr>
                                <p:cNvPr id="162"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163"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chemeClr val="accent2"/>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164"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165"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159"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157" name="Freeform 156"/>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grpSp>
                    <p:nvGrpSpPr>
                      <p:cNvPr id="1396" name="Group 166"/>
                      <p:cNvGrpSpPr/>
                      <p:nvPr/>
                    </p:nvGrpSpPr>
                    <p:grpSpPr>
                      <a:xfrm rot="2549240">
                        <a:off x="3644280" y="1853208"/>
                        <a:ext cx="376580" cy="1224136"/>
                        <a:chOff x="3491880" y="1700808"/>
                        <a:chExt cx="376580" cy="1224136"/>
                      </a:xfrm>
                    </p:grpSpPr>
                    <p:grpSp>
                      <p:nvGrpSpPr>
                        <p:cNvPr id="1397" name="Group 143"/>
                        <p:cNvGrpSpPr/>
                        <p:nvPr/>
                      </p:nvGrpSpPr>
                      <p:grpSpPr>
                        <a:xfrm>
                          <a:off x="3491880" y="2276872"/>
                          <a:ext cx="304572" cy="648072"/>
                          <a:chOff x="3622876" y="1044283"/>
                          <a:chExt cx="1960756" cy="3563452"/>
                        </a:xfrm>
                      </p:grpSpPr>
                      <p:grpSp>
                        <p:nvGrpSpPr>
                          <p:cNvPr id="1398" name="Group 1280"/>
                          <p:cNvGrpSpPr>
                            <a:grpSpLocks/>
                          </p:cNvGrpSpPr>
                          <p:nvPr/>
                        </p:nvGrpSpPr>
                        <p:grpSpPr bwMode="auto">
                          <a:xfrm rot="18992529" flipH="1" flipV="1">
                            <a:off x="4245701" y="1044283"/>
                            <a:ext cx="1337931" cy="3563452"/>
                            <a:chOff x="2440" y="885"/>
                            <a:chExt cx="758" cy="2167"/>
                          </a:xfrm>
                        </p:grpSpPr>
                        <p:grpSp>
                          <p:nvGrpSpPr>
                            <p:cNvPr id="1400" name="Group 1281"/>
                            <p:cNvGrpSpPr>
                              <a:grpSpLocks/>
                            </p:cNvGrpSpPr>
                            <p:nvPr/>
                          </p:nvGrpSpPr>
                          <p:grpSpPr bwMode="auto">
                            <a:xfrm>
                              <a:off x="2440" y="885"/>
                              <a:ext cx="758" cy="2167"/>
                              <a:chOff x="2431" y="885"/>
                              <a:chExt cx="758" cy="2167"/>
                            </a:xfrm>
                          </p:grpSpPr>
                          <p:sp>
                            <p:nvSpPr>
                              <p:cNvPr id="184"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1403" name="Group 1283"/>
                              <p:cNvGrpSpPr>
                                <a:grpSpLocks/>
                              </p:cNvGrpSpPr>
                              <p:nvPr/>
                            </p:nvGrpSpPr>
                            <p:grpSpPr bwMode="auto">
                              <a:xfrm>
                                <a:off x="2431" y="885"/>
                                <a:ext cx="758" cy="2167"/>
                                <a:chOff x="2431" y="885"/>
                                <a:chExt cx="758" cy="2167"/>
                              </a:xfrm>
                            </p:grpSpPr>
                            <p:sp>
                              <p:nvSpPr>
                                <p:cNvPr id="186"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187"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188"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189"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183"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181" name="Freeform 180"/>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64" name="Group 154"/>
                        <p:cNvGrpSpPr/>
                        <p:nvPr/>
                      </p:nvGrpSpPr>
                      <p:grpSpPr>
                        <a:xfrm rot="2633095">
                          <a:off x="3563888" y="1700808"/>
                          <a:ext cx="304572" cy="648072"/>
                          <a:chOff x="3622876" y="1044283"/>
                          <a:chExt cx="1960756" cy="3563452"/>
                        </a:xfrm>
                      </p:grpSpPr>
                      <p:grpSp>
                        <p:nvGrpSpPr>
                          <p:cNvPr id="65" name="Group 1280"/>
                          <p:cNvGrpSpPr>
                            <a:grpSpLocks/>
                          </p:cNvGrpSpPr>
                          <p:nvPr/>
                        </p:nvGrpSpPr>
                        <p:grpSpPr bwMode="auto">
                          <a:xfrm rot="18992529" flipH="1" flipV="1">
                            <a:off x="4245701" y="1044283"/>
                            <a:ext cx="1337931" cy="3563452"/>
                            <a:chOff x="2440" y="885"/>
                            <a:chExt cx="758" cy="2167"/>
                          </a:xfrm>
                        </p:grpSpPr>
                        <p:grpSp>
                          <p:nvGrpSpPr>
                            <p:cNvPr id="67" name="Group 1281"/>
                            <p:cNvGrpSpPr>
                              <a:grpSpLocks/>
                            </p:cNvGrpSpPr>
                            <p:nvPr/>
                          </p:nvGrpSpPr>
                          <p:grpSpPr bwMode="auto">
                            <a:xfrm>
                              <a:off x="2440" y="885"/>
                              <a:ext cx="758" cy="2167"/>
                              <a:chOff x="2431" y="885"/>
                              <a:chExt cx="758" cy="2167"/>
                            </a:xfrm>
                          </p:grpSpPr>
                          <p:sp>
                            <p:nvSpPr>
                              <p:cNvPr id="174"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70" name="Group 1283"/>
                              <p:cNvGrpSpPr>
                                <a:grpSpLocks/>
                              </p:cNvGrpSpPr>
                              <p:nvPr/>
                            </p:nvGrpSpPr>
                            <p:grpSpPr bwMode="auto">
                              <a:xfrm>
                                <a:off x="2431" y="885"/>
                                <a:ext cx="758" cy="2167"/>
                                <a:chOff x="2431" y="885"/>
                                <a:chExt cx="758" cy="2167"/>
                              </a:xfrm>
                            </p:grpSpPr>
                            <p:sp>
                              <p:nvSpPr>
                                <p:cNvPr id="176"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177"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178"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179"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173"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171" name="Freeform 170"/>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grpSp>
                    <p:nvGrpSpPr>
                      <p:cNvPr id="75" name="Group 189"/>
                      <p:cNvGrpSpPr/>
                      <p:nvPr/>
                    </p:nvGrpSpPr>
                    <p:grpSpPr>
                      <a:xfrm rot="2923079">
                        <a:off x="3796680" y="2005608"/>
                        <a:ext cx="376580" cy="1224136"/>
                        <a:chOff x="3491880" y="1700808"/>
                        <a:chExt cx="376580" cy="1224136"/>
                      </a:xfrm>
                    </p:grpSpPr>
                    <p:grpSp>
                      <p:nvGrpSpPr>
                        <p:cNvPr id="76" name="Group 143"/>
                        <p:cNvGrpSpPr/>
                        <p:nvPr/>
                      </p:nvGrpSpPr>
                      <p:grpSpPr>
                        <a:xfrm>
                          <a:off x="3491880" y="2276872"/>
                          <a:ext cx="304572" cy="648072"/>
                          <a:chOff x="3622876" y="1044283"/>
                          <a:chExt cx="1960756" cy="3563452"/>
                        </a:xfrm>
                      </p:grpSpPr>
                      <p:grpSp>
                        <p:nvGrpSpPr>
                          <p:cNvPr id="78" name="Group 1280"/>
                          <p:cNvGrpSpPr>
                            <a:grpSpLocks/>
                          </p:cNvGrpSpPr>
                          <p:nvPr/>
                        </p:nvGrpSpPr>
                        <p:grpSpPr bwMode="auto">
                          <a:xfrm rot="18992529" flipH="1" flipV="1">
                            <a:off x="4245701" y="1044283"/>
                            <a:ext cx="1337931" cy="3563452"/>
                            <a:chOff x="2440" y="885"/>
                            <a:chExt cx="758" cy="2167"/>
                          </a:xfrm>
                        </p:grpSpPr>
                        <p:grpSp>
                          <p:nvGrpSpPr>
                            <p:cNvPr id="81" name="Group 1281"/>
                            <p:cNvGrpSpPr>
                              <a:grpSpLocks/>
                            </p:cNvGrpSpPr>
                            <p:nvPr/>
                          </p:nvGrpSpPr>
                          <p:grpSpPr bwMode="auto">
                            <a:xfrm>
                              <a:off x="2440" y="885"/>
                              <a:ext cx="758" cy="2167"/>
                              <a:chOff x="2431" y="885"/>
                              <a:chExt cx="758" cy="2167"/>
                            </a:xfrm>
                          </p:grpSpPr>
                          <p:sp>
                            <p:nvSpPr>
                              <p:cNvPr id="207"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86" name="Group 1283"/>
                              <p:cNvGrpSpPr>
                                <a:grpSpLocks/>
                              </p:cNvGrpSpPr>
                              <p:nvPr/>
                            </p:nvGrpSpPr>
                            <p:grpSpPr bwMode="auto">
                              <a:xfrm>
                                <a:off x="2431" y="885"/>
                                <a:ext cx="758" cy="2167"/>
                                <a:chOff x="2431" y="885"/>
                                <a:chExt cx="758" cy="2167"/>
                              </a:xfrm>
                            </p:grpSpPr>
                            <p:sp>
                              <p:nvSpPr>
                                <p:cNvPr id="209"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210"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211"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212"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206"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204" name="Freeform 203"/>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87" name="Group 154"/>
                        <p:cNvGrpSpPr/>
                        <p:nvPr/>
                      </p:nvGrpSpPr>
                      <p:grpSpPr>
                        <a:xfrm rot="2633095">
                          <a:off x="3563888" y="1700808"/>
                          <a:ext cx="304572" cy="648072"/>
                          <a:chOff x="3622876" y="1044283"/>
                          <a:chExt cx="1960756" cy="3563452"/>
                        </a:xfrm>
                      </p:grpSpPr>
                      <p:grpSp>
                        <p:nvGrpSpPr>
                          <p:cNvPr id="89" name="Group 1280"/>
                          <p:cNvGrpSpPr>
                            <a:grpSpLocks/>
                          </p:cNvGrpSpPr>
                          <p:nvPr/>
                        </p:nvGrpSpPr>
                        <p:grpSpPr bwMode="auto">
                          <a:xfrm rot="18992529" flipH="1" flipV="1">
                            <a:off x="4245701" y="1044283"/>
                            <a:ext cx="1337931" cy="3563452"/>
                            <a:chOff x="2440" y="885"/>
                            <a:chExt cx="758" cy="2167"/>
                          </a:xfrm>
                        </p:grpSpPr>
                        <p:grpSp>
                          <p:nvGrpSpPr>
                            <p:cNvPr id="92" name="Group 1281"/>
                            <p:cNvGrpSpPr>
                              <a:grpSpLocks/>
                            </p:cNvGrpSpPr>
                            <p:nvPr/>
                          </p:nvGrpSpPr>
                          <p:grpSpPr bwMode="auto">
                            <a:xfrm>
                              <a:off x="2440" y="885"/>
                              <a:ext cx="758" cy="2167"/>
                              <a:chOff x="2431" y="885"/>
                              <a:chExt cx="758" cy="2167"/>
                            </a:xfrm>
                          </p:grpSpPr>
                          <p:sp>
                            <p:nvSpPr>
                              <p:cNvPr id="197"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1408" name="Group 1283"/>
                              <p:cNvGrpSpPr>
                                <a:grpSpLocks/>
                              </p:cNvGrpSpPr>
                              <p:nvPr/>
                            </p:nvGrpSpPr>
                            <p:grpSpPr bwMode="auto">
                              <a:xfrm>
                                <a:off x="2431" y="885"/>
                                <a:ext cx="758" cy="2167"/>
                                <a:chOff x="2431" y="885"/>
                                <a:chExt cx="758" cy="2167"/>
                              </a:xfrm>
                            </p:grpSpPr>
                            <p:sp>
                              <p:nvSpPr>
                                <p:cNvPr id="199"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200"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201"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202"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196"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194" name="Freeform 193"/>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grpSp>
                    <p:nvGrpSpPr>
                      <p:cNvPr id="1410" name="Group 235"/>
                      <p:cNvGrpSpPr/>
                      <p:nvPr/>
                    </p:nvGrpSpPr>
                    <p:grpSpPr>
                      <a:xfrm rot="2237695">
                        <a:off x="4101480" y="2310408"/>
                        <a:ext cx="376580" cy="1224136"/>
                        <a:chOff x="3491880" y="1700808"/>
                        <a:chExt cx="376580" cy="1224136"/>
                      </a:xfrm>
                    </p:grpSpPr>
                    <p:grpSp>
                      <p:nvGrpSpPr>
                        <p:cNvPr id="1413" name="Group 143"/>
                        <p:cNvGrpSpPr/>
                        <p:nvPr/>
                      </p:nvGrpSpPr>
                      <p:grpSpPr>
                        <a:xfrm>
                          <a:off x="3491880" y="2276872"/>
                          <a:ext cx="304572" cy="648072"/>
                          <a:chOff x="3622876" y="1044283"/>
                          <a:chExt cx="1960756" cy="3563452"/>
                        </a:xfrm>
                      </p:grpSpPr>
                      <p:grpSp>
                        <p:nvGrpSpPr>
                          <p:cNvPr id="1418" name="Group 1280"/>
                          <p:cNvGrpSpPr>
                            <a:grpSpLocks/>
                          </p:cNvGrpSpPr>
                          <p:nvPr/>
                        </p:nvGrpSpPr>
                        <p:grpSpPr bwMode="auto">
                          <a:xfrm rot="18992529" flipH="1" flipV="1">
                            <a:off x="4245701" y="1044283"/>
                            <a:ext cx="1337931" cy="3563452"/>
                            <a:chOff x="2440" y="885"/>
                            <a:chExt cx="758" cy="2167"/>
                          </a:xfrm>
                        </p:grpSpPr>
                        <p:grpSp>
                          <p:nvGrpSpPr>
                            <p:cNvPr id="1419" name="Group 1281"/>
                            <p:cNvGrpSpPr>
                              <a:grpSpLocks/>
                            </p:cNvGrpSpPr>
                            <p:nvPr/>
                          </p:nvGrpSpPr>
                          <p:grpSpPr bwMode="auto">
                            <a:xfrm>
                              <a:off x="2440" y="885"/>
                              <a:ext cx="758" cy="2167"/>
                              <a:chOff x="2431" y="885"/>
                              <a:chExt cx="758" cy="2167"/>
                            </a:xfrm>
                          </p:grpSpPr>
                          <p:sp>
                            <p:nvSpPr>
                              <p:cNvPr id="253"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1420" name="Group 1283"/>
                              <p:cNvGrpSpPr>
                                <a:grpSpLocks/>
                              </p:cNvGrpSpPr>
                              <p:nvPr/>
                            </p:nvGrpSpPr>
                            <p:grpSpPr bwMode="auto">
                              <a:xfrm>
                                <a:off x="2431" y="885"/>
                                <a:ext cx="758" cy="2167"/>
                                <a:chOff x="2431" y="885"/>
                                <a:chExt cx="758" cy="2167"/>
                              </a:xfrm>
                            </p:grpSpPr>
                            <p:sp>
                              <p:nvSpPr>
                                <p:cNvPr id="255"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256"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257"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258"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252"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250" name="Freeform 249"/>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1421" name="Group 154"/>
                        <p:cNvGrpSpPr/>
                        <p:nvPr/>
                      </p:nvGrpSpPr>
                      <p:grpSpPr>
                        <a:xfrm rot="2633095">
                          <a:off x="3563888" y="1700808"/>
                          <a:ext cx="304572" cy="648072"/>
                          <a:chOff x="3622876" y="1044283"/>
                          <a:chExt cx="1960756" cy="3563452"/>
                        </a:xfrm>
                      </p:grpSpPr>
                      <p:grpSp>
                        <p:nvGrpSpPr>
                          <p:cNvPr id="1422" name="Group 1280"/>
                          <p:cNvGrpSpPr>
                            <a:grpSpLocks/>
                          </p:cNvGrpSpPr>
                          <p:nvPr/>
                        </p:nvGrpSpPr>
                        <p:grpSpPr bwMode="auto">
                          <a:xfrm rot="18992529" flipH="1" flipV="1">
                            <a:off x="4245701" y="1044283"/>
                            <a:ext cx="1337931" cy="3563452"/>
                            <a:chOff x="2440" y="885"/>
                            <a:chExt cx="758" cy="2167"/>
                          </a:xfrm>
                        </p:grpSpPr>
                        <p:grpSp>
                          <p:nvGrpSpPr>
                            <p:cNvPr id="1423" name="Group 1281"/>
                            <p:cNvGrpSpPr>
                              <a:grpSpLocks/>
                            </p:cNvGrpSpPr>
                            <p:nvPr/>
                          </p:nvGrpSpPr>
                          <p:grpSpPr bwMode="auto">
                            <a:xfrm>
                              <a:off x="2440" y="885"/>
                              <a:ext cx="758" cy="2167"/>
                              <a:chOff x="2431" y="885"/>
                              <a:chExt cx="758" cy="2167"/>
                            </a:xfrm>
                          </p:grpSpPr>
                          <p:sp>
                            <p:nvSpPr>
                              <p:cNvPr id="243"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1424" name="Group 1283"/>
                              <p:cNvGrpSpPr>
                                <a:grpSpLocks/>
                              </p:cNvGrpSpPr>
                              <p:nvPr/>
                            </p:nvGrpSpPr>
                            <p:grpSpPr bwMode="auto">
                              <a:xfrm>
                                <a:off x="2431" y="885"/>
                                <a:ext cx="758" cy="2167"/>
                                <a:chOff x="2431" y="885"/>
                                <a:chExt cx="758" cy="2167"/>
                              </a:xfrm>
                            </p:grpSpPr>
                            <p:sp>
                              <p:nvSpPr>
                                <p:cNvPr id="245"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246"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247"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248"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242"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240" name="Freeform 239"/>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grpSp>
                    <p:nvGrpSpPr>
                      <p:cNvPr id="1425" name="Group 258"/>
                      <p:cNvGrpSpPr/>
                      <p:nvPr/>
                    </p:nvGrpSpPr>
                    <p:grpSpPr>
                      <a:xfrm rot="18894021">
                        <a:off x="4253880" y="2462808"/>
                        <a:ext cx="376580" cy="1224136"/>
                        <a:chOff x="3491880" y="1700808"/>
                        <a:chExt cx="376580" cy="1224136"/>
                      </a:xfrm>
                    </p:grpSpPr>
                    <p:grpSp>
                      <p:nvGrpSpPr>
                        <p:cNvPr id="1426" name="Group 143"/>
                        <p:cNvGrpSpPr/>
                        <p:nvPr/>
                      </p:nvGrpSpPr>
                      <p:grpSpPr>
                        <a:xfrm>
                          <a:off x="3491880" y="2276872"/>
                          <a:ext cx="304572" cy="648072"/>
                          <a:chOff x="3622876" y="1044283"/>
                          <a:chExt cx="1960756" cy="3563452"/>
                        </a:xfrm>
                      </p:grpSpPr>
                      <p:grpSp>
                        <p:nvGrpSpPr>
                          <p:cNvPr id="1427" name="Group 1280"/>
                          <p:cNvGrpSpPr>
                            <a:grpSpLocks/>
                          </p:cNvGrpSpPr>
                          <p:nvPr/>
                        </p:nvGrpSpPr>
                        <p:grpSpPr bwMode="auto">
                          <a:xfrm rot="18992529" flipH="1" flipV="1">
                            <a:off x="4245701" y="1044283"/>
                            <a:ext cx="1337931" cy="3563452"/>
                            <a:chOff x="2440" y="885"/>
                            <a:chExt cx="758" cy="2167"/>
                          </a:xfrm>
                        </p:grpSpPr>
                        <p:grpSp>
                          <p:nvGrpSpPr>
                            <p:cNvPr id="1429" name="Group 1281"/>
                            <p:cNvGrpSpPr>
                              <a:grpSpLocks/>
                            </p:cNvGrpSpPr>
                            <p:nvPr/>
                          </p:nvGrpSpPr>
                          <p:grpSpPr bwMode="auto">
                            <a:xfrm>
                              <a:off x="2440" y="885"/>
                              <a:ext cx="758" cy="2167"/>
                              <a:chOff x="2431" y="885"/>
                              <a:chExt cx="758" cy="2167"/>
                            </a:xfrm>
                          </p:grpSpPr>
                          <p:sp>
                            <p:nvSpPr>
                              <p:cNvPr id="276"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1432" name="Group 1283"/>
                              <p:cNvGrpSpPr>
                                <a:grpSpLocks/>
                              </p:cNvGrpSpPr>
                              <p:nvPr/>
                            </p:nvGrpSpPr>
                            <p:grpSpPr bwMode="auto">
                              <a:xfrm>
                                <a:off x="2431" y="885"/>
                                <a:ext cx="758" cy="2167"/>
                                <a:chOff x="2431" y="885"/>
                                <a:chExt cx="758" cy="2167"/>
                              </a:xfrm>
                            </p:grpSpPr>
                            <p:sp>
                              <p:nvSpPr>
                                <p:cNvPr id="278"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279"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280"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281"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275"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273" name="Freeform 272"/>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1437" name="Group 154"/>
                        <p:cNvGrpSpPr/>
                        <p:nvPr/>
                      </p:nvGrpSpPr>
                      <p:grpSpPr>
                        <a:xfrm rot="2633095">
                          <a:off x="3563888" y="1700808"/>
                          <a:ext cx="304572" cy="648072"/>
                          <a:chOff x="3622876" y="1044283"/>
                          <a:chExt cx="1960756" cy="3563452"/>
                        </a:xfrm>
                      </p:grpSpPr>
                      <p:grpSp>
                        <p:nvGrpSpPr>
                          <p:cNvPr id="1439" name="Group 1280"/>
                          <p:cNvGrpSpPr>
                            <a:grpSpLocks/>
                          </p:cNvGrpSpPr>
                          <p:nvPr/>
                        </p:nvGrpSpPr>
                        <p:grpSpPr bwMode="auto">
                          <a:xfrm rot="18992529" flipH="1" flipV="1">
                            <a:off x="4245701" y="1044283"/>
                            <a:ext cx="1337931" cy="3563452"/>
                            <a:chOff x="2440" y="885"/>
                            <a:chExt cx="758" cy="2167"/>
                          </a:xfrm>
                        </p:grpSpPr>
                        <p:grpSp>
                          <p:nvGrpSpPr>
                            <p:cNvPr id="97" name="Group 1281"/>
                            <p:cNvGrpSpPr>
                              <a:grpSpLocks/>
                            </p:cNvGrpSpPr>
                            <p:nvPr/>
                          </p:nvGrpSpPr>
                          <p:grpSpPr bwMode="auto">
                            <a:xfrm>
                              <a:off x="2440" y="885"/>
                              <a:ext cx="758" cy="2167"/>
                              <a:chOff x="2431" y="885"/>
                              <a:chExt cx="758" cy="2167"/>
                            </a:xfrm>
                          </p:grpSpPr>
                          <p:sp>
                            <p:nvSpPr>
                              <p:cNvPr id="266"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98" name="Group 1283"/>
                              <p:cNvGrpSpPr>
                                <a:grpSpLocks/>
                              </p:cNvGrpSpPr>
                              <p:nvPr/>
                            </p:nvGrpSpPr>
                            <p:grpSpPr bwMode="auto">
                              <a:xfrm>
                                <a:off x="2431" y="885"/>
                                <a:ext cx="758" cy="2167"/>
                                <a:chOff x="2431" y="885"/>
                                <a:chExt cx="758" cy="2167"/>
                              </a:xfrm>
                            </p:grpSpPr>
                            <p:sp>
                              <p:nvSpPr>
                                <p:cNvPr id="268"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269"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270"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271"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265"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263" name="Freeform 262"/>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grpSp>
                    <p:nvGrpSpPr>
                      <p:cNvPr id="100" name="Group 281"/>
                      <p:cNvGrpSpPr/>
                      <p:nvPr/>
                    </p:nvGrpSpPr>
                    <p:grpSpPr>
                      <a:xfrm rot="2620156">
                        <a:off x="4406280" y="2615208"/>
                        <a:ext cx="376580" cy="1224136"/>
                        <a:chOff x="3491880" y="1700808"/>
                        <a:chExt cx="376580" cy="1224136"/>
                      </a:xfrm>
                    </p:grpSpPr>
                    <p:grpSp>
                      <p:nvGrpSpPr>
                        <p:cNvPr id="103" name="Group 143"/>
                        <p:cNvGrpSpPr/>
                        <p:nvPr/>
                      </p:nvGrpSpPr>
                      <p:grpSpPr>
                        <a:xfrm>
                          <a:off x="3491880" y="2276872"/>
                          <a:ext cx="304572" cy="648072"/>
                          <a:chOff x="3622876" y="1044283"/>
                          <a:chExt cx="1960756" cy="3563452"/>
                        </a:xfrm>
                      </p:grpSpPr>
                      <p:grpSp>
                        <p:nvGrpSpPr>
                          <p:cNvPr id="108" name="Group 1280"/>
                          <p:cNvGrpSpPr>
                            <a:grpSpLocks/>
                          </p:cNvGrpSpPr>
                          <p:nvPr/>
                        </p:nvGrpSpPr>
                        <p:grpSpPr bwMode="auto">
                          <a:xfrm rot="18992529" flipH="1" flipV="1">
                            <a:off x="4245701" y="1044283"/>
                            <a:ext cx="1337931" cy="3563452"/>
                            <a:chOff x="2440" y="885"/>
                            <a:chExt cx="758" cy="2167"/>
                          </a:xfrm>
                        </p:grpSpPr>
                        <p:grpSp>
                          <p:nvGrpSpPr>
                            <p:cNvPr id="109" name="Group 1281"/>
                            <p:cNvGrpSpPr>
                              <a:grpSpLocks/>
                            </p:cNvGrpSpPr>
                            <p:nvPr/>
                          </p:nvGrpSpPr>
                          <p:grpSpPr bwMode="auto">
                            <a:xfrm>
                              <a:off x="2440" y="885"/>
                              <a:ext cx="758" cy="2167"/>
                              <a:chOff x="2431" y="885"/>
                              <a:chExt cx="758" cy="2167"/>
                            </a:xfrm>
                          </p:grpSpPr>
                          <p:sp>
                            <p:nvSpPr>
                              <p:cNvPr id="299"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111" name="Group 1283"/>
                              <p:cNvGrpSpPr>
                                <a:grpSpLocks/>
                              </p:cNvGrpSpPr>
                              <p:nvPr/>
                            </p:nvGrpSpPr>
                            <p:grpSpPr bwMode="auto">
                              <a:xfrm>
                                <a:off x="2431" y="885"/>
                                <a:ext cx="758" cy="2167"/>
                                <a:chOff x="2431" y="885"/>
                                <a:chExt cx="758" cy="2167"/>
                              </a:xfrm>
                            </p:grpSpPr>
                            <p:sp>
                              <p:nvSpPr>
                                <p:cNvPr id="301"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302"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303"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304"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298"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296" name="Freeform 295"/>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114" name="Group 154"/>
                        <p:cNvGrpSpPr/>
                        <p:nvPr/>
                      </p:nvGrpSpPr>
                      <p:grpSpPr>
                        <a:xfrm rot="2633095">
                          <a:off x="3563888" y="1700808"/>
                          <a:ext cx="304572" cy="648072"/>
                          <a:chOff x="3622876" y="1044283"/>
                          <a:chExt cx="1960756" cy="3563452"/>
                        </a:xfrm>
                      </p:grpSpPr>
                      <p:grpSp>
                        <p:nvGrpSpPr>
                          <p:cNvPr id="119" name="Group 1280"/>
                          <p:cNvGrpSpPr>
                            <a:grpSpLocks/>
                          </p:cNvGrpSpPr>
                          <p:nvPr/>
                        </p:nvGrpSpPr>
                        <p:grpSpPr bwMode="auto">
                          <a:xfrm rot="18992529" flipH="1" flipV="1">
                            <a:off x="4245701" y="1044283"/>
                            <a:ext cx="1337931" cy="3563452"/>
                            <a:chOff x="2440" y="885"/>
                            <a:chExt cx="758" cy="2167"/>
                          </a:xfrm>
                        </p:grpSpPr>
                        <p:grpSp>
                          <p:nvGrpSpPr>
                            <p:cNvPr id="120" name="Group 1281"/>
                            <p:cNvGrpSpPr>
                              <a:grpSpLocks/>
                            </p:cNvGrpSpPr>
                            <p:nvPr/>
                          </p:nvGrpSpPr>
                          <p:grpSpPr bwMode="auto">
                            <a:xfrm>
                              <a:off x="2440" y="885"/>
                              <a:ext cx="758" cy="2167"/>
                              <a:chOff x="2431" y="885"/>
                              <a:chExt cx="758" cy="2167"/>
                            </a:xfrm>
                          </p:grpSpPr>
                          <p:sp>
                            <p:nvSpPr>
                              <p:cNvPr id="289"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121" name="Group 1283"/>
                              <p:cNvGrpSpPr>
                                <a:grpSpLocks/>
                              </p:cNvGrpSpPr>
                              <p:nvPr/>
                            </p:nvGrpSpPr>
                            <p:grpSpPr bwMode="auto">
                              <a:xfrm>
                                <a:off x="2431" y="885"/>
                                <a:ext cx="758" cy="2167"/>
                                <a:chOff x="2431" y="885"/>
                                <a:chExt cx="758" cy="2167"/>
                              </a:xfrm>
                            </p:grpSpPr>
                            <p:sp>
                              <p:nvSpPr>
                                <p:cNvPr id="291"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292"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293"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294"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288"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286" name="Freeform 285"/>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grpSp>
                <p:grpSp>
                  <p:nvGrpSpPr>
                    <p:cNvPr id="122" name="Group 861"/>
                    <p:cNvGrpSpPr/>
                    <p:nvPr/>
                  </p:nvGrpSpPr>
                  <p:grpSpPr>
                    <a:xfrm>
                      <a:off x="4134902" y="2462808"/>
                      <a:ext cx="1681336" cy="2138536"/>
                      <a:chOff x="3372902" y="1700808"/>
                      <a:chExt cx="1681336" cy="2138536"/>
                    </a:xfrm>
                  </p:grpSpPr>
                  <p:grpSp>
                    <p:nvGrpSpPr>
                      <p:cNvPr id="123" name="Group 165"/>
                      <p:cNvGrpSpPr/>
                      <p:nvPr/>
                    </p:nvGrpSpPr>
                    <p:grpSpPr>
                      <a:xfrm rot="20706912">
                        <a:off x="3491880" y="1700808"/>
                        <a:ext cx="376580" cy="1224136"/>
                        <a:chOff x="3491880" y="1700808"/>
                        <a:chExt cx="376580" cy="1224136"/>
                      </a:xfrm>
                    </p:grpSpPr>
                    <p:grpSp>
                      <p:nvGrpSpPr>
                        <p:cNvPr id="124" name="Group 143"/>
                        <p:cNvGrpSpPr/>
                        <p:nvPr/>
                      </p:nvGrpSpPr>
                      <p:grpSpPr>
                        <a:xfrm>
                          <a:off x="3491880" y="2276872"/>
                          <a:ext cx="304572" cy="648072"/>
                          <a:chOff x="3622876" y="1044283"/>
                          <a:chExt cx="1960756" cy="3563452"/>
                        </a:xfrm>
                      </p:grpSpPr>
                      <p:grpSp>
                        <p:nvGrpSpPr>
                          <p:cNvPr id="125" name="Group 1280"/>
                          <p:cNvGrpSpPr>
                            <a:grpSpLocks/>
                          </p:cNvGrpSpPr>
                          <p:nvPr/>
                        </p:nvGrpSpPr>
                        <p:grpSpPr bwMode="auto">
                          <a:xfrm rot="18992529" flipH="1" flipV="1">
                            <a:off x="4245701" y="1044283"/>
                            <a:ext cx="1337931" cy="3563452"/>
                            <a:chOff x="2440" y="885"/>
                            <a:chExt cx="758" cy="2167"/>
                          </a:xfrm>
                        </p:grpSpPr>
                        <p:grpSp>
                          <p:nvGrpSpPr>
                            <p:cNvPr id="126" name="Group 1281"/>
                            <p:cNvGrpSpPr>
                              <a:grpSpLocks/>
                            </p:cNvGrpSpPr>
                            <p:nvPr/>
                          </p:nvGrpSpPr>
                          <p:grpSpPr bwMode="auto">
                            <a:xfrm>
                              <a:off x="2440" y="885"/>
                              <a:ext cx="758" cy="2167"/>
                              <a:chOff x="2431" y="885"/>
                              <a:chExt cx="758" cy="2167"/>
                            </a:xfrm>
                          </p:grpSpPr>
                          <p:sp>
                            <p:nvSpPr>
                              <p:cNvPr id="995"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127" name="Group 1283"/>
                              <p:cNvGrpSpPr>
                                <a:grpSpLocks/>
                              </p:cNvGrpSpPr>
                              <p:nvPr/>
                            </p:nvGrpSpPr>
                            <p:grpSpPr bwMode="auto">
                              <a:xfrm>
                                <a:off x="2431" y="885"/>
                                <a:ext cx="758" cy="2167"/>
                                <a:chOff x="2431" y="885"/>
                                <a:chExt cx="758" cy="2167"/>
                              </a:xfrm>
                            </p:grpSpPr>
                            <p:sp>
                              <p:nvSpPr>
                                <p:cNvPr id="997"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998"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999"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1000"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994"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992" name="Freeform 991"/>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1442" name="Group 154"/>
                        <p:cNvGrpSpPr/>
                        <p:nvPr/>
                      </p:nvGrpSpPr>
                      <p:grpSpPr>
                        <a:xfrm rot="2633095">
                          <a:off x="3563888" y="1700808"/>
                          <a:ext cx="304572" cy="648072"/>
                          <a:chOff x="3622876" y="1044283"/>
                          <a:chExt cx="1960756" cy="3563452"/>
                        </a:xfrm>
                      </p:grpSpPr>
                      <p:grpSp>
                        <p:nvGrpSpPr>
                          <p:cNvPr id="1447" name="Group 1280"/>
                          <p:cNvGrpSpPr>
                            <a:grpSpLocks/>
                          </p:cNvGrpSpPr>
                          <p:nvPr/>
                        </p:nvGrpSpPr>
                        <p:grpSpPr bwMode="auto">
                          <a:xfrm rot="18992529" flipH="1" flipV="1">
                            <a:off x="4245701" y="1044283"/>
                            <a:ext cx="1337931" cy="3563452"/>
                            <a:chOff x="2440" y="885"/>
                            <a:chExt cx="758" cy="2167"/>
                          </a:xfrm>
                        </p:grpSpPr>
                        <p:grpSp>
                          <p:nvGrpSpPr>
                            <p:cNvPr id="1448" name="Group 1281"/>
                            <p:cNvGrpSpPr>
                              <a:grpSpLocks/>
                            </p:cNvGrpSpPr>
                            <p:nvPr/>
                          </p:nvGrpSpPr>
                          <p:grpSpPr bwMode="auto">
                            <a:xfrm>
                              <a:off x="2440" y="885"/>
                              <a:ext cx="758" cy="2167"/>
                              <a:chOff x="2431" y="885"/>
                              <a:chExt cx="758" cy="2167"/>
                            </a:xfrm>
                          </p:grpSpPr>
                          <p:sp>
                            <p:nvSpPr>
                              <p:cNvPr id="985"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1449" name="Group 1283"/>
                              <p:cNvGrpSpPr>
                                <a:grpSpLocks/>
                              </p:cNvGrpSpPr>
                              <p:nvPr/>
                            </p:nvGrpSpPr>
                            <p:grpSpPr bwMode="auto">
                              <a:xfrm>
                                <a:off x="2431" y="885"/>
                                <a:ext cx="758" cy="2167"/>
                                <a:chOff x="2431" y="885"/>
                                <a:chExt cx="758" cy="2167"/>
                              </a:xfrm>
                            </p:grpSpPr>
                            <p:sp>
                              <p:nvSpPr>
                                <p:cNvPr id="987"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988"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989"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990"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984"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982" name="Freeform 981"/>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grpSp>
                    <p:nvGrpSpPr>
                      <p:cNvPr id="1451" name="Group 166"/>
                      <p:cNvGrpSpPr/>
                      <p:nvPr/>
                    </p:nvGrpSpPr>
                    <p:grpSpPr>
                      <a:xfrm rot="2549240">
                        <a:off x="3644280" y="1853208"/>
                        <a:ext cx="376580" cy="1224136"/>
                        <a:chOff x="3491880" y="1700808"/>
                        <a:chExt cx="376580" cy="1224136"/>
                      </a:xfrm>
                    </p:grpSpPr>
                    <p:grpSp>
                      <p:nvGrpSpPr>
                        <p:cNvPr id="1454" name="Group 143"/>
                        <p:cNvGrpSpPr/>
                        <p:nvPr/>
                      </p:nvGrpSpPr>
                      <p:grpSpPr>
                        <a:xfrm>
                          <a:off x="3491880" y="2276872"/>
                          <a:ext cx="304572" cy="648072"/>
                          <a:chOff x="3622876" y="1044283"/>
                          <a:chExt cx="1960756" cy="3563452"/>
                        </a:xfrm>
                      </p:grpSpPr>
                      <p:grpSp>
                        <p:nvGrpSpPr>
                          <p:cNvPr id="1459" name="Group 1280"/>
                          <p:cNvGrpSpPr>
                            <a:grpSpLocks/>
                          </p:cNvGrpSpPr>
                          <p:nvPr/>
                        </p:nvGrpSpPr>
                        <p:grpSpPr bwMode="auto">
                          <a:xfrm rot="18992529" flipH="1" flipV="1">
                            <a:off x="4245701" y="1044283"/>
                            <a:ext cx="1337931" cy="3563452"/>
                            <a:chOff x="2440" y="885"/>
                            <a:chExt cx="758" cy="2167"/>
                          </a:xfrm>
                        </p:grpSpPr>
                        <p:grpSp>
                          <p:nvGrpSpPr>
                            <p:cNvPr id="1461" name="Group 1281"/>
                            <p:cNvGrpSpPr>
                              <a:grpSpLocks/>
                            </p:cNvGrpSpPr>
                            <p:nvPr/>
                          </p:nvGrpSpPr>
                          <p:grpSpPr bwMode="auto">
                            <a:xfrm>
                              <a:off x="2440" y="885"/>
                              <a:ext cx="758" cy="2167"/>
                              <a:chOff x="2431" y="885"/>
                              <a:chExt cx="758" cy="2167"/>
                            </a:xfrm>
                          </p:grpSpPr>
                          <p:sp>
                            <p:nvSpPr>
                              <p:cNvPr id="973"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1464" name="Group 1283"/>
                              <p:cNvGrpSpPr>
                                <a:grpSpLocks/>
                              </p:cNvGrpSpPr>
                              <p:nvPr/>
                            </p:nvGrpSpPr>
                            <p:grpSpPr bwMode="auto">
                              <a:xfrm>
                                <a:off x="2431" y="885"/>
                                <a:ext cx="758" cy="2167"/>
                                <a:chOff x="2431" y="885"/>
                                <a:chExt cx="758" cy="2167"/>
                              </a:xfrm>
                            </p:grpSpPr>
                            <p:sp>
                              <p:nvSpPr>
                                <p:cNvPr id="975"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976"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977"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978"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972"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970" name="Freeform 969"/>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1469" name="Group 154"/>
                        <p:cNvGrpSpPr/>
                        <p:nvPr/>
                      </p:nvGrpSpPr>
                      <p:grpSpPr>
                        <a:xfrm rot="2633095">
                          <a:off x="3563888" y="1700808"/>
                          <a:ext cx="304572" cy="648072"/>
                          <a:chOff x="3622876" y="1044283"/>
                          <a:chExt cx="1960756" cy="3563452"/>
                        </a:xfrm>
                      </p:grpSpPr>
                      <p:grpSp>
                        <p:nvGrpSpPr>
                          <p:cNvPr id="1470" name="Group 1280"/>
                          <p:cNvGrpSpPr>
                            <a:grpSpLocks/>
                          </p:cNvGrpSpPr>
                          <p:nvPr/>
                        </p:nvGrpSpPr>
                        <p:grpSpPr bwMode="auto">
                          <a:xfrm rot="18992529" flipH="1" flipV="1">
                            <a:off x="4245701" y="1044283"/>
                            <a:ext cx="1337931" cy="3563452"/>
                            <a:chOff x="2440" y="885"/>
                            <a:chExt cx="758" cy="2167"/>
                          </a:xfrm>
                        </p:grpSpPr>
                        <p:grpSp>
                          <p:nvGrpSpPr>
                            <p:cNvPr id="1471" name="Group 1281"/>
                            <p:cNvGrpSpPr>
                              <a:grpSpLocks/>
                            </p:cNvGrpSpPr>
                            <p:nvPr/>
                          </p:nvGrpSpPr>
                          <p:grpSpPr bwMode="auto">
                            <a:xfrm>
                              <a:off x="2440" y="885"/>
                              <a:ext cx="758" cy="2167"/>
                              <a:chOff x="2431" y="885"/>
                              <a:chExt cx="758" cy="2167"/>
                            </a:xfrm>
                          </p:grpSpPr>
                          <p:sp>
                            <p:nvSpPr>
                              <p:cNvPr id="963"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128" name="Group 1283"/>
                              <p:cNvGrpSpPr>
                                <a:grpSpLocks/>
                              </p:cNvGrpSpPr>
                              <p:nvPr/>
                            </p:nvGrpSpPr>
                            <p:grpSpPr bwMode="auto">
                              <a:xfrm>
                                <a:off x="2431" y="885"/>
                                <a:ext cx="758" cy="2167"/>
                                <a:chOff x="2431" y="885"/>
                                <a:chExt cx="758" cy="2167"/>
                              </a:xfrm>
                            </p:grpSpPr>
                            <p:sp>
                              <p:nvSpPr>
                                <p:cNvPr id="965"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966"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967"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968"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962"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960" name="Freeform 959"/>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grpSp>
                    <p:nvGrpSpPr>
                      <p:cNvPr id="129" name="Group 189"/>
                      <p:cNvGrpSpPr/>
                      <p:nvPr/>
                    </p:nvGrpSpPr>
                    <p:grpSpPr>
                      <a:xfrm rot="2923079">
                        <a:off x="3796680" y="2005608"/>
                        <a:ext cx="376580" cy="1224136"/>
                        <a:chOff x="3491880" y="1700808"/>
                        <a:chExt cx="376580" cy="1224136"/>
                      </a:xfrm>
                    </p:grpSpPr>
                    <p:grpSp>
                      <p:nvGrpSpPr>
                        <p:cNvPr id="130" name="Group 143"/>
                        <p:cNvGrpSpPr/>
                        <p:nvPr/>
                      </p:nvGrpSpPr>
                      <p:grpSpPr>
                        <a:xfrm>
                          <a:off x="3491880" y="2276872"/>
                          <a:ext cx="304572" cy="648072"/>
                          <a:chOff x="3622876" y="1044283"/>
                          <a:chExt cx="1960756" cy="3563452"/>
                        </a:xfrm>
                      </p:grpSpPr>
                      <p:grpSp>
                        <p:nvGrpSpPr>
                          <p:cNvPr id="131" name="Group 1280"/>
                          <p:cNvGrpSpPr>
                            <a:grpSpLocks/>
                          </p:cNvGrpSpPr>
                          <p:nvPr/>
                        </p:nvGrpSpPr>
                        <p:grpSpPr bwMode="auto">
                          <a:xfrm rot="18992529" flipH="1" flipV="1">
                            <a:off x="4245701" y="1044283"/>
                            <a:ext cx="1337931" cy="3563452"/>
                            <a:chOff x="2440" y="885"/>
                            <a:chExt cx="758" cy="2167"/>
                          </a:xfrm>
                        </p:grpSpPr>
                        <p:grpSp>
                          <p:nvGrpSpPr>
                            <p:cNvPr id="132" name="Group 1281"/>
                            <p:cNvGrpSpPr>
                              <a:grpSpLocks/>
                            </p:cNvGrpSpPr>
                            <p:nvPr/>
                          </p:nvGrpSpPr>
                          <p:grpSpPr bwMode="auto">
                            <a:xfrm>
                              <a:off x="2440" y="885"/>
                              <a:ext cx="758" cy="2167"/>
                              <a:chOff x="2431" y="885"/>
                              <a:chExt cx="758" cy="2167"/>
                            </a:xfrm>
                          </p:grpSpPr>
                          <p:sp>
                            <p:nvSpPr>
                              <p:cNvPr id="951"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133" name="Group 1283"/>
                              <p:cNvGrpSpPr>
                                <a:grpSpLocks/>
                              </p:cNvGrpSpPr>
                              <p:nvPr/>
                            </p:nvGrpSpPr>
                            <p:grpSpPr bwMode="auto">
                              <a:xfrm>
                                <a:off x="2431" y="885"/>
                                <a:ext cx="758" cy="2167"/>
                                <a:chOff x="2431" y="885"/>
                                <a:chExt cx="758" cy="2167"/>
                              </a:xfrm>
                            </p:grpSpPr>
                            <p:sp>
                              <p:nvSpPr>
                                <p:cNvPr id="953"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954"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955"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956"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950"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948" name="Freeform 947"/>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134" name="Group 154"/>
                        <p:cNvGrpSpPr/>
                        <p:nvPr/>
                      </p:nvGrpSpPr>
                      <p:grpSpPr>
                        <a:xfrm rot="2633095">
                          <a:off x="3563888" y="1700808"/>
                          <a:ext cx="304572" cy="648072"/>
                          <a:chOff x="3622876" y="1044283"/>
                          <a:chExt cx="1960756" cy="3563452"/>
                        </a:xfrm>
                      </p:grpSpPr>
                      <p:grpSp>
                        <p:nvGrpSpPr>
                          <p:cNvPr id="135" name="Group 1280"/>
                          <p:cNvGrpSpPr>
                            <a:grpSpLocks/>
                          </p:cNvGrpSpPr>
                          <p:nvPr/>
                        </p:nvGrpSpPr>
                        <p:grpSpPr bwMode="auto">
                          <a:xfrm rot="18992529" flipH="1" flipV="1">
                            <a:off x="4245701" y="1044283"/>
                            <a:ext cx="1337931" cy="3563452"/>
                            <a:chOff x="2440" y="885"/>
                            <a:chExt cx="758" cy="2167"/>
                          </a:xfrm>
                        </p:grpSpPr>
                        <p:grpSp>
                          <p:nvGrpSpPr>
                            <p:cNvPr id="136" name="Group 1281"/>
                            <p:cNvGrpSpPr>
                              <a:grpSpLocks/>
                            </p:cNvGrpSpPr>
                            <p:nvPr/>
                          </p:nvGrpSpPr>
                          <p:grpSpPr bwMode="auto">
                            <a:xfrm>
                              <a:off x="2440" y="885"/>
                              <a:ext cx="758" cy="2167"/>
                              <a:chOff x="2431" y="885"/>
                              <a:chExt cx="758" cy="2167"/>
                            </a:xfrm>
                          </p:grpSpPr>
                          <p:sp>
                            <p:nvSpPr>
                              <p:cNvPr id="941"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137" name="Group 1283"/>
                              <p:cNvGrpSpPr>
                                <a:grpSpLocks/>
                              </p:cNvGrpSpPr>
                              <p:nvPr/>
                            </p:nvGrpSpPr>
                            <p:grpSpPr bwMode="auto">
                              <a:xfrm>
                                <a:off x="2431" y="885"/>
                                <a:ext cx="758" cy="2167"/>
                                <a:chOff x="2431" y="885"/>
                                <a:chExt cx="758" cy="2167"/>
                              </a:xfrm>
                            </p:grpSpPr>
                            <p:sp>
                              <p:nvSpPr>
                                <p:cNvPr id="943"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944"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945"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946"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940"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938" name="Freeform 937"/>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grpSp>
                    <p:nvGrpSpPr>
                      <p:cNvPr id="138" name="Group 235"/>
                      <p:cNvGrpSpPr/>
                      <p:nvPr/>
                    </p:nvGrpSpPr>
                    <p:grpSpPr>
                      <a:xfrm rot="2237695">
                        <a:off x="4101480" y="2310408"/>
                        <a:ext cx="376580" cy="1224136"/>
                        <a:chOff x="3491880" y="1700808"/>
                        <a:chExt cx="376580" cy="1224136"/>
                      </a:xfrm>
                    </p:grpSpPr>
                    <p:grpSp>
                      <p:nvGrpSpPr>
                        <p:cNvPr id="139" name="Group 143"/>
                        <p:cNvGrpSpPr/>
                        <p:nvPr/>
                      </p:nvGrpSpPr>
                      <p:grpSpPr>
                        <a:xfrm>
                          <a:off x="3491880" y="2276872"/>
                          <a:ext cx="304572" cy="648072"/>
                          <a:chOff x="3622876" y="1044283"/>
                          <a:chExt cx="1960756" cy="3563452"/>
                        </a:xfrm>
                      </p:grpSpPr>
                      <p:grpSp>
                        <p:nvGrpSpPr>
                          <p:cNvPr id="140" name="Group 1280"/>
                          <p:cNvGrpSpPr>
                            <a:grpSpLocks/>
                          </p:cNvGrpSpPr>
                          <p:nvPr/>
                        </p:nvGrpSpPr>
                        <p:grpSpPr bwMode="auto">
                          <a:xfrm rot="18992529" flipH="1" flipV="1">
                            <a:off x="4245701" y="1044283"/>
                            <a:ext cx="1337931" cy="3563452"/>
                            <a:chOff x="2440" y="885"/>
                            <a:chExt cx="758" cy="2167"/>
                          </a:xfrm>
                        </p:grpSpPr>
                        <p:grpSp>
                          <p:nvGrpSpPr>
                            <p:cNvPr id="141" name="Group 1281"/>
                            <p:cNvGrpSpPr>
                              <a:grpSpLocks/>
                            </p:cNvGrpSpPr>
                            <p:nvPr/>
                          </p:nvGrpSpPr>
                          <p:grpSpPr bwMode="auto">
                            <a:xfrm>
                              <a:off x="2440" y="885"/>
                              <a:ext cx="758" cy="2167"/>
                              <a:chOff x="2431" y="885"/>
                              <a:chExt cx="758" cy="2167"/>
                            </a:xfrm>
                          </p:grpSpPr>
                          <p:sp>
                            <p:nvSpPr>
                              <p:cNvPr id="929"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142" name="Group 1283"/>
                              <p:cNvGrpSpPr>
                                <a:grpSpLocks/>
                              </p:cNvGrpSpPr>
                              <p:nvPr/>
                            </p:nvGrpSpPr>
                            <p:grpSpPr bwMode="auto">
                              <a:xfrm>
                                <a:off x="2431" y="885"/>
                                <a:ext cx="758" cy="2167"/>
                                <a:chOff x="2431" y="885"/>
                                <a:chExt cx="758" cy="2167"/>
                              </a:xfrm>
                            </p:grpSpPr>
                            <p:sp>
                              <p:nvSpPr>
                                <p:cNvPr id="931"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932"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933"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934"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928"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926" name="Freeform 925"/>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143" name="Group 154"/>
                        <p:cNvGrpSpPr/>
                        <p:nvPr/>
                      </p:nvGrpSpPr>
                      <p:grpSpPr>
                        <a:xfrm rot="2633095">
                          <a:off x="3563888" y="1700808"/>
                          <a:ext cx="304572" cy="648072"/>
                          <a:chOff x="3622876" y="1044283"/>
                          <a:chExt cx="1960756" cy="3563452"/>
                        </a:xfrm>
                      </p:grpSpPr>
                      <p:grpSp>
                        <p:nvGrpSpPr>
                          <p:cNvPr id="144" name="Group 1280"/>
                          <p:cNvGrpSpPr>
                            <a:grpSpLocks/>
                          </p:cNvGrpSpPr>
                          <p:nvPr/>
                        </p:nvGrpSpPr>
                        <p:grpSpPr bwMode="auto">
                          <a:xfrm rot="18992529" flipH="1" flipV="1">
                            <a:off x="4245701" y="1044283"/>
                            <a:ext cx="1337931" cy="3563452"/>
                            <a:chOff x="2440" y="885"/>
                            <a:chExt cx="758" cy="2167"/>
                          </a:xfrm>
                        </p:grpSpPr>
                        <p:grpSp>
                          <p:nvGrpSpPr>
                            <p:cNvPr id="145" name="Group 1281"/>
                            <p:cNvGrpSpPr>
                              <a:grpSpLocks/>
                            </p:cNvGrpSpPr>
                            <p:nvPr/>
                          </p:nvGrpSpPr>
                          <p:grpSpPr bwMode="auto">
                            <a:xfrm>
                              <a:off x="2440" y="885"/>
                              <a:ext cx="758" cy="2167"/>
                              <a:chOff x="2431" y="885"/>
                              <a:chExt cx="758" cy="2167"/>
                            </a:xfrm>
                          </p:grpSpPr>
                          <p:sp>
                            <p:nvSpPr>
                              <p:cNvPr id="919"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147" name="Group 1283"/>
                              <p:cNvGrpSpPr>
                                <a:grpSpLocks/>
                              </p:cNvGrpSpPr>
                              <p:nvPr/>
                            </p:nvGrpSpPr>
                            <p:grpSpPr bwMode="auto">
                              <a:xfrm>
                                <a:off x="2431" y="885"/>
                                <a:ext cx="758" cy="2167"/>
                                <a:chOff x="2431" y="885"/>
                                <a:chExt cx="758" cy="2167"/>
                              </a:xfrm>
                            </p:grpSpPr>
                            <p:sp>
                              <p:nvSpPr>
                                <p:cNvPr id="921"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922"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923"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924"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918"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916" name="Freeform 915"/>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grpSp>
                    <p:nvGrpSpPr>
                      <p:cNvPr id="150" name="Group 258"/>
                      <p:cNvGrpSpPr/>
                      <p:nvPr/>
                    </p:nvGrpSpPr>
                    <p:grpSpPr>
                      <a:xfrm rot="18894021">
                        <a:off x="4253880" y="2462808"/>
                        <a:ext cx="376580" cy="1224136"/>
                        <a:chOff x="3491880" y="1700808"/>
                        <a:chExt cx="376580" cy="1224136"/>
                      </a:xfrm>
                    </p:grpSpPr>
                    <p:grpSp>
                      <p:nvGrpSpPr>
                        <p:cNvPr id="155" name="Group 143"/>
                        <p:cNvGrpSpPr/>
                        <p:nvPr/>
                      </p:nvGrpSpPr>
                      <p:grpSpPr>
                        <a:xfrm>
                          <a:off x="3491880" y="2276872"/>
                          <a:ext cx="304572" cy="648072"/>
                          <a:chOff x="3622876" y="1044283"/>
                          <a:chExt cx="1960756" cy="3563452"/>
                        </a:xfrm>
                      </p:grpSpPr>
                      <p:grpSp>
                        <p:nvGrpSpPr>
                          <p:cNvPr id="156" name="Group 1280"/>
                          <p:cNvGrpSpPr>
                            <a:grpSpLocks/>
                          </p:cNvGrpSpPr>
                          <p:nvPr/>
                        </p:nvGrpSpPr>
                        <p:grpSpPr bwMode="auto">
                          <a:xfrm rot="18992529" flipH="1" flipV="1">
                            <a:off x="4245701" y="1044283"/>
                            <a:ext cx="1337931" cy="3563452"/>
                            <a:chOff x="2440" y="885"/>
                            <a:chExt cx="758" cy="2167"/>
                          </a:xfrm>
                        </p:grpSpPr>
                        <p:grpSp>
                          <p:nvGrpSpPr>
                            <p:cNvPr id="158" name="Group 1281"/>
                            <p:cNvGrpSpPr>
                              <a:grpSpLocks/>
                            </p:cNvGrpSpPr>
                            <p:nvPr/>
                          </p:nvGrpSpPr>
                          <p:grpSpPr bwMode="auto">
                            <a:xfrm>
                              <a:off x="2440" y="885"/>
                              <a:ext cx="758" cy="2167"/>
                              <a:chOff x="2431" y="885"/>
                              <a:chExt cx="758" cy="2167"/>
                            </a:xfrm>
                          </p:grpSpPr>
                          <p:sp>
                            <p:nvSpPr>
                              <p:cNvPr id="907"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1473" name="Group 1283"/>
                              <p:cNvGrpSpPr>
                                <a:grpSpLocks/>
                              </p:cNvGrpSpPr>
                              <p:nvPr/>
                            </p:nvGrpSpPr>
                            <p:grpSpPr bwMode="auto">
                              <a:xfrm>
                                <a:off x="2431" y="885"/>
                                <a:ext cx="758" cy="2167"/>
                                <a:chOff x="2431" y="885"/>
                                <a:chExt cx="758" cy="2167"/>
                              </a:xfrm>
                            </p:grpSpPr>
                            <p:sp>
                              <p:nvSpPr>
                                <p:cNvPr id="909"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910"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911"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912"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906"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904" name="Freeform 903"/>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1476" name="Group 154"/>
                        <p:cNvGrpSpPr/>
                        <p:nvPr/>
                      </p:nvGrpSpPr>
                      <p:grpSpPr>
                        <a:xfrm rot="2633095">
                          <a:off x="3563888" y="1700808"/>
                          <a:ext cx="304572" cy="648072"/>
                          <a:chOff x="3622876" y="1044283"/>
                          <a:chExt cx="1960756" cy="3563452"/>
                        </a:xfrm>
                      </p:grpSpPr>
                      <p:grpSp>
                        <p:nvGrpSpPr>
                          <p:cNvPr id="1481" name="Group 1280"/>
                          <p:cNvGrpSpPr>
                            <a:grpSpLocks/>
                          </p:cNvGrpSpPr>
                          <p:nvPr/>
                        </p:nvGrpSpPr>
                        <p:grpSpPr bwMode="auto">
                          <a:xfrm rot="18992529" flipH="1" flipV="1">
                            <a:off x="4245701" y="1044283"/>
                            <a:ext cx="1337931" cy="3563452"/>
                            <a:chOff x="2440" y="885"/>
                            <a:chExt cx="758" cy="2167"/>
                          </a:xfrm>
                        </p:grpSpPr>
                        <p:grpSp>
                          <p:nvGrpSpPr>
                            <p:cNvPr id="1483" name="Group 1281"/>
                            <p:cNvGrpSpPr>
                              <a:grpSpLocks/>
                            </p:cNvGrpSpPr>
                            <p:nvPr/>
                          </p:nvGrpSpPr>
                          <p:grpSpPr bwMode="auto">
                            <a:xfrm>
                              <a:off x="2440" y="885"/>
                              <a:ext cx="758" cy="2167"/>
                              <a:chOff x="2431" y="885"/>
                              <a:chExt cx="758" cy="2167"/>
                            </a:xfrm>
                          </p:grpSpPr>
                          <p:sp>
                            <p:nvSpPr>
                              <p:cNvPr id="897"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1486" name="Group 1283"/>
                              <p:cNvGrpSpPr>
                                <a:grpSpLocks/>
                              </p:cNvGrpSpPr>
                              <p:nvPr/>
                            </p:nvGrpSpPr>
                            <p:grpSpPr bwMode="auto">
                              <a:xfrm>
                                <a:off x="2431" y="885"/>
                                <a:ext cx="758" cy="2167"/>
                                <a:chOff x="2431" y="885"/>
                                <a:chExt cx="758" cy="2167"/>
                              </a:xfrm>
                            </p:grpSpPr>
                            <p:sp>
                              <p:nvSpPr>
                                <p:cNvPr id="899"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900"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901"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902"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896"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894" name="Freeform 893"/>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grpSp>
                    <p:nvGrpSpPr>
                      <p:cNvPr id="1491" name="Group 281"/>
                      <p:cNvGrpSpPr/>
                      <p:nvPr/>
                    </p:nvGrpSpPr>
                    <p:grpSpPr>
                      <a:xfrm rot="2620156">
                        <a:off x="4406280" y="2615208"/>
                        <a:ext cx="376580" cy="1224136"/>
                        <a:chOff x="3491880" y="1700808"/>
                        <a:chExt cx="376580" cy="1224136"/>
                      </a:xfrm>
                    </p:grpSpPr>
                    <p:grpSp>
                      <p:nvGrpSpPr>
                        <p:cNvPr id="1492" name="Group 143"/>
                        <p:cNvGrpSpPr/>
                        <p:nvPr/>
                      </p:nvGrpSpPr>
                      <p:grpSpPr>
                        <a:xfrm>
                          <a:off x="3491880" y="2276872"/>
                          <a:ext cx="304572" cy="648072"/>
                          <a:chOff x="3622876" y="1044283"/>
                          <a:chExt cx="1960756" cy="3563452"/>
                        </a:xfrm>
                      </p:grpSpPr>
                      <p:grpSp>
                        <p:nvGrpSpPr>
                          <p:cNvPr id="1493" name="Group 1280"/>
                          <p:cNvGrpSpPr>
                            <a:grpSpLocks/>
                          </p:cNvGrpSpPr>
                          <p:nvPr/>
                        </p:nvGrpSpPr>
                        <p:grpSpPr bwMode="auto">
                          <a:xfrm rot="18992529" flipH="1" flipV="1">
                            <a:off x="4245701" y="1044283"/>
                            <a:ext cx="1337931" cy="3563452"/>
                            <a:chOff x="2440" y="885"/>
                            <a:chExt cx="758" cy="2167"/>
                          </a:xfrm>
                        </p:grpSpPr>
                        <p:grpSp>
                          <p:nvGrpSpPr>
                            <p:cNvPr id="1495" name="Group 1281"/>
                            <p:cNvGrpSpPr>
                              <a:grpSpLocks/>
                            </p:cNvGrpSpPr>
                            <p:nvPr/>
                          </p:nvGrpSpPr>
                          <p:grpSpPr bwMode="auto">
                            <a:xfrm>
                              <a:off x="2440" y="885"/>
                              <a:ext cx="758" cy="2167"/>
                              <a:chOff x="2431" y="885"/>
                              <a:chExt cx="758" cy="2167"/>
                            </a:xfrm>
                          </p:grpSpPr>
                          <p:sp>
                            <p:nvSpPr>
                              <p:cNvPr id="885"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1498" name="Group 1283"/>
                              <p:cNvGrpSpPr>
                                <a:grpSpLocks/>
                              </p:cNvGrpSpPr>
                              <p:nvPr/>
                            </p:nvGrpSpPr>
                            <p:grpSpPr bwMode="auto">
                              <a:xfrm>
                                <a:off x="2431" y="885"/>
                                <a:ext cx="758" cy="2167"/>
                                <a:chOff x="2431" y="885"/>
                                <a:chExt cx="758" cy="2167"/>
                              </a:xfrm>
                            </p:grpSpPr>
                            <p:sp>
                              <p:nvSpPr>
                                <p:cNvPr id="887"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888"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889"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890"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884"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882" name="Freeform 881"/>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1503" name="Group 154"/>
                        <p:cNvGrpSpPr/>
                        <p:nvPr/>
                      </p:nvGrpSpPr>
                      <p:grpSpPr>
                        <a:xfrm rot="2633095">
                          <a:off x="3563888" y="1700808"/>
                          <a:ext cx="304572" cy="648072"/>
                          <a:chOff x="3622876" y="1044283"/>
                          <a:chExt cx="1960756" cy="3563452"/>
                        </a:xfrm>
                      </p:grpSpPr>
                      <p:grpSp>
                        <p:nvGrpSpPr>
                          <p:cNvPr id="161" name="Group 1280"/>
                          <p:cNvGrpSpPr>
                            <a:grpSpLocks/>
                          </p:cNvGrpSpPr>
                          <p:nvPr/>
                        </p:nvGrpSpPr>
                        <p:grpSpPr bwMode="auto">
                          <a:xfrm rot="18992529" flipH="1" flipV="1">
                            <a:off x="4245701" y="1044283"/>
                            <a:ext cx="1337931" cy="3563452"/>
                            <a:chOff x="2440" y="885"/>
                            <a:chExt cx="758" cy="2167"/>
                          </a:xfrm>
                        </p:grpSpPr>
                        <p:grpSp>
                          <p:nvGrpSpPr>
                            <p:cNvPr id="166" name="Group 1281"/>
                            <p:cNvGrpSpPr>
                              <a:grpSpLocks/>
                            </p:cNvGrpSpPr>
                            <p:nvPr/>
                          </p:nvGrpSpPr>
                          <p:grpSpPr bwMode="auto">
                            <a:xfrm>
                              <a:off x="2440" y="885"/>
                              <a:ext cx="758" cy="2167"/>
                              <a:chOff x="2431" y="885"/>
                              <a:chExt cx="758" cy="2167"/>
                            </a:xfrm>
                          </p:grpSpPr>
                          <p:sp>
                            <p:nvSpPr>
                              <p:cNvPr id="875"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167" name="Group 1283"/>
                              <p:cNvGrpSpPr>
                                <a:grpSpLocks/>
                              </p:cNvGrpSpPr>
                              <p:nvPr/>
                            </p:nvGrpSpPr>
                            <p:grpSpPr bwMode="auto">
                              <a:xfrm>
                                <a:off x="2431" y="885"/>
                                <a:ext cx="758" cy="2167"/>
                                <a:chOff x="2431" y="885"/>
                                <a:chExt cx="758" cy="2167"/>
                              </a:xfrm>
                            </p:grpSpPr>
                            <p:sp>
                              <p:nvSpPr>
                                <p:cNvPr id="877"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878"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879"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880"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874"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872" name="Freeform 871"/>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grpSp>
                <p:grpSp>
                  <p:nvGrpSpPr>
                    <p:cNvPr id="168" name="Group 1000"/>
                    <p:cNvGrpSpPr/>
                    <p:nvPr/>
                  </p:nvGrpSpPr>
                  <p:grpSpPr>
                    <a:xfrm>
                      <a:off x="4355976" y="1700808"/>
                      <a:ext cx="1681336" cy="2138536"/>
                      <a:chOff x="3372902" y="1700808"/>
                      <a:chExt cx="1681336" cy="2138536"/>
                    </a:xfrm>
                  </p:grpSpPr>
                  <p:grpSp>
                    <p:nvGrpSpPr>
                      <p:cNvPr id="169" name="Group 165"/>
                      <p:cNvGrpSpPr/>
                      <p:nvPr/>
                    </p:nvGrpSpPr>
                    <p:grpSpPr>
                      <a:xfrm rot="20706912">
                        <a:off x="3491880" y="1700808"/>
                        <a:ext cx="376580" cy="1224136"/>
                        <a:chOff x="3491880" y="1700808"/>
                        <a:chExt cx="376580" cy="1224136"/>
                      </a:xfrm>
                    </p:grpSpPr>
                    <p:grpSp>
                      <p:nvGrpSpPr>
                        <p:cNvPr id="170" name="Group 143"/>
                        <p:cNvGrpSpPr/>
                        <p:nvPr/>
                      </p:nvGrpSpPr>
                      <p:grpSpPr>
                        <a:xfrm>
                          <a:off x="3491880" y="2276872"/>
                          <a:ext cx="304572" cy="648072"/>
                          <a:chOff x="3622876" y="1044283"/>
                          <a:chExt cx="1960756" cy="3563452"/>
                        </a:xfrm>
                      </p:grpSpPr>
                      <p:grpSp>
                        <p:nvGrpSpPr>
                          <p:cNvPr id="172" name="Group 1280"/>
                          <p:cNvGrpSpPr>
                            <a:grpSpLocks/>
                          </p:cNvGrpSpPr>
                          <p:nvPr/>
                        </p:nvGrpSpPr>
                        <p:grpSpPr bwMode="auto">
                          <a:xfrm rot="18992529" flipH="1" flipV="1">
                            <a:off x="4245701" y="1044283"/>
                            <a:ext cx="1337931" cy="3563452"/>
                            <a:chOff x="2440" y="885"/>
                            <a:chExt cx="758" cy="2167"/>
                          </a:xfrm>
                        </p:grpSpPr>
                        <p:grpSp>
                          <p:nvGrpSpPr>
                            <p:cNvPr id="175" name="Group 1281"/>
                            <p:cNvGrpSpPr>
                              <a:grpSpLocks/>
                            </p:cNvGrpSpPr>
                            <p:nvPr/>
                          </p:nvGrpSpPr>
                          <p:grpSpPr bwMode="auto">
                            <a:xfrm>
                              <a:off x="2440" y="885"/>
                              <a:ext cx="758" cy="2167"/>
                              <a:chOff x="2431" y="885"/>
                              <a:chExt cx="758" cy="2167"/>
                            </a:xfrm>
                          </p:grpSpPr>
                          <p:sp>
                            <p:nvSpPr>
                              <p:cNvPr id="1134"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180" name="Group 1283"/>
                              <p:cNvGrpSpPr>
                                <a:grpSpLocks/>
                              </p:cNvGrpSpPr>
                              <p:nvPr/>
                            </p:nvGrpSpPr>
                            <p:grpSpPr bwMode="auto">
                              <a:xfrm>
                                <a:off x="2431" y="885"/>
                                <a:ext cx="758" cy="2167"/>
                                <a:chOff x="2431" y="885"/>
                                <a:chExt cx="758" cy="2167"/>
                              </a:xfrm>
                            </p:grpSpPr>
                            <p:sp>
                              <p:nvSpPr>
                                <p:cNvPr id="1136"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1137"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1138"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1139"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1133"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1131" name="Freeform 1130"/>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182" name="Group 154"/>
                        <p:cNvGrpSpPr/>
                        <p:nvPr/>
                      </p:nvGrpSpPr>
                      <p:grpSpPr>
                        <a:xfrm rot="2633095">
                          <a:off x="3563888" y="1700808"/>
                          <a:ext cx="304572" cy="648072"/>
                          <a:chOff x="3622876" y="1044283"/>
                          <a:chExt cx="1960756" cy="3563452"/>
                        </a:xfrm>
                      </p:grpSpPr>
                      <p:grpSp>
                        <p:nvGrpSpPr>
                          <p:cNvPr id="185" name="Group 1280"/>
                          <p:cNvGrpSpPr>
                            <a:grpSpLocks/>
                          </p:cNvGrpSpPr>
                          <p:nvPr/>
                        </p:nvGrpSpPr>
                        <p:grpSpPr bwMode="auto">
                          <a:xfrm rot="18992529" flipH="1" flipV="1">
                            <a:off x="4245701" y="1044283"/>
                            <a:ext cx="1337931" cy="3563452"/>
                            <a:chOff x="2440" y="885"/>
                            <a:chExt cx="758" cy="2167"/>
                          </a:xfrm>
                        </p:grpSpPr>
                        <p:grpSp>
                          <p:nvGrpSpPr>
                            <p:cNvPr id="190" name="Group 1281"/>
                            <p:cNvGrpSpPr>
                              <a:grpSpLocks/>
                            </p:cNvGrpSpPr>
                            <p:nvPr/>
                          </p:nvGrpSpPr>
                          <p:grpSpPr bwMode="auto">
                            <a:xfrm>
                              <a:off x="2440" y="885"/>
                              <a:ext cx="758" cy="2167"/>
                              <a:chOff x="2431" y="885"/>
                              <a:chExt cx="758" cy="2167"/>
                            </a:xfrm>
                          </p:grpSpPr>
                          <p:sp>
                            <p:nvSpPr>
                              <p:cNvPr id="1124"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191" name="Group 1283"/>
                              <p:cNvGrpSpPr>
                                <a:grpSpLocks/>
                              </p:cNvGrpSpPr>
                              <p:nvPr/>
                            </p:nvGrpSpPr>
                            <p:grpSpPr bwMode="auto">
                              <a:xfrm>
                                <a:off x="2431" y="885"/>
                                <a:ext cx="758" cy="2167"/>
                                <a:chOff x="2431" y="885"/>
                                <a:chExt cx="758" cy="2167"/>
                              </a:xfrm>
                            </p:grpSpPr>
                            <p:sp>
                              <p:nvSpPr>
                                <p:cNvPr id="1126"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1127"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1128"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1129"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1123"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1121" name="Freeform 1120"/>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grpSp>
                    <p:nvGrpSpPr>
                      <p:cNvPr id="192" name="Group 166"/>
                      <p:cNvGrpSpPr/>
                      <p:nvPr/>
                    </p:nvGrpSpPr>
                    <p:grpSpPr>
                      <a:xfrm rot="2549240">
                        <a:off x="3644280" y="1853208"/>
                        <a:ext cx="376580" cy="1224136"/>
                        <a:chOff x="3491880" y="1700808"/>
                        <a:chExt cx="376580" cy="1224136"/>
                      </a:xfrm>
                    </p:grpSpPr>
                    <p:grpSp>
                      <p:nvGrpSpPr>
                        <p:cNvPr id="193" name="Group 143"/>
                        <p:cNvGrpSpPr/>
                        <p:nvPr/>
                      </p:nvGrpSpPr>
                      <p:grpSpPr>
                        <a:xfrm>
                          <a:off x="3491880" y="2276872"/>
                          <a:ext cx="304572" cy="648072"/>
                          <a:chOff x="3622876" y="1044283"/>
                          <a:chExt cx="1960756" cy="3563452"/>
                        </a:xfrm>
                      </p:grpSpPr>
                      <p:grpSp>
                        <p:nvGrpSpPr>
                          <p:cNvPr id="195" name="Group 1280"/>
                          <p:cNvGrpSpPr>
                            <a:grpSpLocks/>
                          </p:cNvGrpSpPr>
                          <p:nvPr/>
                        </p:nvGrpSpPr>
                        <p:grpSpPr bwMode="auto">
                          <a:xfrm rot="18992529" flipH="1" flipV="1">
                            <a:off x="4245701" y="1044283"/>
                            <a:ext cx="1337931" cy="3563452"/>
                            <a:chOff x="2440" y="885"/>
                            <a:chExt cx="758" cy="2167"/>
                          </a:xfrm>
                        </p:grpSpPr>
                        <p:grpSp>
                          <p:nvGrpSpPr>
                            <p:cNvPr id="198" name="Group 1281"/>
                            <p:cNvGrpSpPr>
                              <a:grpSpLocks/>
                            </p:cNvGrpSpPr>
                            <p:nvPr/>
                          </p:nvGrpSpPr>
                          <p:grpSpPr bwMode="auto">
                            <a:xfrm>
                              <a:off x="2440" y="885"/>
                              <a:ext cx="758" cy="2167"/>
                              <a:chOff x="2431" y="885"/>
                              <a:chExt cx="758" cy="2167"/>
                            </a:xfrm>
                          </p:grpSpPr>
                          <p:sp>
                            <p:nvSpPr>
                              <p:cNvPr id="1112"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203" name="Group 1283"/>
                              <p:cNvGrpSpPr>
                                <a:grpSpLocks/>
                              </p:cNvGrpSpPr>
                              <p:nvPr/>
                            </p:nvGrpSpPr>
                            <p:grpSpPr bwMode="auto">
                              <a:xfrm>
                                <a:off x="2431" y="885"/>
                                <a:ext cx="758" cy="2167"/>
                                <a:chOff x="2431" y="885"/>
                                <a:chExt cx="758" cy="2167"/>
                              </a:xfrm>
                            </p:grpSpPr>
                            <p:sp>
                              <p:nvSpPr>
                                <p:cNvPr id="1114"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1115"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1116"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1117"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1111"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1109" name="Freeform 1108"/>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205" name="Group 154"/>
                        <p:cNvGrpSpPr/>
                        <p:nvPr/>
                      </p:nvGrpSpPr>
                      <p:grpSpPr>
                        <a:xfrm rot="2633095">
                          <a:off x="3563888" y="1700808"/>
                          <a:ext cx="304572" cy="648072"/>
                          <a:chOff x="3622876" y="1044283"/>
                          <a:chExt cx="1960756" cy="3563452"/>
                        </a:xfrm>
                      </p:grpSpPr>
                      <p:grpSp>
                        <p:nvGrpSpPr>
                          <p:cNvPr id="208" name="Group 1280"/>
                          <p:cNvGrpSpPr>
                            <a:grpSpLocks/>
                          </p:cNvGrpSpPr>
                          <p:nvPr/>
                        </p:nvGrpSpPr>
                        <p:grpSpPr bwMode="auto">
                          <a:xfrm rot="18992529" flipH="1" flipV="1">
                            <a:off x="4245701" y="1044283"/>
                            <a:ext cx="1337931" cy="3563452"/>
                            <a:chOff x="2440" y="885"/>
                            <a:chExt cx="758" cy="2167"/>
                          </a:xfrm>
                        </p:grpSpPr>
                        <p:grpSp>
                          <p:nvGrpSpPr>
                            <p:cNvPr id="213" name="Group 1281"/>
                            <p:cNvGrpSpPr>
                              <a:grpSpLocks/>
                            </p:cNvGrpSpPr>
                            <p:nvPr/>
                          </p:nvGrpSpPr>
                          <p:grpSpPr bwMode="auto">
                            <a:xfrm>
                              <a:off x="2440" y="885"/>
                              <a:ext cx="758" cy="2167"/>
                              <a:chOff x="2431" y="885"/>
                              <a:chExt cx="758" cy="2167"/>
                            </a:xfrm>
                          </p:grpSpPr>
                          <p:sp>
                            <p:nvSpPr>
                              <p:cNvPr id="1102"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214" name="Group 1283"/>
                              <p:cNvGrpSpPr>
                                <a:grpSpLocks/>
                              </p:cNvGrpSpPr>
                              <p:nvPr/>
                            </p:nvGrpSpPr>
                            <p:grpSpPr bwMode="auto">
                              <a:xfrm>
                                <a:off x="2431" y="885"/>
                                <a:ext cx="758" cy="2167"/>
                                <a:chOff x="2431" y="885"/>
                                <a:chExt cx="758" cy="2167"/>
                              </a:xfrm>
                            </p:grpSpPr>
                            <p:sp>
                              <p:nvSpPr>
                                <p:cNvPr id="1104"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1105"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1106"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1107"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1101"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1099" name="Freeform 1098"/>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grpSp>
                    <p:nvGrpSpPr>
                      <p:cNvPr id="215" name="Group 189"/>
                      <p:cNvGrpSpPr/>
                      <p:nvPr/>
                    </p:nvGrpSpPr>
                    <p:grpSpPr>
                      <a:xfrm rot="2923079">
                        <a:off x="3796680" y="2005608"/>
                        <a:ext cx="376580" cy="1224136"/>
                        <a:chOff x="3491880" y="1700808"/>
                        <a:chExt cx="376580" cy="1224136"/>
                      </a:xfrm>
                    </p:grpSpPr>
                    <p:grpSp>
                      <p:nvGrpSpPr>
                        <p:cNvPr id="216" name="Group 143"/>
                        <p:cNvGrpSpPr/>
                        <p:nvPr/>
                      </p:nvGrpSpPr>
                      <p:grpSpPr>
                        <a:xfrm>
                          <a:off x="3491880" y="2276872"/>
                          <a:ext cx="304572" cy="648072"/>
                          <a:chOff x="3622876" y="1044283"/>
                          <a:chExt cx="1960756" cy="3563452"/>
                        </a:xfrm>
                      </p:grpSpPr>
                      <p:grpSp>
                        <p:nvGrpSpPr>
                          <p:cNvPr id="218" name="Group 1280"/>
                          <p:cNvGrpSpPr>
                            <a:grpSpLocks/>
                          </p:cNvGrpSpPr>
                          <p:nvPr/>
                        </p:nvGrpSpPr>
                        <p:grpSpPr bwMode="auto">
                          <a:xfrm rot="18992529" flipH="1" flipV="1">
                            <a:off x="4245701" y="1044283"/>
                            <a:ext cx="1337931" cy="3563452"/>
                            <a:chOff x="2440" y="885"/>
                            <a:chExt cx="758" cy="2167"/>
                          </a:xfrm>
                        </p:grpSpPr>
                        <p:grpSp>
                          <p:nvGrpSpPr>
                            <p:cNvPr id="221" name="Group 1281"/>
                            <p:cNvGrpSpPr>
                              <a:grpSpLocks/>
                            </p:cNvGrpSpPr>
                            <p:nvPr/>
                          </p:nvGrpSpPr>
                          <p:grpSpPr bwMode="auto">
                            <a:xfrm>
                              <a:off x="2440" y="885"/>
                              <a:ext cx="758" cy="2167"/>
                              <a:chOff x="2431" y="885"/>
                              <a:chExt cx="758" cy="2167"/>
                            </a:xfrm>
                          </p:grpSpPr>
                          <p:sp>
                            <p:nvSpPr>
                              <p:cNvPr id="1090"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1505" name="Group 1283"/>
                              <p:cNvGrpSpPr>
                                <a:grpSpLocks/>
                              </p:cNvGrpSpPr>
                              <p:nvPr/>
                            </p:nvGrpSpPr>
                            <p:grpSpPr bwMode="auto">
                              <a:xfrm>
                                <a:off x="2431" y="885"/>
                                <a:ext cx="758" cy="2167"/>
                                <a:chOff x="2431" y="885"/>
                                <a:chExt cx="758" cy="2167"/>
                              </a:xfrm>
                            </p:grpSpPr>
                            <p:sp>
                              <p:nvSpPr>
                                <p:cNvPr id="1092"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1093"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1094"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1095"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1089"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1087" name="Freeform 1086"/>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1508" name="Group 154"/>
                        <p:cNvGrpSpPr/>
                        <p:nvPr/>
                      </p:nvGrpSpPr>
                      <p:grpSpPr>
                        <a:xfrm rot="2633095">
                          <a:off x="3563888" y="1700808"/>
                          <a:ext cx="304572" cy="648072"/>
                          <a:chOff x="3622876" y="1044283"/>
                          <a:chExt cx="1960756" cy="3563452"/>
                        </a:xfrm>
                      </p:grpSpPr>
                      <p:grpSp>
                        <p:nvGrpSpPr>
                          <p:cNvPr id="1513" name="Group 1280"/>
                          <p:cNvGrpSpPr>
                            <a:grpSpLocks/>
                          </p:cNvGrpSpPr>
                          <p:nvPr/>
                        </p:nvGrpSpPr>
                        <p:grpSpPr bwMode="auto">
                          <a:xfrm rot="18992529" flipH="1" flipV="1">
                            <a:off x="4245701" y="1044283"/>
                            <a:ext cx="1337931" cy="3563452"/>
                            <a:chOff x="2440" y="885"/>
                            <a:chExt cx="758" cy="2167"/>
                          </a:xfrm>
                        </p:grpSpPr>
                        <p:grpSp>
                          <p:nvGrpSpPr>
                            <p:cNvPr id="1514" name="Group 1281"/>
                            <p:cNvGrpSpPr>
                              <a:grpSpLocks/>
                            </p:cNvGrpSpPr>
                            <p:nvPr/>
                          </p:nvGrpSpPr>
                          <p:grpSpPr bwMode="auto">
                            <a:xfrm>
                              <a:off x="2440" y="885"/>
                              <a:ext cx="758" cy="2167"/>
                              <a:chOff x="2431" y="885"/>
                              <a:chExt cx="758" cy="2167"/>
                            </a:xfrm>
                          </p:grpSpPr>
                          <p:sp>
                            <p:nvSpPr>
                              <p:cNvPr id="1080"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1515" name="Group 1283"/>
                              <p:cNvGrpSpPr>
                                <a:grpSpLocks/>
                              </p:cNvGrpSpPr>
                              <p:nvPr/>
                            </p:nvGrpSpPr>
                            <p:grpSpPr bwMode="auto">
                              <a:xfrm>
                                <a:off x="2431" y="885"/>
                                <a:ext cx="758" cy="2167"/>
                                <a:chOff x="2431" y="885"/>
                                <a:chExt cx="758" cy="2167"/>
                              </a:xfrm>
                            </p:grpSpPr>
                            <p:sp>
                              <p:nvSpPr>
                                <p:cNvPr id="1082"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1083"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1084"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1085"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1079"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1077" name="Freeform 1076"/>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grpSp>
                    <p:nvGrpSpPr>
                      <p:cNvPr id="1517" name="Group 235"/>
                      <p:cNvGrpSpPr/>
                      <p:nvPr/>
                    </p:nvGrpSpPr>
                    <p:grpSpPr>
                      <a:xfrm rot="2237695">
                        <a:off x="4101480" y="2310408"/>
                        <a:ext cx="376580" cy="1224136"/>
                        <a:chOff x="3491880" y="1700808"/>
                        <a:chExt cx="376580" cy="1224136"/>
                      </a:xfrm>
                    </p:grpSpPr>
                    <p:grpSp>
                      <p:nvGrpSpPr>
                        <p:cNvPr id="1520" name="Group 143"/>
                        <p:cNvGrpSpPr/>
                        <p:nvPr/>
                      </p:nvGrpSpPr>
                      <p:grpSpPr>
                        <a:xfrm>
                          <a:off x="3491880" y="2276872"/>
                          <a:ext cx="304572" cy="648072"/>
                          <a:chOff x="3622876" y="1044283"/>
                          <a:chExt cx="1960756" cy="3563452"/>
                        </a:xfrm>
                      </p:grpSpPr>
                      <p:grpSp>
                        <p:nvGrpSpPr>
                          <p:cNvPr id="1525" name="Group 1280"/>
                          <p:cNvGrpSpPr>
                            <a:grpSpLocks/>
                          </p:cNvGrpSpPr>
                          <p:nvPr/>
                        </p:nvGrpSpPr>
                        <p:grpSpPr bwMode="auto">
                          <a:xfrm rot="18992529" flipH="1" flipV="1">
                            <a:off x="4245701" y="1044283"/>
                            <a:ext cx="1337931" cy="3563452"/>
                            <a:chOff x="2440" y="885"/>
                            <a:chExt cx="758" cy="2167"/>
                          </a:xfrm>
                        </p:grpSpPr>
                        <p:grpSp>
                          <p:nvGrpSpPr>
                            <p:cNvPr id="1527" name="Group 1281"/>
                            <p:cNvGrpSpPr>
                              <a:grpSpLocks/>
                            </p:cNvGrpSpPr>
                            <p:nvPr/>
                          </p:nvGrpSpPr>
                          <p:grpSpPr bwMode="auto">
                            <a:xfrm>
                              <a:off x="2440" y="885"/>
                              <a:ext cx="758" cy="2167"/>
                              <a:chOff x="2431" y="885"/>
                              <a:chExt cx="758" cy="2167"/>
                            </a:xfrm>
                          </p:grpSpPr>
                          <p:sp>
                            <p:nvSpPr>
                              <p:cNvPr id="1068"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1530" name="Group 1283"/>
                              <p:cNvGrpSpPr>
                                <a:grpSpLocks/>
                              </p:cNvGrpSpPr>
                              <p:nvPr/>
                            </p:nvGrpSpPr>
                            <p:grpSpPr bwMode="auto">
                              <a:xfrm>
                                <a:off x="2431" y="885"/>
                                <a:ext cx="758" cy="2167"/>
                                <a:chOff x="2431" y="885"/>
                                <a:chExt cx="758" cy="2167"/>
                              </a:xfrm>
                            </p:grpSpPr>
                            <p:sp>
                              <p:nvSpPr>
                                <p:cNvPr id="1070"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1071"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1072"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1073"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1067"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1065" name="Freeform 1064"/>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1535" name="Group 154"/>
                        <p:cNvGrpSpPr/>
                        <p:nvPr/>
                      </p:nvGrpSpPr>
                      <p:grpSpPr>
                        <a:xfrm rot="2633095">
                          <a:off x="3563888" y="1700808"/>
                          <a:ext cx="304572" cy="648072"/>
                          <a:chOff x="3622876" y="1044283"/>
                          <a:chExt cx="1960756" cy="3563452"/>
                        </a:xfrm>
                      </p:grpSpPr>
                      <p:grpSp>
                        <p:nvGrpSpPr>
                          <p:cNvPr id="1536" name="Group 1280"/>
                          <p:cNvGrpSpPr>
                            <a:grpSpLocks/>
                          </p:cNvGrpSpPr>
                          <p:nvPr/>
                        </p:nvGrpSpPr>
                        <p:grpSpPr bwMode="auto">
                          <a:xfrm rot="18992529" flipH="1" flipV="1">
                            <a:off x="4245701" y="1044283"/>
                            <a:ext cx="1337931" cy="3563452"/>
                            <a:chOff x="2440" y="885"/>
                            <a:chExt cx="758" cy="2167"/>
                          </a:xfrm>
                        </p:grpSpPr>
                        <p:grpSp>
                          <p:nvGrpSpPr>
                            <p:cNvPr id="1537" name="Group 1281"/>
                            <p:cNvGrpSpPr>
                              <a:grpSpLocks/>
                            </p:cNvGrpSpPr>
                            <p:nvPr/>
                          </p:nvGrpSpPr>
                          <p:grpSpPr bwMode="auto">
                            <a:xfrm>
                              <a:off x="2440" y="885"/>
                              <a:ext cx="758" cy="2167"/>
                              <a:chOff x="2431" y="885"/>
                              <a:chExt cx="758" cy="2167"/>
                            </a:xfrm>
                          </p:grpSpPr>
                          <p:sp>
                            <p:nvSpPr>
                              <p:cNvPr id="1058"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1539" name="Group 1283"/>
                              <p:cNvGrpSpPr>
                                <a:grpSpLocks/>
                              </p:cNvGrpSpPr>
                              <p:nvPr/>
                            </p:nvGrpSpPr>
                            <p:grpSpPr bwMode="auto">
                              <a:xfrm>
                                <a:off x="2431" y="885"/>
                                <a:ext cx="758" cy="2167"/>
                                <a:chOff x="2431" y="885"/>
                                <a:chExt cx="758" cy="2167"/>
                              </a:xfrm>
                            </p:grpSpPr>
                            <p:sp>
                              <p:nvSpPr>
                                <p:cNvPr id="1060"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1061"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1062"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1063"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1057"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1055" name="Freeform 1054"/>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grpSp>
                    <p:nvGrpSpPr>
                      <p:cNvPr id="1542" name="Group 258"/>
                      <p:cNvGrpSpPr/>
                      <p:nvPr/>
                    </p:nvGrpSpPr>
                    <p:grpSpPr>
                      <a:xfrm rot="18894021">
                        <a:off x="4253880" y="2462808"/>
                        <a:ext cx="376580" cy="1224136"/>
                        <a:chOff x="3491880" y="1700808"/>
                        <a:chExt cx="376580" cy="1224136"/>
                      </a:xfrm>
                    </p:grpSpPr>
                    <p:grpSp>
                      <p:nvGrpSpPr>
                        <p:cNvPr id="1547" name="Group 143"/>
                        <p:cNvGrpSpPr/>
                        <p:nvPr/>
                      </p:nvGrpSpPr>
                      <p:grpSpPr>
                        <a:xfrm>
                          <a:off x="3491880" y="2276872"/>
                          <a:ext cx="304572" cy="648072"/>
                          <a:chOff x="3622876" y="1044283"/>
                          <a:chExt cx="1960756" cy="3563452"/>
                        </a:xfrm>
                      </p:grpSpPr>
                      <p:grpSp>
                        <p:nvGrpSpPr>
                          <p:cNvPr id="1549" name="Group 1280"/>
                          <p:cNvGrpSpPr>
                            <a:grpSpLocks/>
                          </p:cNvGrpSpPr>
                          <p:nvPr/>
                        </p:nvGrpSpPr>
                        <p:grpSpPr bwMode="auto">
                          <a:xfrm rot="18992529" flipH="1" flipV="1">
                            <a:off x="4245701" y="1044283"/>
                            <a:ext cx="1337931" cy="3563452"/>
                            <a:chOff x="2440" y="885"/>
                            <a:chExt cx="758" cy="2167"/>
                          </a:xfrm>
                        </p:grpSpPr>
                        <p:grpSp>
                          <p:nvGrpSpPr>
                            <p:cNvPr id="1552" name="Group 1281"/>
                            <p:cNvGrpSpPr>
                              <a:grpSpLocks/>
                            </p:cNvGrpSpPr>
                            <p:nvPr/>
                          </p:nvGrpSpPr>
                          <p:grpSpPr bwMode="auto">
                            <a:xfrm>
                              <a:off x="2440" y="885"/>
                              <a:ext cx="758" cy="2167"/>
                              <a:chOff x="2431" y="885"/>
                              <a:chExt cx="758" cy="2167"/>
                            </a:xfrm>
                          </p:grpSpPr>
                          <p:sp>
                            <p:nvSpPr>
                              <p:cNvPr id="1046"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1558" name="Group 1283"/>
                              <p:cNvGrpSpPr>
                                <a:grpSpLocks/>
                              </p:cNvGrpSpPr>
                              <p:nvPr/>
                            </p:nvGrpSpPr>
                            <p:grpSpPr bwMode="auto">
                              <a:xfrm>
                                <a:off x="2431" y="885"/>
                                <a:ext cx="758" cy="2167"/>
                                <a:chOff x="2431" y="885"/>
                                <a:chExt cx="758" cy="2167"/>
                              </a:xfrm>
                            </p:grpSpPr>
                            <p:sp>
                              <p:nvSpPr>
                                <p:cNvPr id="1048"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1049"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1050"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1051"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1045"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1043" name="Freeform 1042"/>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1559" name="Group 154"/>
                        <p:cNvGrpSpPr/>
                        <p:nvPr/>
                      </p:nvGrpSpPr>
                      <p:grpSpPr>
                        <a:xfrm rot="2633095">
                          <a:off x="3563888" y="1700808"/>
                          <a:ext cx="304572" cy="648072"/>
                          <a:chOff x="3622876" y="1044283"/>
                          <a:chExt cx="1960756" cy="3563452"/>
                        </a:xfrm>
                      </p:grpSpPr>
                      <p:grpSp>
                        <p:nvGrpSpPr>
                          <p:cNvPr id="1560" name="Group 1280"/>
                          <p:cNvGrpSpPr>
                            <a:grpSpLocks/>
                          </p:cNvGrpSpPr>
                          <p:nvPr/>
                        </p:nvGrpSpPr>
                        <p:grpSpPr bwMode="auto">
                          <a:xfrm rot="18992529" flipH="1" flipV="1">
                            <a:off x="4245701" y="1044283"/>
                            <a:ext cx="1337931" cy="3563452"/>
                            <a:chOff x="2440" y="885"/>
                            <a:chExt cx="758" cy="2167"/>
                          </a:xfrm>
                        </p:grpSpPr>
                        <p:grpSp>
                          <p:nvGrpSpPr>
                            <p:cNvPr id="1561" name="Group 1281"/>
                            <p:cNvGrpSpPr>
                              <a:grpSpLocks/>
                            </p:cNvGrpSpPr>
                            <p:nvPr/>
                          </p:nvGrpSpPr>
                          <p:grpSpPr bwMode="auto">
                            <a:xfrm>
                              <a:off x="2440" y="885"/>
                              <a:ext cx="758" cy="2167"/>
                              <a:chOff x="2431" y="885"/>
                              <a:chExt cx="758" cy="2167"/>
                            </a:xfrm>
                          </p:grpSpPr>
                          <p:sp>
                            <p:nvSpPr>
                              <p:cNvPr id="1036"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1562" name="Group 1283"/>
                              <p:cNvGrpSpPr>
                                <a:grpSpLocks/>
                              </p:cNvGrpSpPr>
                              <p:nvPr/>
                            </p:nvGrpSpPr>
                            <p:grpSpPr bwMode="auto">
                              <a:xfrm>
                                <a:off x="2431" y="885"/>
                                <a:ext cx="758" cy="2167"/>
                                <a:chOff x="2431" y="885"/>
                                <a:chExt cx="758" cy="2167"/>
                              </a:xfrm>
                            </p:grpSpPr>
                            <p:sp>
                              <p:nvSpPr>
                                <p:cNvPr id="1038"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1039"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1040"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1041"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1035"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1033" name="Freeform 1032"/>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grpSp>
                    <p:nvGrpSpPr>
                      <p:cNvPr id="1563" name="Group 281"/>
                      <p:cNvGrpSpPr/>
                      <p:nvPr/>
                    </p:nvGrpSpPr>
                    <p:grpSpPr>
                      <a:xfrm rot="2620156">
                        <a:off x="4406280" y="2615208"/>
                        <a:ext cx="376580" cy="1224136"/>
                        <a:chOff x="3491880" y="1700808"/>
                        <a:chExt cx="376580" cy="1224136"/>
                      </a:xfrm>
                    </p:grpSpPr>
                    <p:grpSp>
                      <p:nvGrpSpPr>
                        <p:cNvPr id="1564" name="Group 143"/>
                        <p:cNvGrpSpPr/>
                        <p:nvPr/>
                      </p:nvGrpSpPr>
                      <p:grpSpPr>
                        <a:xfrm>
                          <a:off x="3491880" y="2276872"/>
                          <a:ext cx="304572" cy="648072"/>
                          <a:chOff x="3622876" y="1044283"/>
                          <a:chExt cx="1960756" cy="3563452"/>
                        </a:xfrm>
                      </p:grpSpPr>
                      <p:grpSp>
                        <p:nvGrpSpPr>
                          <p:cNvPr id="1565" name="Group 1280"/>
                          <p:cNvGrpSpPr>
                            <a:grpSpLocks/>
                          </p:cNvGrpSpPr>
                          <p:nvPr/>
                        </p:nvGrpSpPr>
                        <p:grpSpPr bwMode="auto">
                          <a:xfrm rot="18992529" flipH="1" flipV="1">
                            <a:off x="4245701" y="1044283"/>
                            <a:ext cx="1337931" cy="3563452"/>
                            <a:chOff x="2440" y="885"/>
                            <a:chExt cx="758" cy="2167"/>
                          </a:xfrm>
                        </p:grpSpPr>
                        <p:grpSp>
                          <p:nvGrpSpPr>
                            <p:cNvPr id="1566" name="Group 1281"/>
                            <p:cNvGrpSpPr>
                              <a:grpSpLocks/>
                            </p:cNvGrpSpPr>
                            <p:nvPr/>
                          </p:nvGrpSpPr>
                          <p:grpSpPr bwMode="auto">
                            <a:xfrm>
                              <a:off x="2440" y="885"/>
                              <a:ext cx="758" cy="2167"/>
                              <a:chOff x="2431" y="885"/>
                              <a:chExt cx="758" cy="2167"/>
                            </a:xfrm>
                          </p:grpSpPr>
                          <p:sp>
                            <p:nvSpPr>
                              <p:cNvPr id="1024"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1567" name="Group 1283"/>
                              <p:cNvGrpSpPr>
                                <a:grpSpLocks/>
                              </p:cNvGrpSpPr>
                              <p:nvPr/>
                            </p:nvGrpSpPr>
                            <p:grpSpPr bwMode="auto">
                              <a:xfrm>
                                <a:off x="2431" y="885"/>
                                <a:ext cx="758" cy="2167"/>
                                <a:chOff x="2431" y="885"/>
                                <a:chExt cx="758" cy="2167"/>
                              </a:xfrm>
                            </p:grpSpPr>
                            <p:sp>
                              <p:nvSpPr>
                                <p:cNvPr id="1026"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1027"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1028"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1029"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1023"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1021" name="Freeform 1020"/>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226" name="Group 154"/>
                        <p:cNvGrpSpPr/>
                        <p:nvPr/>
                      </p:nvGrpSpPr>
                      <p:grpSpPr>
                        <a:xfrm rot="2633095">
                          <a:off x="3563888" y="1700808"/>
                          <a:ext cx="304572" cy="648072"/>
                          <a:chOff x="3622876" y="1044283"/>
                          <a:chExt cx="1960756" cy="3563452"/>
                        </a:xfrm>
                      </p:grpSpPr>
                      <p:grpSp>
                        <p:nvGrpSpPr>
                          <p:cNvPr id="228" name="Group 1280"/>
                          <p:cNvGrpSpPr>
                            <a:grpSpLocks/>
                          </p:cNvGrpSpPr>
                          <p:nvPr/>
                        </p:nvGrpSpPr>
                        <p:grpSpPr bwMode="auto">
                          <a:xfrm rot="18992529" flipH="1" flipV="1">
                            <a:off x="4245701" y="1044283"/>
                            <a:ext cx="1337931" cy="3563452"/>
                            <a:chOff x="2440" y="885"/>
                            <a:chExt cx="758" cy="2167"/>
                          </a:xfrm>
                        </p:grpSpPr>
                        <p:grpSp>
                          <p:nvGrpSpPr>
                            <p:cNvPr id="231" name="Group 1281"/>
                            <p:cNvGrpSpPr>
                              <a:grpSpLocks/>
                            </p:cNvGrpSpPr>
                            <p:nvPr/>
                          </p:nvGrpSpPr>
                          <p:grpSpPr bwMode="auto">
                            <a:xfrm>
                              <a:off x="2440" y="885"/>
                              <a:ext cx="758" cy="2167"/>
                              <a:chOff x="2431" y="885"/>
                              <a:chExt cx="758" cy="2167"/>
                            </a:xfrm>
                          </p:grpSpPr>
                          <p:sp>
                            <p:nvSpPr>
                              <p:cNvPr id="1014"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236" name="Group 1283"/>
                              <p:cNvGrpSpPr>
                                <a:grpSpLocks/>
                              </p:cNvGrpSpPr>
                              <p:nvPr/>
                            </p:nvGrpSpPr>
                            <p:grpSpPr bwMode="auto">
                              <a:xfrm>
                                <a:off x="2431" y="885"/>
                                <a:ext cx="758" cy="2167"/>
                                <a:chOff x="2431" y="885"/>
                                <a:chExt cx="758" cy="2167"/>
                              </a:xfrm>
                            </p:grpSpPr>
                            <p:sp>
                              <p:nvSpPr>
                                <p:cNvPr id="1016"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1017"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1018"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1019"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1013"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1011" name="Freeform 1010"/>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grpSp>
                <p:grpSp>
                  <p:nvGrpSpPr>
                    <p:cNvPr id="237" name="Group 1139"/>
                    <p:cNvGrpSpPr/>
                    <p:nvPr/>
                  </p:nvGrpSpPr>
                  <p:grpSpPr>
                    <a:xfrm rot="17786785">
                      <a:off x="3191649" y="2436507"/>
                      <a:ext cx="1681336" cy="2138536"/>
                      <a:chOff x="3372902" y="1700808"/>
                      <a:chExt cx="1681336" cy="2138536"/>
                    </a:xfrm>
                  </p:grpSpPr>
                  <p:grpSp>
                    <p:nvGrpSpPr>
                      <p:cNvPr id="238" name="Group 165"/>
                      <p:cNvGrpSpPr/>
                      <p:nvPr/>
                    </p:nvGrpSpPr>
                    <p:grpSpPr>
                      <a:xfrm rot="20706912">
                        <a:off x="3491880" y="1700808"/>
                        <a:ext cx="376580" cy="1224136"/>
                        <a:chOff x="3491880" y="1700808"/>
                        <a:chExt cx="376580" cy="1224136"/>
                      </a:xfrm>
                    </p:grpSpPr>
                    <p:grpSp>
                      <p:nvGrpSpPr>
                        <p:cNvPr id="239" name="Group 143"/>
                        <p:cNvGrpSpPr/>
                        <p:nvPr/>
                      </p:nvGrpSpPr>
                      <p:grpSpPr>
                        <a:xfrm>
                          <a:off x="3491880" y="2276872"/>
                          <a:ext cx="304572" cy="648072"/>
                          <a:chOff x="3622876" y="1044283"/>
                          <a:chExt cx="1960756" cy="3563452"/>
                        </a:xfrm>
                      </p:grpSpPr>
                      <p:grpSp>
                        <p:nvGrpSpPr>
                          <p:cNvPr id="241" name="Group 1280"/>
                          <p:cNvGrpSpPr>
                            <a:grpSpLocks/>
                          </p:cNvGrpSpPr>
                          <p:nvPr/>
                        </p:nvGrpSpPr>
                        <p:grpSpPr bwMode="auto">
                          <a:xfrm rot="18992529" flipH="1" flipV="1">
                            <a:off x="4245701" y="1044283"/>
                            <a:ext cx="1337931" cy="3563452"/>
                            <a:chOff x="2440" y="885"/>
                            <a:chExt cx="758" cy="2167"/>
                          </a:xfrm>
                        </p:grpSpPr>
                        <p:grpSp>
                          <p:nvGrpSpPr>
                            <p:cNvPr id="244" name="Group 1281"/>
                            <p:cNvGrpSpPr>
                              <a:grpSpLocks/>
                            </p:cNvGrpSpPr>
                            <p:nvPr/>
                          </p:nvGrpSpPr>
                          <p:grpSpPr bwMode="auto">
                            <a:xfrm>
                              <a:off x="2440" y="885"/>
                              <a:ext cx="758" cy="2167"/>
                              <a:chOff x="2431" y="885"/>
                              <a:chExt cx="758" cy="2167"/>
                            </a:xfrm>
                          </p:grpSpPr>
                          <p:sp>
                            <p:nvSpPr>
                              <p:cNvPr id="1273"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249" name="Group 1283"/>
                              <p:cNvGrpSpPr>
                                <a:grpSpLocks/>
                              </p:cNvGrpSpPr>
                              <p:nvPr/>
                            </p:nvGrpSpPr>
                            <p:grpSpPr bwMode="auto">
                              <a:xfrm>
                                <a:off x="2431" y="885"/>
                                <a:ext cx="758" cy="2167"/>
                                <a:chOff x="2431" y="885"/>
                                <a:chExt cx="758" cy="2167"/>
                              </a:xfrm>
                            </p:grpSpPr>
                            <p:sp>
                              <p:nvSpPr>
                                <p:cNvPr id="1275"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1276"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1277"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1278"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1272"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1270" name="Freeform 1269"/>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251" name="Group 154"/>
                        <p:cNvGrpSpPr/>
                        <p:nvPr/>
                      </p:nvGrpSpPr>
                      <p:grpSpPr>
                        <a:xfrm rot="2633095">
                          <a:off x="3563888" y="1700808"/>
                          <a:ext cx="304572" cy="648072"/>
                          <a:chOff x="3622876" y="1044283"/>
                          <a:chExt cx="1960756" cy="3563452"/>
                        </a:xfrm>
                      </p:grpSpPr>
                      <p:grpSp>
                        <p:nvGrpSpPr>
                          <p:cNvPr id="254" name="Group 1280"/>
                          <p:cNvGrpSpPr>
                            <a:grpSpLocks/>
                          </p:cNvGrpSpPr>
                          <p:nvPr/>
                        </p:nvGrpSpPr>
                        <p:grpSpPr bwMode="auto">
                          <a:xfrm rot="18992529" flipH="1" flipV="1">
                            <a:off x="4245701" y="1044283"/>
                            <a:ext cx="1337931" cy="3563452"/>
                            <a:chOff x="2440" y="885"/>
                            <a:chExt cx="758" cy="2167"/>
                          </a:xfrm>
                        </p:grpSpPr>
                        <p:grpSp>
                          <p:nvGrpSpPr>
                            <p:cNvPr id="1568" name="Group 1281"/>
                            <p:cNvGrpSpPr>
                              <a:grpSpLocks/>
                            </p:cNvGrpSpPr>
                            <p:nvPr/>
                          </p:nvGrpSpPr>
                          <p:grpSpPr bwMode="auto">
                            <a:xfrm>
                              <a:off x="2440" y="885"/>
                              <a:ext cx="758" cy="2167"/>
                              <a:chOff x="2431" y="885"/>
                              <a:chExt cx="758" cy="2167"/>
                            </a:xfrm>
                          </p:grpSpPr>
                          <p:sp>
                            <p:nvSpPr>
                              <p:cNvPr id="1263"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1569" name="Group 1283"/>
                              <p:cNvGrpSpPr>
                                <a:grpSpLocks/>
                              </p:cNvGrpSpPr>
                              <p:nvPr/>
                            </p:nvGrpSpPr>
                            <p:grpSpPr bwMode="auto">
                              <a:xfrm>
                                <a:off x="2431" y="885"/>
                                <a:ext cx="758" cy="2167"/>
                                <a:chOff x="2431" y="885"/>
                                <a:chExt cx="758" cy="2167"/>
                              </a:xfrm>
                            </p:grpSpPr>
                            <p:sp>
                              <p:nvSpPr>
                                <p:cNvPr id="1265"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1266"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1267"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1268"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1262"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1260" name="Freeform 1259"/>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grpSp>
                    <p:nvGrpSpPr>
                      <p:cNvPr id="1570" name="Group 166"/>
                      <p:cNvGrpSpPr/>
                      <p:nvPr/>
                    </p:nvGrpSpPr>
                    <p:grpSpPr>
                      <a:xfrm rot="2549240">
                        <a:off x="3644280" y="1853208"/>
                        <a:ext cx="376580" cy="1224136"/>
                        <a:chOff x="3491880" y="1700808"/>
                        <a:chExt cx="376580" cy="1224136"/>
                      </a:xfrm>
                    </p:grpSpPr>
                    <p:grpSp>
                      <p:nvGrpSpPr>
                        <p:cNvPr id="1571" name="Group 143"/>
                        <p:cNvGrpSpPr/>
                        <p:nvPr/>
                      </p:nvGrpSpPr>
                      <p:grpSpPr>
                        <a:xfrm>
                          <a:off x="3491880" y="2276872"/>
                          <a:ext cx="304572" cy="648072"/>
                          <a:chOff x="3622876" y="1044283"/>
                          <a:chExt cx="1960756" cy="3563452"/>
                        </a:xfrm>
                      </p:grpSpPr>
                      <p:grpSp>
                        <p:nvGrpSpPr>
                          <p:cNvPr id="1572" name="Group 1280"/>
                          <p:cNvGrpSpPr>
                            <a:grpSpLocks/>
                          </p:cNvGrpSpPr>
                          <p:nvPr/>
                        </p:nvGrpSpPr>
                        <p:grpSpPr bwMode="auto">
                          <a:xfrm rot="18992529" flipH="1" flipV="1">
                            <a:off x="4245701" y="1044283"/>
                            <a:ext cx="1337931" cy="3563452"/>
                            <a:chOff x="2440" y="885"/>
                            <a:chExt cx="758" cy="2167"/>
                          </a:xfrm>
                        </p:grpSpPr>
                        <p:grpSp>
                          <p:nvGrpSpPr>
                            <p:cNvPr id="1573" name="Group 1281"/>
                            <p:cNvGrpSpPr>
                              <a:grpSpLocks/>
                            </p:cNvGrpSpPr>
                            <p:nvPr/>
                          </p:nvGrpSpPr>
                          <p:grpSpPr bwMode="auto">
                            <a:xfrm>
                              <a:off x="2440" y="885"/>
                              <a:ext cx="758" cy="2167"/>
                              <a:chOff x="2431" y="885"/>
                              <a:chExt cx="758" cy="2167"/>
                            </a:xfrm>
                          </p:grpSpPr>
                          <p:sp>
                            <p:nvSpPr>
                              <p:cNvPr id="1251"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1574" name="Group 1283"/>
                              <p:cNvGrpSpPr>
                                <a:grpSpLocks/>
                              </p:cNvGrpSpPr>
                              <p:nvPr/>
                            </p:nvGrpSpPr>
                            <p:grpSpPr bwMode="auto">
                              <a:xfrm>
                                <a:off x="2431" y="885"/>
                                <a:ext cx="758" cy="2167"/>
                                <a:chOff x="2431" y="885"/>
                                <a:chExt cx="758" cy="2167"/>
                              </a:xfrm>
                            </p:grpSpPr>
                            <p:sp>
                              <p:nvSpPr>
                                <p:cNvPr id="1253"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1254"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1255"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1256"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1250"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1248" name="Freeform 1247"/>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1575" name="Group 154"/>
                        <p:cNvGrpSpPr/>
                        <p:nvPr/>
                      </p:nvGrpSpPr>
                      <p:grpSpPr>
                        <a:xfrm rot="2633095">
                          <a:off x="3563888" y="1700808"/>
                          <a:ext cx="304572" cy="648072"/>
                          <a:chOff x="3622876" y="1044283"/>
                          <a:chExt cx="1960756" cy="3563452"/>
                        </a:xfrm>
                      </p:grpSpPr>
                      <p:grpSp>
                        <p:nvGrpSpPr>
                          <p:cNvPr id="1577" name="Group 1280"/>
                          <p:cNvGrpSpPr>
                            <a:grpSpLocks/>
                          </p:cNvGrpSpPr>
                          <p:nvPr/>
                        </p:nvGrpSpPr>
                        <p:grpSpPr bwMode="auto">
                          <a:xfrm rot="18992529" flipH="1" flipV="1">
                            <a:off x="4245701" y="1044283"/>
                            <a:ext cx="1337931" cy="3563452"/>
                            <a:chOff x="2440" y="885"/>
                            <a:chExt cx="758" cy="2167"/>
                          </a:xfrm>
                        </p:grpSpPr>
                        <p:grpSp>
                          <p:nvGrpSpPr>
                            <p:cNvPr id="1578" name="Group 1281"/>
                            <p:cNvGrpSpPr>
                              <a:grpSpLocks/>
                            </p:cNvGrpSpPr>
                            <p:nvPr/>
                          </p:nvGrpSpPr>
                          <p:grpSpPr bwMode="auto">
                            <a:xfrm>
                              <a:off x="2440" y="885"/>
                              <a:ext cx="758" cy="2167"/>
                              <a:chOff x="2431" y="885"/>
                              <a:chExt cx="758" cy="2167"/>
                            </a:xfrm>
                          </p:grpSpPr>
                          <p:sp>
                            <p:nvSpPr>
                              <p:cNvPr id="1241"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1579" name="Group 1283"/>
                              <p:cNvGrpSpPr>
                                <a:grpSpLocks/>
                              </p:cNvGrpSpPr>
                              <p:nvPr/>
                            </p:nvGrpSpPr>
                            <p:grpSpPr bwMode="auto">
                              <a:xfrm>
                                <a:off x="2431" y="885"/>
                                <a:ext cx="758" cy="2167"/>
                                <a:chOff x="2431" y="885"/>
                                <a:chExt cx="758" cy="2167"/>
                              </a:xfrm>
                            </p:grpSpPr>
                            <p:sp>
                              <p:nvSpPr>
                                <p:cNvPr id="1243"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1244"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1245"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1246"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1240"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1238" name="Freeform 1237"/>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grpSp>
                    <p:nvGrpSpPr>
                      <p:cNvPr id="1580" name="Group 189"/>
                      <p:cNvGrpSpPr/>
                      <p:nvPr/>
                    </p:nvGrpSpPr>
                    <p:grpSpPr>
                      <a:xfrm rot="2923079">
                        <a:off x="3796680" y="2005608"/>
                        <a:ext cx="376580" cy="1224136"/>
                        <a:chOff x="3491880" y="1700808"/>
                        <a:chExt cx="376580" cy="1224136"/>
                      </a:xfrm>
                    </p:grpSpPr>
                    <p:grpSp>
                      <p:nvGrpSpPr>
                        <p:cNvPr id="1581" name="Group 143"/>
                        <p:cNvGrpSpPr/>
                        <p:nvPr/>
                      </p:nvGrpSpPr>
                      <p:grpSpPr>
                        <a:xfrm>
                          <a:off x="3491880" y="2276872"/>
                          <a:ext cx="304572" cy="648072"/>
                          <a:chOff x="3622876" y="1044283"/>
                          <a:chExt cx="1960756" cy="3563452"/>
                        </a:xfrm>
                      </p:grpSpPr>
                      <p:grpSp>
                        <p:nvGrpSpPr>
                          <p:cNvPr id="1582" name="Group 1280"/>
                          <p:cNvGrpSpPr>
                            <a:grpSpLocks/>
                          </p:cNvGrpSpPr>
                          <p:nvPr/>
                        </p:nvGrpSpPr>
                        <p:grpSpPr bwMode="auto">
                          <a:xfrm rot="18992529" flipH="1" flipV="1">
                            <a:off x="4245701" y="1044283"/>
                            <a:ext cx="1337931" cy="3563452"/>
                            <a:chOff x="2440" y="885"/>
                            <a:chExt cx="758" cy="2167"/>
                          </a:xfrm>
                        </p:grpSpPr>
                        <p:grpSp>
                          <p:nvGrpSpPr>
                            <p:cNvPr id="1583" name="Group 1281"/>
                            <p:cNvGrpSpPr>
                              <a:grpSpLocks/>
                            </p:cNvGrpSpPr>
                            <p:nvPr/>
                          </p:nvGrpSpPr>
                          <p:grpSpPr bwMode="auto">
                            <a:xfrm>
                              <a:off x="2440" y="885"/>
                              <a:ext cx="758" cy="2167"/>
                              <a:chOff x="2431" y="885"/>
                              <a:chExt cx="758" cy="2167"/>
                            </a:xfrm>
                          </p:grpSpPr>
                          <p:sp>
                            <p:nvSpPr>
                              <p:cNvPr id="1229"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1584" name="Group 1283"/>
                              <p:cNvGrpSpPr>
                                <a:grpSpLocks/>
                              </p:cNvGrpSpPr>
                              <p:nvPr/>
                            </p:nvGrpSpPr>
                            <p:grpSpPr bwMode="auto">
                              <a:xfrm>
                                <a:off x="2431" y="885"/>
                                <a:ext cx="758" cy="2167"/>
                                <a:chOff x="2431" y="885"/>
                                <a:chExt cx="758" cy="2167"/>
                              </a:xfrm>
                            </p:grpSpPr>
                            <p:sp>
                              <p:nvSpPr>
                                <p:cNvPr id="1231"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1232"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1233"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1234"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1228"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1226" name="Freeform 1225"/>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1585" name="Group 154"/>
                        <p:cNvGrpSpPr/>
                        <p:nvPr/>
                      </p:nvGrpSpPr>
                      <p:grpSpPr>
                        <a:xfrm rot="2633095">
                          <a:off x="3563888" y="1700808"/>
                          <a:ext cx="304572" cy="648072"/>
                          <a:chOff x="3622876" y="1044283"/>
                          <a:chExt cx="1960756" cy="3563452"/>
                        </a:xfrm>
                      </p:grpSpPr>
                      <p:grpSp>
                        <p:nvGrpSpPr>
                          <p:cNvPr id="1586" name="Group 1280"/>
                          <p:cNvGrpSpPr>
                            <a:grpSpLocks/>
                          </p:cNvGrpSpPr>
                          <p:nvPr/>
                        </p:nvGrpSpPr>
                        <p:grpSpPr bwMode="auto">
                          <a:xfrm rot="18992529" flipH="1" flipV="1">
                            <a:off x="4245701" y="1044283"/>
                            <a:ext cx="1337931" cy="3563452"/>
                            <a:chOff x="2440" y="885"/>
                            <a:chExt cx="758" cy="2167"/>
                          </a:xfrm>
                        </p:grpSpPr>
                        <p:grpSp>
                          <p:nvGrpSpPr>
                            <p:cNvPr id="1587" name="Group 1281"/>
                            <p:cNvGrpSpPr>
                              <a:grpSpLocks/>
                            </p:cNvGrpSpPr>
                            <p:nvPr/>
                          </p:nvGrpSpPr>
                          <p:grpSpPr bwMode="auto">
                            <a:xfrm>
                              <a:off x="2440" y="885"/>
                              <a:ext cx="758" cy="2167"/>
                              <a:chOff x="2431" y="885"/>
                              <a:chExt cx="758" cy="2167"/>
                            </a:xfrm>
                          </p:grpSpPr>
                          <p:sp>
                            <p:nvSpPr>
                              <p:cNvPr id="1219"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1588" name="Group 1283"/>
                              <p:cNvGrpSpPr>
                                <a:grpSpLocks/>
                              </p:cNvGrpSpPr>
                              <p:nvPr/>
                            </p:nvGrpSpPr>
                            <p:grpSpPr bwMode="auto">
                              <a:xfrm>
                                <a:off x="2431" y="885"/>
                                <a:ext cx="758" cy="2167"/>
                                <a:chOff x="2431" y="885"/>
                                <a:chExt cx="758" cy="2167"/>
                              </a:xfrm>
                            </p:grpSpPr>
                            <p:sp>
                              <p:nvSpPr>
                                <p:cNvPr id="1221"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1222"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1223"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1224"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1218"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1216" name="Freeform 1215"/>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grpSp>
                    <p:nvGrpSpPr>
                      <p:cNvPr id="1589" name="Group 235"/>
                      <p:cNvGrpSpPr/>
                      <p:nvPr/>
                    </p:nvGrpSpPr>
                    <p:grpSpPr>
                      <a:xfrm rot="2237695">
                        <a:off x="4101480" y="2310408"/>
                        <a:ext cx="376580" cy="1224136"/>
                        <a:chOff x="3491880" y="1700808"/>
                        <a:chExt cx="376580" cy="1224136"/>
                      </a:xfrm>
                    </p:grpSpPr>
                    <p:grpSp>
                      <p:nvGrpSpPr>
                        <p:cNvPr id="1590" name="Group 143"/>
                        <p:cNvGrpSpPr/>
                        <p:nvPr/>
                      </p:nvGrpSpPr>
                      <p:grpSpPr>
                        <a:xfrm>
                          <a:off x="3491880" y="2276872"/>
                          <a:ext cx="304572" cy="648072"/>
                          <a:chOff x="3622876" y="1044283"/>
                          <a:chExt cx="1960756" cy="3563452"/>
                        </a:xfrm>
                      </p:grpSpPr>
                      <p:grpSp>
                        <p:nvGrpSpPr>
                          <p:cNvPr id="1591" name="Group 1280"/>
                          <p:cNvGrpSpPr>
                            <a:grpSpLocks/>
                          </p:cNvGrpSpPr>
                          <p:nvPr/>
                        </p:nvGrpSpPr>
                        <p:grpSpPr bwMode="auto">
                          <a:xfrm rot="18992529" flipH="1" flipV="1">
                            <a:off x="4245701" y="1044283"/>
                            <a:ext cx="1337931" cy="3563452"/>
                            <a:chOff x="2440" y="885"/>
                            <a:chExt cx="758" cy="2167"/>
                          </a:xfrm>
                        </p:grpSpPr>
                        <p:grpSp>
                          <p:nvGrpSpPr>
                            <p:cNvPr id="1592" name="Group 1281"/>
                            <p:cNvGrpSpPr>
                              <a:grpSpLocks/>
                            </p:cNvGrpSpPr>
                            <p:nvPr/>
                          </p:nvGrpSpPr>
                          <p:grpSpPr bwMode="auto">
                            <a:xfrm>
                              <a:off x="2440" y="885"/>
                              <a:ext cx="758" cy="2167"/>
                              <a:chOff x="2431" y="885"/>
                              <a:chExt cx="758" cy="2167"/>
                            </a:xfrm>
                          </p:grpSpPr>
                          <p:sp>
                            <p:nvSpPr>
                              <p:cNvPr id="1207"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1593" name="Group 1283"/>
                              <p:cNvGrpSpPr>
                                <a:grpSpLocks/>
                              </p:cNvGrpSpPr>
                              <p:nvPr/>
                            </p:nvGrpSpPr>
                            <p:grpSpPr bwMode="auto">
                              <a:xfrm>
                                <a:off x="2431" y="885"/>
                                <a:ext cx="758" cy="2167"/>
                                <a:chOff x="2431" y="885"/>
                                <a:chExt cx="758" cy="2167"/>
                              </a:xfrm>
                            </p:grpSpPr>
                            <p:sp>
                              <p:nvSpPr>
                                <p:cNvPr id="1209"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1210"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1211"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1212"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1206"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1204" name="Freeform 1203"/>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1594" name="Group 154"/>
                        <p:cNvGrpSpPr/>
                        <p:nvPr/>
                      </p:nvGrpSpPr>
                      <p:grpSpPr>
                        <a:xfrm rot="2633095">
                          <a:off x="3563888" y="1700808"/>
                          <a:ext cx="304572" cy="648072"/>
                          <a:chOff x="3622876" y="1044283"/>
                          <a:chExt cx="1960756" cy="3563452"/>
                        </a:xfrm>
                      </p:grpSpPr>
                      <p:grpSp>
                        <p:nvGrpSpPr>
                          <p:cNvPr id="1595" name="Group 1280"/>
                          <p:cNvGrpSpPr>
                            <a:grpSpLocks/>
                          </p:cNvGrpSpPr>
                          <p:nvPr/>
                        </p:nvGrpSpPr>
                        <p:grpSpPr bwMode="auto">
                          <a:xfrm rot="18992529" flipH="1" flipV="1">
                            <a:off x="4245701" y="1044283"/>
                            <a:ext cx="1337931" cy="3563452"/>
                            <a:chOff x="2440" y="885"/>
                            <a:chExt cx="758" cy="2167"/>
                          </a:xfrm>
                        </p:grpSpPr>
                        <p:grpSp>
                          <p:nvGrpSpPr>
                            <p:cNvPr id="1596" name="Group 1281"/>
                            <p:cNvGrpSpPr>
                              <a:grpSpLocks/>
                            </p:cNvGrpSpPr>
                            <p:nvPr/>
                          </p:nvGrpSpPr>
                          <p:grpSpPr bwMode="auto">
                            <a:xfrm>
                              <a:off x="2440" y="885"/>
                              <a:ext cx="758" cy="2167"/>
                              <a:chOff x="2431" y="885"/>
                              <a:chExt cx="758" cy="2167"/>
                            </a:xfrm>
                          </p:grpSpPr>
                          <p:sp>
                            <p:nvSpPr>
                              <p:cNvPr id="1197"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1597" name="Group 1283"/>
                              <p:cNvGrpSpPr>
                                <a:grpSpLocks/>
                              </p:cNvGrpSpPr>
                              <p:nvPr/>
                            </p:nvGrpSpPr>
                            <p:grpSpPr bwMode="auto">
                              <a:xfrm>
                                <a:off x="2431" y="885"/>
                                <a:ext cx="758" cy="2167"/>
                                <a:chOff x="2431" y="885"/>
                                <a:chExt cx="758" cy="2167"/>
                              </a:xfrm>
                            </p:grpSpPr>
                            <p:sp>
                              <p:nvSpPr>
                                <p:cNvPr id="1199"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1200"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1201"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1202"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1196"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1194" name="Freeform 1193"/>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grpSp>
                    <p:nvGrpSpPr>
                      <p:cNvPr id="1598" name="Group 258"/>
                      <p:cNvGrpSpPr/>
                      <p:nvPr/>
                    </p:nvGrpSpPr>
                    <p:grpSpPr>
                      <a:xfrm rot="18894021">
                        <a:off x="4253880" y="2462808"/>
                        <a:ext cx="376580" cy="1224136"/>
                        <a:chOff x="3491880" y="1700808"/>
                        <a:chExt cx="376580" cy="1224136"/>
                      </a:xfrm>
                    </p:grpSpPr>
                    <p:grpSp>
                      <p:nvGrpSpPr>
                        <p:cNvPr id="1599" name="Group 143"/>
                        <p:cNvGrpSpPr/>
                        <p:nvPr/>
                      </p:nvGrpSpPr>
                      <p:grpSpPr>
                        <a:xfrm>
                          <a:off x="3491880" y="2276872"/>
                          <a:ext cx="304572" cy="648072"/>
                          <a:chOff x="3622876" y="1044283"/>
                          <a:chExt cx="1960756" cy="3563452"/>
                        </a:xfrm>
                      </p:grpSpPr>
                      <p:grpSp>
                        <p:nvGrpSpPr>
                          <p:cNvPr id="259" name="Group 1280"/>
                          <p:cNvGrpSpPr>
                            <a:grpSpLocks/>
                          </p:cNvGrpSpPr>
                          <p:nvPr/>
                        </p:nvGrpSpPr>
                        <p:grpSpPr bwMode="auto">
                          <a:xfrm rot="18992529" flipH="1" flipV="1">
                            <a:off x="4245701" y="1044283"/>
                            <a:ext cx="1337931" cy="3563452"/>
                            <a:chOff x="2440" y="885"/>
                            <a:chExt cx="758" cy="2167"/>
                          </a:xfrm>
                        </p:grpSpPr>
                        <p:grpSp>
                          <p:nvGrpSpPr>
                            <p:cNvPr id="260" name="Group 1281"/>
                            <p:cNvGrpSpPr>
                              <a:grpSpLocks/>
                            </p:cNvGrpSpPr>
                            <p:nvPr/>
                          </p:nvGrpSpPr>
                          <p:grpSpPr bwMode="auto">
                            <a:xfrm>
                              <a:off x="2440" y="885"/>
                              <a:ext cx="758" cy="2167"/>
                              <a:chOff x="2431" y="885"/>
                              <a:chExt cx="758" cy="2167"/>
                            </a:xfrm>
                          </p:grpSpPr>
                          <p:sp>
                            <p:nvSpPr>
                              <p:cNvPr id="1185"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261" name="Group 1283"/>
                              <p:cNvGrpSpPr>
                                <a:grpSpLocks/>
                              </p:cNvGrpSpPr>
                              <p:nvPr/>
                            </p:nvGrpSpPr>
                            <p:grpSpPr bwMode="auto">
                              <a:xfrm>
                                <a:off x="2431" y="885"/>
                                <a:ext cx="758" cy="2167"/>
                                <a:chOff x="2431" y="885"/>
                                <a:chExt cx="758" cy="2167"/>
                              </a:xfrm>
                            </p:grpSpPr>
                            <p:sp>
                              <p:nvSpPr>
                                <p:cNvPr id="1187"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1188"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1189"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1190"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1184"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1182" name="Freeform 1181"/>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262" name="Group 154"/>
                        <p:cNvGrpSpPr/>
                        <p:nvPr/>
                      </p:nvGrpSpPr>
                      <p:grpSpPr>
                        <a:xfrm rot="2633095">
                          <a:off x="3563888" y="1700808"/>
                          <a:ext cx="304572" cy="648072"/>
                          <a:chOff x="3622876" y="1044283"/>
                          <a:chExt cx="1960756" cy="3563452"/>
                        </a:xfrm>
                      </p:grpSpPr>
                      <p:grpSp>
                        <p:nvGrpSpPr>
                          <p:cNvPr id="264" name="Group 1280"/>
                          <p:cNvGrpSpPr>
                            <a:grpSpLocks/>
                          </p:cNvGrpSpPr>
                          <p:nvPr/>
                        </p:nvGrpSpPr>
                        <p:grpSpPr bwMode="auto">
                          <a:xfrm rot="18992529" flipH="1" flipV="1">
                            <a:off x="4245701" y="1044283"/>
                            <a:ext cx="1337931" cy="3563452"/>
                            <a:chOff x="2440" y="885"/>
                            <a:chExt cx="758" cy="2167"/>
                          </a:xfrm>
                        </p:grpSpPr>
                        <p:grpSp>
                          <p:nvGrpSpPr>
                            <p:cNvPr id="267" name="Group 1281"/>
                            <p:cNvGrpSpPr>
                              <a:grpSpLocks/>
                            </p:cNvGrpSpPr>
                            <p:nvPr/>
                          </p:nvGrpSpPr>
                          <p:grpSpPr bwMode="auto">
                            <a:xfrm>
                              <a:off x="2440" y="885"/>
                              <a:ext cx="758" cy="2167"/>
                              <a:chOff x="2431" y="885"/>
                              <a:chExt cx="758" cy="2167"/>
                            </a:xfrm>
                          </p:grpSpPr>
                          <p:sp>
                            <p:nvSpPr>
                              <p:cNvPr id="1175"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272" name="Group 1283"/>
                              <p:cNvGrpSpPr>
                                <a:grpSpLocks/>
                              </p:cNvGrpSpPr>
                              <p:nvPr/>
                            </p:nvGrpSpPr>
                            <p:grpSpPr bwMode="auto">
                              <a:xfrm>
                                <a:off x="2431" y="885"/>
                                <a:ext cx="758" cy="2167"/>
                                <a:chOff x="2431" y="885"/>
                                <a:chExt cx="758" cy="2167"/>
                              </a:xfrm>
                            </p:grpSpPr>
                            <p:sp>
                              <p:nvSpPr>
                                <p:cNvPr id="1177"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1178"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1179"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1180"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1174"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1172" name="Freeform 1171"/>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grpSp>
                    <p:nvGrpSpPr>
                      <p:cNvPr id="274" name="Group 281"/>
                      <p:cNvGrpSpPr/>
                      <p:nvPr/>
                    </p:nvGrpSpPr>
                    <p:grpSpPr>
                      <a:xfrm rot="2620156">
                        <a:off x="4406280" y="2615208"/>
                        <a:ext cx="376580" cy="1224136"/>
                        <a:chOff x="3491880" y="1700808"/>
                        <a:chExt cx="376580" cy="1224136"/>
                      </a:xfrm>
                    </p:grpSpPr>
                    <p:grpSp>
                      <p:nvGrpSpPr>
                        <p:cNvPr id="277" name="Group 143"/>
                        <p:cNvGrpSpPr/>
                        <p:nvPr/>
                      </p:nvGrpSpPr>
                      <p:grpSpPr>
                        <a:xfrm>
                          <a:off x="3491880" y="2276872"/>
                          <a:ext cx="304572" cy="648072"/>
                          <a:chOff x="3622876" y="1044283"/>
                          <a:chExt cx="1960756" cy="3563452"/>
                        </a:xfrm>
                      </p:grpSpPr>
                      <p:grpSp>
                        <p:nvGrpSpPr>
                          <p:cNvPr id="282" name="Group 1280"/>
                          <p:cNvGrpSpPr>
                            <a:grpSpLocks/>
                          </p:cNvGrpSpPr>
                          <p:nvPr/>
                        </p:nvGrpSpPr>
                        <p:grpSpPr bwMode="auto">
                          <a:xfrm rot="18992529" flipH="1" flipV="1">
                            <a:off x="4245701" y="1044283"/>
                            <a:ext cx="1337931" cy="3563452"/>
                            <a:chOff x="2440" y="885"/>
                            <a:chExt cx="758" cy="2167"/>
                          </a:xfrm>
                        </p:grpSpPr>
                        <p:grpSp>
                          <p:nvGrpSpPr>
                            <p:cNvPr id="283" name="Group 1281"/>
                            <p:cNvGrpSpPr>
                              <a:grpSpLocks/>
                            </p:cNvGrpSpPr>
                            <p:nvPr/>
                          </p:nvGrpSpPr>
                          <p:grpSpPr bwMode="auto">
                            <a:xfrm>
                              <a:off x="2440" y="885"/>
                              <a:ext cx="758" cy="2167"/>
                              <a:chOff x="2431" y="885"/>
                              <a:chExt cx="758" cy="2167"/>
                            </a:xfrm>
                          </p:grpSpPr>
                          <p:sp>
                            <p:nvSpPr>
                              <p:cNvPr id="1163"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284" name="Group 1283"/>
                              <p:cNvGrpSpPr>
                                <a:grpSpLocks/>
                              </p:cNvGrpSpPr>
                              <p:nvPr/>
                            </p:nvGrpSpPr>
                            <p:grpSpPr bwMode="auto">
                              <a:xfrm>
                                <a:off x="2431" y="885"/>
                                <a:ext cx="758" cy="2167"/>
                                <a:chOff x="2431" y="885"/>
                                <a:chExt cx="758" cy="2167"/>
                              </a:xfrm>
                            </p:grpSpPr>
                            <p:sp>
                              <p:nvSpPr>
                                <p:cNvPr id="1165"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1166"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1167"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1168"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1162"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1160" name="Freeform 1159"/>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285" name="Group 154"/>
                        <p:cNvGrpSpPr/>
                        <p:nvPr/>
                      </p:nvGrpSpPr>
                      <p:grpSpPr>
                        <a:xfrm rot="2633095">
                          <a:off x="3563888" y="1700808"/>
                          <a:ext cx="304572" cy="648072"/>
                          <a:chOff x="3622876" y="1044283"/>
                          <a:chExt cx="1960756" cy="3563452"/>
                        </a:xfrm>
                      </p:grpSpPr>
                      <p:grpSp>
                        <p:nvGrpSpPr>
                          <p:cNvPr id="287" name="Group 1280"/>
                          <p:cNvGrpSpPr>
                            <a:grpSpLocks/>
                          </p:cNvGrpSpPr>
                          <p:nvPr/>
                        </p:nvGrpSpPr>
                        <p:grpSpPr bwMode="auto">
                          <a:xfrm rot="18992529" flipH="1" flipV="1">
                            <a:off x="4245701" y="1044283"/>
                            <a:ext cx="1337931" cy="3563452"/>
                            <a:chOff x="2440" y="885"/>
                            <a:chExt cx="758" cy="2167"/>
                          </a:xfrm>
                        </p:grpSpPr>
                        <p:grpSp>
                          <p:nvGrpSpPr>
                            <p:cNvPr id="290" name="Group 1281"/>
                            <p:cNvGrpSpPr>
                              <a:grpSpLocks/>
                            </p:cNvGrpSpPr>
                            <p:nvPr/>
                          </p:nvGrpSpPr>
                          <p:grpSpPr bwMode="auto">
                            <a:xfrm>
                              <a:off x="2440" y="885"/>
                              <a:ext cx="758" cy="2167"/>
                              <a:chOff x="2431" y="885"/>
                              <a:chExt cx="758" cy="2167"/>
                            </a:xfrm>
                          </p:grpSpPr>
                          <p:sp>
                            <p:nvSpPr>
                              <p:cNvPr id="1153"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295" name="Group 1283"/>
                              <p:cNvGrpSpPr>
                                <a:grpSpLocks/>
                              </p:cNvGrpSpPr>
                              <p:nvPr/>
                            </p:nvGrpSpPr>
                            <p:grpSpPr bwMode="auto">
                              <a:xfrm>
                                <a:off x="2431" y="885"/>
                                <a:ext cx="758" cy="2167"/>
                                <a:chOff x="2431" y="885"/>
                                <a:chExt cx="758" cy="2167"/>
                              </a:xfrm>
                            </p:grpSpPr>
                            <p:sp>
                              <p:nvSpPr>
                                <p:cNvPr id="1155"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1156"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1157"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1158"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1152"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1150" name="Freeform 1149"/>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grpSp>
                <p:grpSp>
                  <p:nvGrpSpPr>
                    <p:cNvPr id="297" name="Group 1417"/>
                    <p:cNvGrpSpPr/>
                    <p:nvPr/>
                  </p:nvGrpSpPr>
                  <p:grpSpPr>
                    <a:xfrm rot="11814086">
                      <a:off x="3423687" y="2547099"/>
                      <a:ext cx="1681336" cy="2138536"/>
                      <a:chOff x="3372902" y="1700808"/>
                      <a:chExt cx="1681336" cy="2138536"/>
                    </a:xfrm>
                  </p:grpSpPr>
                  <p:grpSp>
                    <p:nvGrpSpPr>
                      <p:cNvPr id="300" name="Group 165"/>
                      <p:cNvGrpSpPr/>
                      <p:nvPr/>
                    </p:nvGrpSpPr>
                    <p:grpSpPr>
                      <a:xfrm rot="20706912">
                        <a:off x="3491880" y="1700808"/>
                        <a:ext cx="376580" cy="1224136"/>
                        <a:chOff x="3491880" y="1700808"/>
                        <a:chExt cx="376580" cy="1224136"/>
                      </a:xfrm>
                    </p:grpSpPr>
                    <p:grpSp>
                      <p:nvGrpSpPr>
                        <p:cNvPr id="305" name="Group 143"/>
                        <p:cNvGrpSpPr/>
                        <p:nvPr/>
                      </p:nvGrpSpPr>
                      <p:grpSpPr>
                        <a:xfrm>
                          <a:off x="3491880" y="2276872"/>
                          <a:ext cx="304572" cy="648072"/>
                          <a:chOff x="3622876" y="1044283"/>
                          <a:chExt cx="1960756" cy="3563452"/>
                        </a:xfrm>
                      </p:grpSpPr>
                      <p:grpSp>
                        <p:nvGrpSpPr>
                          <p:cNvPr id="306" name="Group 1280"/>
                          <p:cNvGrpSpPr>
                            <a:grpSpLocks/>
                          </p:cNvGrpSpPr>
                          <p:nvPr/>
                        </p:nvGrpSpPr>
                        <p:grpSpPr bwMode="auto">
                          <a:xfrm rot="18992529" flipH="1" flipV="1">
                            <a:off x="4245701" y="1044283"/>
                            <a:ext cx="1337931" cy="3563452"/>
                            <a:chOff x="2440" y="885"/>
                            <a:chExt cx="758" cy="2167"/>
                          </a:xfrm>
                        </p:grpSpPr>
                        <p:grpSp>
                          <p:nvGrpSpPr>
                            <p:cNvPr id="307" name="Group 1281"/>
                            <p:cNvGrpSpPr>
                              <a:grpSpLocks/>
                            </p:cNvGrpSpPr>
                            <p:nvPr/>
                          </p:nvGrpSpPr>
                          <p:grpSpPr bwMode="auto">
                            <a:xfrm>
                              <a:off x="2440" y="885"/>
                              <a:ext cx="758" cy="2167"/>
                              <a:chOff x="2431" y="885"/>
                              <a:chExt cx="758" cy="2167"/>
                            </a:xfrm>
                          </p:grpSpPr>
                          <p:sp>
                            <p:nvSpPr>
                              <p:cNvPr id="1551"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308" name="Group 1283"/>
                              <p:cNvGrpSpPr>
                                <a:grpSpLocks/>
                              </p:cNvGrpSpPr>
                              <p:nvPr/>
                            </p:nvGrpSpPr>
                            <p:grpSpPr bwMode="auto">
                              <a:xfrm>
                                <a:off x="2431" y="885"/>
                                <a:ext cx="758" cy="2167"/>
                                <a:chOff x="2431" y="885"/>
                                <a:chExt cx="758" cy="2167"/>
                              </a:xfrm>
                            </p:grpSpPr>
                            <p:sp>
                              <p:nvSpPr>
                                <p:cNvPr id="1553"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1554"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1555"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1556"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1550"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1548" name="Freeform 1547"/>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309" name="Group 154"/>
                        <p:cNvGrpSpPr/>
                        <p:nvPr/>
                      </p:nvGrpSpPr>
                      <p:grpSpPr>
                        <a:xfrm rot="2633095">
                          <a:off x="3563888" y="1700808"/>
                          <a:ext cx="304572" cy="648072"/>
                          <a:chOff x="3622876" y="1044283"/>
                          <a:chExt cx="1960756" cy="3563452"/>
                        </a:xfrm>
                      </p:grpSpPr>
                      <p:grpSp>
                        <p:nvGrpSpPr>
                          <p:cNvPr id="310" name="Group 1280"/>
                          <p:cNvGrpSpPr>
                            <a:grpSpLocks/>
                          </p:cNvGrpSpPr>
                          <p:nvPr/>
                        </p:nvGrpSpPr>
                        <p:grpSpPr bwMode="auto">
                          <a:xfrm rot="18992529" flipH="1" flipV="1">
                            <a:off x="4245701" y="1044283"/>
                            <a:ext cx="1337931" cy="3563452"/>
                            <a:chOff x="2440" y="885"/>
                            <a:chExt cx="758" cy="2167"/>
                          </a:xfrm>
                        </p:grpSpPr>
                        <p:grpSp>
                          <p:nvGrpSpPr>
                            <p:cNvPr id="311" name="Group 1281"/>
                            <p:cNvGrpSpPr>
                              <a:grpSpLocks/>
                            </p:cNvGrpSpPr>
                            <p:nvPr/>
                          </p:nvGrpSpPr>
                          <p:grpSpPr bwMode="auto">
                            <a:xfrm>
                              <a:off x="2440" y="885"/>
                              <a:ext cx="758" cy="2167"/>
                              <a:chOff x="2431" y="885"/>
                              <a:chExt cx="758" cy="2167"/>
                            </a:xfrm>
                          </p:grpSpPr>
                          <p:sp>
                            <p:nvSpPr>
                              <p:cNvPr id="1541"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312" name="Group 1283"/>
                              <p:cNvGrpSpPr>
                                <a:grpSpLocks/>
                              </p:cNvGrpSpPr>
                              <p:nvPr/>
                            </p:nvGrpSpPr>
                            <p:grpSpPr bwMode="auto">
                              <a:xfrm>
                                <a:off x="2431" y="885"/>
                                <a:ext cx="758" cy="2167"/>
                                <a:chOff x="2431" y="885"/>
                                <a:chExt cx="758" cy="2167"/>
                              </a:xfrm>
                            </p:grpSpPr>
                            <p:sp>
                              <p:nvSpPr>
                                <p:cNvPr id="1543"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1544"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1545"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1546"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1540"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1538" name="Freeform 1537"/>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grpSp>
                    <p:nvGrpSpPr>
                      <p:cNvPr id="313" name="Group 166"/>
                      <p:cNvGrpSpPr/>
                      <p:nvPr/>
                    </p:nvGrpSpPr>
                    <p:grpSpPr>
                      <a:xfrm rot="2549240">
                        <a:off x="3644280" y="1853208"/>
                        <a:ext cx="376580" cy="1224136"/>
                        <a:chOff x="3491880" y="1700808"/>
                        <a:chExt cx="376580" cy="1224136"/>
                      </a:xfrm>
                    </p:grpSpPr>
                    <p:grpSp>
                      <p:nvGrpSpPr>
                        <p:cNvPr id="314" name="Group 143"/>
                        <p:cNvGrpSpPr/>
                        <p:nvPr/>
                      </p:nvGrpSpPr>
                      <p:grpSpPr>
                        <a:xfrm>
                          <a:off x="3491880" y="2276872"/>
                          <a:ext cx="304572" cy="648072"/>
                          <a:chOff x="3622876" y="1044283"/>
                          <a:chExt cx="1960756" cy="3563452"/>
                        </a:xfrm>
                      </p:grpSpPr>
                      <p:grpSp>
                        <p:nvGrpSpPr>
                          <p:cNvPr id="315" name="Group 1280"/>
                          <p:cNvGrpSpPr>
                            <a:grpSpLocks/>
                          </p:cNvGrpSpPr>
                          <p:nvPr/>
                        </p:nvGrpSpPr>
                        <p:grpSpPr bwMode="auto">
                          <a:xfrm rot="18992529" flipH="1" flipV="1">
                            <a:off x="4245701" y="1044283"/>
                            <a:ext cx="1337931" cy="3563452"/>
                            <a:chOff x="2440" y="885"/>
                            <a:chExt cx="758" cy="2167"/>
                          </a:xfrm>
                        </p:grpSpPr>
                        <p:grpSp>
                          <p:nvGrpSpPr>
                            <p:cNvPr id="317" name="Group 1281"/>
                            <p:cNvGrpSpPr>
                              <a:grpSpLocks/>
                            </p:cNvGrpSpPr>
                            <p:nvPr/>
                          </p:nvGrpSpPr>
                          <p:grpSpPr bwMode="auto">
                            <a:xfrm>
                              <a:off x="2440" y="885"/>
                              <a:ext cx="758" cy="2167"/>
                              <a:chOff x="2431" y="885"/>
                              <a:chExt cx="758" cy="2167"/>
                            </a:xfrm>
                          </p:grpSpPr>
                          <p:sp>
                            <p:nvSpPr>
                              <p:cNvPr id="1529"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320" name="Group 1283"/>
                              <p:cNvGrpSpPr>
                                <a:grpSpLocks/>
                              </p:cNvGrpSpPr>
                              <p:nvPr/>
                            </p:nvGrpSpPr>
                            <p:grpSpPr bwMode="auto">
                              <a:xfrm>
                                <a:off x="2431" y="885"/>
                                <a:ext cx="758" cy="2167"/>
                                <a:chOff x="2431" y="885"/>
                                <a:chExt cx="758" cy="2167"/>
                              </a:xfrm>
                            </p:grpSpPr>
                            <p:sp>
                              <p:nvSpPr>
                                <p:cNvPr id="1531"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1532"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1533"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1534"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1528"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1526" name="Freeform 1525"/>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325" name="Group 154"/>
                        <p:cNvGrpSpPr/>
                        <p:nvPr/>
                      </p:nvGrpSpPr>
                      <p:grpSpPr>
                        <a:xfrm rot="2633095">
                          <a:off x="3563888" y="1700808"/>
                          <a:ext cx="304572" cy="648072"/>
                          <a:chOff x="3622876" y="1044283"/>
                          <a:chExt cx="1960756" cy="3563452"/>
                        </a:xfrm>
                      </p:grpSpPr>
                      <p:grpSp>
                        <p:nvGrpSpPr>
                          <p:cNvPr id="327" name="Group 1280"/>
                          <p:cNvGrpSpPr>
                            <a:grpSpLocks/>
                          </p:cNvGrpSpPr>
                          <p:nvPr/>
                        </p:nvGrpSpPr>
                        <p:grpSpPr bwMode="auto">
                          <a:xfrm rot="18992529" flipH="1" flipV="1">
                            <a:off x="4245701" y="1044283"/>
                            <a:ext cx="1337931" cy="3563452"/>
                            <a:chOff x="2440" y="885"/>
                            <a:chExt cx="758" cy="2167"/>
                          </a:xfrm>
                        </p:grpSpPr>
                        <p:grpSp>
                          <p:nvGrpSpPr>
                            <p:cNvPr id="330" name="Group 1281"/>
                            <p:cNvGrpSpPr>
                              <a:grpSpLocks/>
                            </p:cNvGrpSpPr>
                            <p:nvPr/>
                          </p:nvGrpSpPr>
                          <p:grpSpPr bwMode="auto">
                            <a:xfrm>
                              <a:off x="2440" y="885"/>
                              <a:ext cx="758" cy="2167"/>
                              <a:chOff x="2431" y="885"/>
                              <a:chExt cx="758" cy="2167"/>
                            </a:xfrm>
                          </p:grpSpPr>
                          <p:sp>
                            <p:nvSpPr>
                              <p:cNvPr id="1519"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335" name="Group 1283"/>
                              <p:cNvGrpSpPr>
                                <a:grpSpLocks/>
                              </p:cNvGrpSpPr>
                              <p:nvPr/>
                            </p:nvGrpSpPr>
                            <p:grpSpPr bwMode="auto">
                              <a:xfrm>
                                <a:off x="2431" y="885"/>
                                <a:ext cx="758" cy="2167"/>
                                <a:chOff x="2431" y="885"/>
                                <a:chExt cx="758" cy="2167"/>
                              </a:xfrm>
                            </p:grpSpPr>
                            <p:sp>
                              <p:nvSpPr>
                                <p:cNvPr id="1521"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1522"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1523"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1524"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1518"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1516" name="Freeform 1515"/>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grpSp>
                    <p:nvGrpSpPr>
                      <p:cNvPr id="336" name="Group 189"/>
                      <p:cNvGrpSpPr/>
                      <p:nvPr/>
                    </p:nvGrpSpPr>
                    <p:grpSpPr>
                      <a:xfrm rot="2923079">
                        <a:off x="3796680" y="2005608"/>
                        <a:ext cx="376580" cy="1224136"/>
                        <a:chOff x="3491880" y="1700808"/>
                        <a:chExt cx="376580" cy="1224136"/>
                      </a:xfrm>
                    </p:grpSpPr>
                    <p:grpSp>
                      <p:nvGrpSpPr>
                        <p:cNvPr id="337" name="Group 143"/>
                        <p:cNvGrpSpPr/>
                        <p:nvPr/>
                      </p:nvGrpSpPr>
                      <p:grpSpPr>
                        <a:xfrm>
                          <a:off x="3491880" y="2276872"/>
                          <a:ext cx="304572" cy="648072"/>
                          <a:chOff x="3622876" y="1044283"/>
                          <a:chExt cx="1960756" cy="3563452"/>
                        </a:xfrm>
                      </p:grpSpPr>
                      <p:grpSp>
                        <p:nvGrpSpPr>
                          <p:cNvPr id="339" name="Group 1280"/>
                          <p:cNvGrpSpPr>
                            <a:grpSpLocks/>
                          </p:cNvGrpSpPr>
                          <p:nvPr/>
                        </p:nvGrpSpPr>
                        <p:grpSpPr bwMode="auto">
                          <a:xfrm rot="18992529" flipH="1" flipV="1">
                            <a:off x="4245701" y="1044283"/>
                            <a:ext cx="1337931" cy="3563452"/>
                            <a:chOff x="2440" y="885"/>
                            <a:chExt cx="758" cy="2167"/>
                          </a:xfrm>
                        </p:grpSpPr>
                        <p:grpSp>
                          <p:nvGrpSpPr>
                            <p:cNvPr id="342" name="Group 1281"/>
                            <p:cNvGrpSpPr>
                              <a:grpSpLocks/>
                            </p:cNvGrpSpPr>
                            <p:nvPr/>
                          </p:nvGrpSpPr>
                          <p:grpSpPr bwMode="auto">
                            <a:xfrm>
                              <a:off x="2440" y="885"/>
                              <a:ext cx="758" cy="2167"/>
                              <a:chOff x="2431" y="885"/>
                              <a:chExt cx="758" cy="2167"/>
                            </a:xfrm>
                          </p:grpSpPr>
                          <p:sp>
                            <p:nvSpPr>
                              <p:cNvPr id="1507"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347" name="Group 1283"/>
                              <p:cNvGrpSpPr>
                                <a:grpSpLocks/>
                              </p:cNvGrpSpPr>
                              <p:nvPr/>
                            </p:nvGrpSpPr>
                            <p:grpSpPr bwMode="auto">
                              <a:xfrm>
                                <a:off x="2431" y="885"/>
                                <a:ext cx="758" cy="2167"/>
                                <a:chOff x="2431" y="885"/>
                                <a:chExt cx="758" cy="2167"/>
                              </a:xfrm>
                            </p:grpSpPr>
                            <p:sp>
                              <p:nvSpPr>
                                <p:cNvPr id="1509"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1510"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1511"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1512"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1506"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1504" name="Freeform 1503"/>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349" name="Group 154"/>
                        <p:cNvGrpSpPr/>
                        <p:nvPr/>
                      </p:nvGrpSpPr>
                      <p:grpSpPr>
                        <a:xfrm rot="2633095">
                          <a:off x="3563888" y="1700808"/>
                          <a:ext cx="304572" cy="648072"/>
                          <a:chOff x="3622876" y="1044283"/>
                          <a:chExt cx="1960756" cy="3563452"/>
                        </a:xfrm>
                      </p:grpSpPr>
                      <p:grpSp>
                        <p:nvGrpSpPr>
                          <p:cNvPr id="352" name="Group 1280"/>
                          <p:cNvGrpSpPr>
                            <a:grpSpLocks/>
                          </p:cNvGrpSpPr>
                          <p:nvPr/>
                        </p:nvGrpSpPr>
                        <p:grpSpPr bwMode="auto">
                          <a:xfrm rot="18992529" flipH="1" flipV="1">
                            <a:off x="4245701" y="1044283"/>
                            <a:ext cx="1337931" cy="3563452"/>
                            <a:chOff x="2440" y="885"/>
                            <a:chExt cx="758" cy="2167"/>
                          </a:xfrm>
                        </p:grpSpPr>
                        <p:grpSp>
                          <p:nvGrpSpPr>
                            <p:cNvPr id="357" name="Group 1281"/>
                            <p:cNvGrpSpPr>
                              <a:grpSpLocks/>
                            </p:cNvGrpSpPr>
                            <p:nvPr/>
                          </p:nvGrpSpPr>
                          <p:grpSpPr bwMode="auto">
                            <a:xfrm>
                              <a:off x="2440" y="885"/>
                              <a:ext cx="758" cy="2167"/>
                              <a:chOff x="2431" y="885"/>
                              <a:chExt cx="758" cy="2167"/>
                            </a:xfrm>
                          </p:grpSpPr>
                          <p:sp>
                            <p:nvSpPr>
                              <p:cNvPr id="1497"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358" name="Group 1283"/>
                              <p:cNvGrpSpPr>
                                <a:grpSpLocks/>
                              </p:cNvGrpSpPr>
                              <p:nvPr/>
                            </p:nvGrpSpPr>
                            <p:grpSpPr bwMode="auto">
                              <a:xfrm>
                                <a:off x="2431" y="885"/>
                                <a:ext cx="758" cy="2167"/>
                                <a:chOff x="2431" y="885"/>
                                <a:chExt cx="758" cy="2167"/>
                              </a:xfrm>
                            </p:grpSpPr>
                            <p:sp>
                              <p:nvSpPr>
                                <p:cNvPr id="1499"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1500"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1501"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1502"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1496"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1494" name="Freeform 1493"/>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grpSp>
                    <p:nvGrpSpPr>
                      <p:cNvPr id="359" name="Group 235"/>
                      <p:cNvGrpSpPr/>
                      <p:nvPr/>
                    </p:nvGrpSpPr>
                    <p:grpSpPr>
                      <a:xfrm rot="2237695">
                        <a:off x="4101480" y="2310408"/>
                        <a:ext cx="376580" cy="1224136"/>
                        <a:chOff x="3491880" y="1700808"/>
                        <a:chExt cx="376580" cy="1224136"/>
                      </a:xfrm>
                    </p:grpSpPr>
                    <p:grpSp>
                      <p:nvGrpSpPr>
                        <p:cNvPr id="361" name="Group 143"/>
                        <p:cNvGrpSpPr/>
                        <p:nvPr/>
                      </p:nvGrpSpPr>
                      <p:grpSpPr>
                        <a:xfrm>
                          <a:off x="3491880" y="2276872"/>
                          <a:ext cx="304572" cy="648072"/>
                          <a:chOff x="3622876" y="1044283"/>
                          <a:chExt cx="1960756" cy="3563452"/>
                        </a:xfrm>
                      </p:grpSpPr>
                      <p:grpSp>
                        <p:nvGrpSpPr>
                          <p:cNvPr id="364" name="Group 1280"/>
                          <p:cNvGrpSpPr>
                            <a:grpSpLocks/>
                          </p:cNvGrpSpPr>
                          <p:nvPr/>
                        </p:nvGrpSpPr>
                        <p:grpSpPr bwMode="auto">
                          <a:xfrm rot="18992529" flipH="1" flipV="1">
                            <a:off x="4245701" y="1044283"/>
                            <a:ext cx="1337931" cy="3563452"/>
                            <a:chOff x="2440" y="885"/>
                            <a:chExt cx="758" cy="2167"/>
                          </a:xfrm>
                        </p:grpSpPr>
                        <p:grpSp>
                          <p:nvGrpSpPr>
                            <p:cNvPr id="369" name="Group 1281"/>
                            <p:cNvGrpSpPr>
                              <a:grpSpLocks/>
                            </p:cNvGrpSpPr>
                            <p:nvPr/>
                          </p:nvGrpSpPr>
                          <p:grpSpPr bwMode="auto">
                            <a:xfrm>
                              <a:off x="2440" y="885"/>
                              <a:ext cx="758" cy="2167"/>
                              <a:chOff x="2431" y="885"/>
                              <a:chExt cx="758" cy="2167"/>
                            </a:xfrm>
                          </p:grpSpPr>
                          <p:sp>
                            <p:nvSpPr>
                              <p:cNvPr id="1485"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371" name="Group 1283"/>
                              <p:cNvGrpSpPr>
                                <a:grpSpLocks/>
                              </p:cNvGrpSpPr>
                              <p:nvPr/>
                            </p:nvGrpSpPr>
                            <p:grpSpPr bwMode="auto">
                              <a:xfrm>
                                <a:off x="2431" y="885"/>
                                <a:ext cx="758" cy="2167"/>
                                <a:chOff x="2431" y="885"/>
                                <a:chExt cx="758" cy="2167"/>
                              </a:xfrm>
                            </p:grpSpPr>
                            <p:sp>
                              <p:nvSpPr>
                                <p:cNvPr id="1487"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1488"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1489"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1490"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1484"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1482" name="Freeform 1481"/>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374" name="Group 154"/>
                        <p:cNvGrpSpPr/>
                        <p:nvPr/>
                      </p:nvGrpSpPr>
                      <p:grpSpPr>
                        <a:xfrm rot="2633095">
                          <a:off x="3563888" y="1700808"/>
                          <a:ext cx="304572" cy="648072"/>
                          <a:chOff x="3622876" y="1044283"/>
                          <a:chExt cx="1960756" cy="3563452"/>
                        </a:xfrm>
                      </p:grpSpPr>
                      <p:grpSp>
                        <p:nvGrpSpPr>
                          <p:cNvPr id="379" name="Group 1280"/>
                          <p:cNvGrpSpPr>
                            <a:grpSpLocks/>
                          </p:cNvGrpSpPr>
                          <p:nvPr/>
                        </p:nvGrpSpPr>
                        <p:grpSpPr bwMode="auto">
                          <a:xfrm rot="18992529" flipH="1" flipV="1">
                            <a:off x="4245701" y="1044283"/>
                            <a:ext cx="1337931" cy="3563452"/>
                            <a:chOff x="2440" y="885"/>
                            <a:chExt cx="758" cy="2167"/>
                          </a:xfrm>
                        </p:grpSpPr>
                        <p:grpSp>
                          <p:nvGrpSpPr>
                            <p:cNvPr id="380" name="Group 1281"/>
                            <p:cNvGrpSpPr>
                              <a:grpSpLocks/>
                            </p:cNvGrpSpPr>
                            <p:nvPr/>
                          </p:nvGrpSpPr>
                          <p:grpSpPr bwMode="auto">
                            <a:xfrm>
                              <a:off x="2440" y="885"/>
                              <a:ext cx="758" cy="2167"/>
                              <a:chOff x="2431" y="885"/>
                              <a:chExt cx="758" cy="2167"/>
                            </a:xfrm>
                          </p:grpSpPr>
                          <p:sp>
                            <p:nvSpPr>
                              <p:cNvPr id="1475"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381" name="Group 1283"/>
                              <p:cNvGrpSpPr>
                                <a:grpSpLocks/>
                              </p:cNvGrpSpPr>
                              <p:nvPr/>
                            </p:nvGrpSpPr>
                            <p:grpSpPr bwMode="auto">
                              <a:xfrm>
                                <a:off x="2431" y="885"/>
                                <a:ext cx="758" cy="2167"/>
                                <a:chOff x="2431" y="885"/>
                                <a:chExt cx="758" cy="2167"/>
                              </a:xfrm>
                            </p:grpSpPr>
                            <p:sp>
                              <p:nvSpPr>
                                <p:cNvPr id="1477"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1478"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1479"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1480"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1474"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1472" name="Freeform 1471"/>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grpSp>
                    <p:nvGrpSpPr>
                      <p:cNvPr id="383" name="Group 258"/>
                      <p:cNvGrpSpPr/>
                      <p:nvPr/>
                    </p:nvGrpSpPr>
                    <p:grpSpPr>
                      <a:xfrm rot="18894021">
                        <a:off x="4253880" y="2462808"/>
                        <a:ext cx="376580" cy="1224136"/>
                        <a:chOff x="3491880" y="1700808"/>
                        <a:chExt cx="376580" cy="1224136"/>
                      </a:xfrm>
                    </p:grpSpPr>
                    <p:grpSp>
                      <p:nvGrpSpPr>
                        <p:cNvPr id="386" name="Group 143"/>
                        <p:cNvGrpSpPr/>
                        <p:nvPr/>
                      </p:nvGrpSpPr>
                      <p:grpSpPr>
                        <a:xfrm>
                          <a:off x="3491880" y="2276872"/>
                          <a:ext cx="304572" cy="648072"/>
                          <a:chOff x="3622876" y="1044283"/>
                          <a:chExt cx="1960756" cy="3563452"/>
                        </a:xfrm>
                      </p:grpSpPr>
                      <p:grpSp>
                        <p:nvGrpSpPr>
                          <p:cNvPr id="391" name="Group 1280"/>
                          <p:cNvGrpSpPr>
                            <a:grpSpLocks/>
                          </p:cNvGrpSpPr>
                          <p:nvPr/>
                        </p:nvGrpSpPr>
                        <p:grpSpPr bwMode="auto">
                          <a:xfrm rot="18992529" flipH="1" flipV="1">
                            <a:off x="4245701" y="1044283"/>
                            <a:ext cx="1337931" cy="3563452"/>
                            <a:chOff x="2440" y="885"/>
                            <a:chExt cx="758" cy="2167"/>
                          </a:xfrm>
                        </p:grpSpPr>
                        <p:grpSp>
                          <p:nvGrpSpPr>
                            <p:cNvPr id="393" name="Group 1281"/>
                            <p:cNvGrpSpPr>
                              <a:grpSpLocks/>
                            </p:cNvGrpSpPr>
                            <p:nvPr/>
                          </p:nvGrpSpPr>
                          <p:grpSpPr bwMode="auto">
                            <a:xfrm>
                              <a:off x="2440" y="885"/>
                              <a:ext cx="758" cy="2167"/>
                              <a:chOff x="2431" y="885"/>
                              <a:chExt cx="758" cy="2167"/>
                            </a:xfrm>
                          </p:grpSpPr>
                          <p:sp>
                            <p:nvSpPr>
                              <p:cNvPr id="1463"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396" name="Group 1283"/>
                              <p:cNvGrpSpPr>
                                <a:grpSpLocks/>
                              </p:cNvGrpSpPr>
                              <p:nvPr/>
                            </p:nvGrpSpPr>
                            <p:grpSpPr bwMode="auto">
                              <a:xfrm>
                                <a:off x="2431" y="885"/>
                                <a:ext cx="758" cy="2167"/>
                                <a:chOff x="2431" y="885"/>
                                <a:chExt cx="758" cy="2167"/>
                              </a:xfrm>
                            </p:grpSpPr>
                            <p:sp>
                              <p:nvSpPr>
                                <p:cNvPr id="1465"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1466"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1467"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1468"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1462"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1460" name="Freeform 1459"/>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401" name="Group 154"/>
                        <p:cNvGrpSpPr/>
                        <p:nvPr/>
                      </p:nvGrpSpPr>
                      <p:grpSpPr>
                        <a:xfrm rot="2633095">
                          <a:off x="3563888" y="1700808"/>
                          <a:ext cx="304572" cy="648072"/>
                          <a:chOff x="3622876" y="1044283"/>
                          <a:chExt cx="1960756" cy="3563452"/>
                        </a:xfrm>
                      </p:grpSpPr>
                      <p:grpSp>
                        <p:nvGrpSpPr>
                          <p:cNvPr id="402" name="Group 1280"/>
                          <p:cNvGrpSpPr>
                            <a:grpSpLocks/>
                          </p:cNvGrpSpPr>
                          <p:nvPr/>
                        </p:nvGrpSpPr>
                        <p:grpSpPr bwMode="auto">
                          <a:xfrm rot="18992529" flipH="1" flipV="1">
                            <a:off x="4245701" y="1044283"/>
                            <a:ext cx="1337931" cy="3563452"/>
                            <a:chOff x="2440" y="885"/>
                            <a:chExt cx="758" cy="2167"/>
                          </a:xfrm>
                        </p:grpSpPr>
                        <p:grpSp>
                          <p:nvGrpSpPr>
                            <p:cNvPr id="403" name="Group 1281"/>
                            <p:cNvGrpSpPr>
                              <a:grpSpLocks/>
                            </p:cNvGrpSpPr>
                            <p:nvPr/>
                          </p:nvGrpSpPr>
                          <p:grpSpPr bwMode="auto">
                            <a:xfrm>
                              <a:off x="2440" y="885"/>
                              <a:ext cx="758" cy="2167"/>
                              <a:chOff x="2431" y="885"/>
                              <a:chExt cx="758" cy="2167"/>
                            </a:xfrm>
                          </p:grpSpPr>
                          <p:sp>
                            <p:nvSpPr>
                              <p:cNvPr id="1453"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405" name="Group 1283"/>
                              <p:cNvGrpSpPr>
                                <a:grpSpLocks/>
                              </p:cNvGrpSpPr>
                              <p:nvPr/>
                            </p:nvGrpSpPr>
                            <p:grpSpPr bwMode="auto">
                              <a:xfrm>
                                <a:off x="2431" y="885"/>
                                <a:ext cx="758" cy="2167"/>
                                <a:chOff x="2431" y="885"/>
                                <a:chExt cx="758" cy="2167"/>
                              </a:xfrm>
                            </p:grpSpPr>
                            <p:sp>
                              <p:nvSpPr>
                                <p:cNvPr id="1455"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1456"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1457"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1458"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1452"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1450" name="Freeform 1449"/>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grpSp>
                    <p:nvGrpSpPr>
                      <p:cNvPr id="408" name="Group 281"/>
                      <p:cNvGrpSpPr/>
                      <p:nvPr/>
                    </p:nvGrpSpPr>
                    <p:grpSpPr>
                      <a:xfrm rot="2620156">
                        <a:off x="4406280" y="2615208"/>
                        <a:ext cx="376580" cy="1224136"/>
                        <a:chOff x="3491880" y="1700808"/>
                        <a:chExt cx="376580" cy="1224136"/>
                      </a:xfrm>
                    </p:grpSpPr>
                    <p:grpSp>
                      <p:nvGrpSpPr>
                        <p:cNvPr id="413" name="Group 143"/>
                        <p:cNvGrpSpPr/>
                        <p:nvPr/>
                      </p:nvGrpSpPr>
                      <p:grpSpPr>
                        <a:xfrm>
                          <a:off x="3491880" y="2276872"/>
                          <a:ext cx="304572" cy="648072"/>
                          <a:chOff x="3622876" y="1044283"/>
                          <a:chExt cx="1960756" cy="3563452"/>
                        </a:xfrm>
                      </p:grpSpPr>
                      <p:grpSp>
                        <p:nvGrpSpPr>
                          <p:cNvPr id="415" name="Group 1280"/>
                          <p:cNvGrpSpPr>
                            <a:grpSpLocks/>
                          </p:cNvGrpSpPr>
                          <p:nvPr/>
                        </p:nvGrpSpPr>
                        <p:grpSpPr bwMode="auto">
                          <a:xfrm rot="18992529" flipH="1" flipV="1">
                            <a:off x="4245701" y="1044283"/>
                            <a:ext cx="1337931" cy="3563452"/>
                            <a:chOff x="2440" y="885"/>
                            <a:chExt cx="758" cy="2167"/>
                          </a:xfrm>
                        </p:grpSpPr>
                        <p:grpSp>
                          <p:nvGrpSpPr>
                            <p:cNvPr id="418" name="Group 1281"/>
                            <p:cNvGrpSpPr>
                              <a:grpSpLocks/>
                            </p:cNvGrpSpPr>
                            <p:nvPr/>
                          </p:nvGrpSpPr>
                          <p:grpSpPr bwMode="auto">
                            <a:xfrm>
                              <a:off x="2440" y="885"/>
                              <a:ext cx="758" cy="2167"/>
                              <a:chOff x="2431" y="885"/>
                              <a:chExt cx="758" cy="2167"/>
                            </a:xfrm>
                          </p:grpSpPr>
                          <p:sp>
                            <p:nvSpPr>
                              <p:cNvPr id="1441"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423" name="Group 1283"/>
                              <p:cNvGrpSpPr>
                                <a:grpSpLocks/>
                              </p:cNvGrpSpPr>
                              <p:nvPr/>
                            </p:nvGrpSpPr>
                            <p:grpSpPr bwMode="auto">
                              <a:xfrm>
                                <a:off x="2431" y="885"/>
                                <a:ext cx="758" cy="2167"/>
                                <a:chOff x="2431" y="885"/>
                                <a:chExt cx="758" cy="2167"/>
                              </a:xfrm>
                            </p:grpSpPr>
                            <p:sp>
                              <p:nvSpPr>
                                <p:cNvPr id="1443"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1444"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1445"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1446"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1440"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1438" name="Freeform 1437"/>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424" name="Group 154"/>
                        <p:cNvGrpSpPr/>
                        <p:nvPr/>
                      </p:nvGrpSpPr>
                      <p:grpSpPr>
                        <a:xfrm rot="2633095">
                          <a:off x="3563888" y="1700808"/>
                          <a:ext cx="304572" cy="648072"/>
                          <a:chOff x="3622876" y="1044283"/>
                          <a:chExt cx="1960756" cy="3563452"/>
                        </a:xfrm>
                      </p:grpSpPr>
                      <p:grpSp>
                        <p:nvGrpSpPr>
                          <p:cNvPr id="425" name="Group 1280"/>
                          <p:cNvGrpSpPr>
                            <a:grpSpLocks/>
                          </p:cNvGrpSpPr>
                          <p:nvPr/>
                        </p:nvGrpSpPr>
                        <p:grpSpPr bwMode="auto">
                          <a:xfrm rot="18992529" flipH="1" flipV="1">
                            <a:off x="4245701" y="1044283"/>
                            <a:ext cx="1337931" cy="3563452"/>
                            <a:chOff x="2440" y="885"/>
                            <a:chExt cx="758" cy="2167"/>
                          </a:xfrm>
                        </p:grpSpPr>
                        <p:grpSp>
                          <p:nvGrpSpPr>
                            <p:cNvPr id="427" name="Group 1281"/>
                            <p:cNvGrpSpPr>
                              <a:grpSpLocks/>
                            </p:cNvGrpSpPr>
                            <p:nvPr/>
                          </p:nvGrpSpPr>
                          <p:grpSpPr bwMode="auto">
                            <a:xfrm>
                              <a:off x="2440" y="885"/>
                              <a:ext cx="758" cy="2167"/>
                              <a:chOff x="2431" y="885"/>
                              <a:chExt cx="758" cy="2167"/>
                            </a:xfrm>
                          </p:grpSpPr>
                          <p:sp>
                            <p:nvSpPr>
                              <p:cNvPr id="1431"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430" name="Group 1283"/>
                              <p:cNvGrpSpPr>
                                <a:grpSpLocks/>
                              </p:cNvGrpSpPr>
                              <p:nvPr/>
                            </p:nvGrpSpPr>
                            <p:grpSpPr bwMode="auto">
                              <a:xfrm>
                                <a:off x="2431" y="885"/>
                                <a:ext cx="758" cy="2167"/>
                                <a:chOff x="2431" y="885"/>
                                <a:chExt cx="758" cy="2167"/>
                              </a:xfrm>
                            </p:grpSpPr>
                            <p:sp>
                              <p:nvSpPr>
                                <p:cNvPr id="1433"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1434"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1435"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1436"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1430"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1428" name="Freeform 1427"/>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grpSp>
              </p:grpSp>
              <p:grpSp>
                <p:nvGrpSpPr>
                  <p:cNvPr id="435" name="Group 305"/>
                  <p:cNvGrpSpPr/>
                  <p:nvPr/>
                </p:nvGrpSpPr>
                <p:grpSpPr>
                  <a:xfrm rot="3107740">
                    <a:off x="3525302" y="1853208"/>
                    <a:ext cx="1681336" cy="2138536"/>
                    <a:chOff x="3372902" y="1700808"/>
                    <a:chExt cx="1681336" cy="2138536"/>
                  </a:xfrm>
                </p:grpSpPr>
                <p:grpSp>
                  <p:nvGrpSpPr>
                    <p:cNvPr id="437" name="Group 165"/>
                    <p:cNvGrpSpPr/>
                    <p:nvPr/>
                  </p:nvGrpSpPr>
                  <p:grpSpPr>
                    <a:xfrm rot="20706912">
                      <a:off x="3491880" y="1700808"/>
                      <a:ext cx="376580" cy="1224136"/>
                      <a:chOff x="3491880" y="1700808"/>
                      <a:chExt cx="376580" cy="1224136"/>
                    </a:xfrm>
                  </p:grpSpPr>
                  <p:grpSp>
                    <p:nvGrpSpPr>
                      <p:cNvPr id="440" name="Group 143"/>
                      <p:cNvGrpSpPr/>
                      <p:nvPr/>
                    </p:nvGrpSpPr>
                    <p:grpSpPr>
                      <a:xfrm>
                        <a:off x="3491880" y="2276872"/>
                        <a:ext cx="304572" cy="648072"/>
                        <a:chOff x="3622876" y="1044283"/>
                        <a:chExt cx="1960756" cy="3563452"/>
                      </a:xfrm>
                    </p:grpSpPr>
                    <p:grpSp>
                      <p:nvGrpSpPr>
                        <p:cNvPr id="445" name="Group 1280"/>
                        <p:cNvGrpSpPr>
                          <a:grpSpLocks/>
                        </p:cNvGrpSpPr>
                        <p:nvPr/>
                      </p:nvGrpSpPr>
                      <p:grpSpPr bwMode="auto">
                        <a:xfrm rot="18992529" flipH="1" flipV="1">
                          <a:off x="4245701" y="1044283"/>
                          <a:ext cx="1337931" cy="3563452"/>
                          <a:chOff x="2440" y="885"/>
                          <a:chExt cx="758" cy="2167"/>
                        </a:xfrm>
                      </p:grpSpPr>
                      <p:grpSp>
                        <p:nvGrpSpPr>
                          <p:cNvPr id="446" name="Group 1281"/>
                          <p:cNvGrpSpPr>
                            <a:grpSpLocks/>
                          </p:cNvGrpSpPr>
                          <p:nvPr/>
                        </p:nvGrpSpPr>
                        <p:grpSpPr bwMode="auto">
                          <a:xfrm>
                            <a:off x="2440" y="885"/>
                            <a:ext cx="758" cy="2167"/>
                            <a:chOff x="2431" y="885"/>
                            <a:chExt cx="758" cy="2167"/>
                          </a:xfrm>
                        </p:grpSpPr>
                        <p:sp>
                          <p:nvSpPr>
                            <p:cNvPr id="439"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447" name="Group 1283"/>
                            <p:cNvGrpSpPr>
                              <a:grpSpLocks/>
                            </p:cNvGrpSpPr>
                            <p:nvPr/>
                          </p:nvGrpSpPr>
                          <p:grpSpPr bwMode="auto">
                            <a:xfrm>
                              <a:off x="2431" y="885"/>
                              <a:ext cx="758" cy="2167"/>
                              <a:chOff x="2431" y="885"/>
                              <a:chExt cx="758" cy="2167"/>
                            </a:xfrm>
                          </p:grpSpPr>
                          <p:sp>
                            <p:nvSpPr>
                              <p:cNvPr id="441"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442"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443"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444"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438"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436" name="Freeform 435"/>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448" name="Group 154"/>
                      <p:cNvGrpSpPr/>
                      <p:nvPr/>
                    </p:nvGrpSpPr>
                    <p:grpSpPr>
                      <a:xfrm rot="2633095">
                        <a:off x="3563888" y="1700808"/>
                        <a:ext cx="304572" cy="648072"/>
                        <a:chOff x="3622876" y="1044283"/>
                        <a:chExt cx="1960756" cy="3563452"/>
                      </a:xfrm>
                    </p:grpSpPr>
                    <p:grpSp>
                      <p:nvGrpSpPr>
                        <p:cNvPr id="449" name="Group 1280"/>
                        <p:cNvGrpSpPr>
                          <a:grpSpLocks/>
                        </p:cNvGrpSpPr>
                        <p:nvPr/>
                      </p:nvGrpSpPr>
                      <p:grpSpPr bwMode="auto">
                        <a:xfrm rot="18992529" flipH="1" flipV="1">
                          <a:off x="4245701" y="1044283"/>
                          <a:ext cx="1337931" cy="3563452"/>
                          <a:chOff x="2440" y="885"/>
                          <a:chExt cx="758" cy="2167"/>
                        </a:xfrm>
                      </p:grpSpPr>
                      <p:grpSp>
                        <p:nvGrpSpPr>
                          <p:cNvPr id="450" name="Group 1281"/>
                          <p:cNvGrpSpPr>
                            <a:grpSpLocks/>
                          </p:cNvGrpSpPr>
                          <p:nvPr/>
                        </p:nvGrpSpPr>
                        <p:grpSpPr bwMode="auto">
                          <a:xfrm>
                            <a:off x="2440" y="885"/>
                            <a:ext cx="758" cy="2167"/>
                            <a:chOff x="2431" y="885"/>
                            <a:chExt cx="758" cy="2167"/>
                          </a:xfrm>
                        </p:grpSpPr>
                        <p:sp>
                          <p:nvSpPr>
                            <p:cNvPr id="429"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451" name="Group 1283"/>
                            <p:cNvGrpSpPr>
                              <a:grpSpLocks/>
                            </p:cNvGrpSpPr>
                            <p:nvPr/>
                          </p:nvGrpSpPr>
                          <p:grpSpPr bwMode="auto">
                            <a:xfrm>
                              <a:off x="2431" y="885"/>
                              <a:ext cx="758" cy="2167"/>
                              <a:chOff x="2431" y="885"/>
                              <a:chExt cx="758" cy="2167"/>
                            </a:xfrm>
                          </p:grpSpPr>
                          <p:sp>
                            <p:nvSpPr>
                              <p:cNvPr id="431"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432"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433"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434"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428"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426" name="Freeform 425"/>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grpSp>
                  <p:nvGrpSpPr>
                    <p:cNvPr id="452" name="Group 166"/>
                    <p:cNvGrpSpPr/>
                    <p:nvPr/>
                  </p:nvGrpSpPr>
                  <p:grpSpPr>
                    <a:xfrm rot="2549240">
                      <a:off x="3644280" y="1853208"/>
                      <a:ext cx="376580" cy="1224136"/>
                      <a:chOff x="3491880" y="1700808"/>
                      <a:chExt cx="376580" cy="1224136"/>
                    </a:xfrm>
                  </p:grpSpPr>
                  <p:grpSp>
                    <p:nvGrpSpPr>
                      <p:cNvPr id="453" name="Group 143"/>
                      <p:cNvGrpSpPr/>
                      <p:nvPr/>
                    </p:nvGrpSpPr>
                    <p:grpSpPr>
                      <a:xfrm>
                        <a:off x="3491880" y="2276872"/>
                        <a:ext cx="304572" cy="648072"/>
                        <a:chOff x="3622876" y="1044283"/>
                        <a:chExt cx="1960756" cy="3563452"/>
                      </a:xfrm>
                    </p:grpSpPr>
                    <p:grpSp>
                      <p:nvGrpSpPr>
                        <p:cNvPr id="454" name="Group 1280"/>
                        <p:cNvGrpSpPr>
                          <a:grpSpLocks/>
                        </p:cNvGrpSpPr>
                        <p:nvPr/>
                      </p:nvGrpSpPr>
                      <p:grpSpPr bwMode="auto">
                        <a:xfrm rot="18992529" flipH="1" flipV="1">
                          <a:off x="4245701" y="1044283"/>
                          <a:ext cx="1337931" cy="3563452"/>
                          <a:chOff x="2440" y="885"/>
                          <a:chExt cx="758" cy="2167"/>
                        </a:xfrm>
                      </p:grpSpPr>
                      <p:grpSp>
                        <p:nvGrpSpPr>
                          <p:cNvPr id="456" name="Group 1281"/>
                          <p:cNvGrpSpPr>
                            <a:grpSpLocks/>
                          </p:cNvGrpSpPr>
                          <p:nvPr/>
                        </p:nvGrpSpPr>
                        <p:grpSpPr bwMode="auto">
                          <a:xfrm>
                            <a:off x="2440" y="885"/>
                            <a:ext cx="758" cy="2167"/>
                            <a:chOff x="2431" y="885"/>
                            <a:chExt cx="758" cy="2167"/>
                          </a:xfrm>
                        </p:grpSpPr>
                        <p:sp>
                          <p:nvSpPr>
                            <p:cNvPr id="417"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459" name="Group 1283"/>
                            <p:cNvGrpSpPr>
                              <a:grpSpLocks/>
                            </p:cNvGrpSpPr>
                            <p:nvPr/>
                          </p:nvGrpSpPr>
                          <p:grpSpPr bwMode="auto">
                            <a:xfrm>
                              <a:off x="2431" y="885"/>
                              <a:ext cx="758" cy="2167"/>
                              <a:chOff x="2431" y="885"/>
                              <a:chExt cx="758" cy="2167"/>
                            </a:xfrm>
                          </p:grpSpPr>
                          <p:sp>
                            <p:nvSpPr>
                              <p:cNvPr id="419"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420"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421"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422"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416"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414" name="Freeform 413"/>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464" name="Group 154"/>
                      <p:cNvGrpSpPr/>
                      <p:nvPr/>
                    </p:nvGrpSpPr>
                    <p:grpSpPr>
                      <a:xfrm rot="2633095">
                        <a:off x="3563888" y="1700808"/>
                        <a:ext cx="304572" cy="648072"/>
                        <a:chOff x="3622876" y="1044283"/>
                        <a:chExt cx="1960756" cy="3563452"/>
                      </a:xfrm>
                    </p:grpSpPr>
                    <p:grpSp>
                      <p:nvGrpSpPr>
                        <p:cNvPr id="466" name="Group 1280"/>
                        <p:cNvGrpSpPr>
                          <a:grpSpLocks/>
                        </p:cNvGrpSpPr>
                        <p:nvPr/>
                      </p:nvGrpSpPr>
                      <p:grpSpPr bwMode="auto">
                        <a:xfrm rot="18992529" flipH="1" flipV="1">
                          <a:off x="4245701" y="1044283"/>
                          <a:ext cx="1337931" cy="3563452"/>
                          <a:chOff x="2440" y="885"/>
                          <a:chExt cx="758" cy="2167"/>
                        </a:xfrm>
                      </p:grpSpPr>
                      <p:grpSp>
                        <p:nvGrpSpPr>
                          <p:cNvPr id="469" name="Group 1281"/>
                          <p:cNvGrpSpPr>
                            <a:grpSpLocks/>
                          </p:cNvGrpSpPr>
                          <p:nvPr/>
                        </p:nvGrpSpPr>
                        <p:grpSpPr bwMode="auto">
                          <a:xfrm>
                            <a:off x="2440" y="885"/>
                            <a:ext cx="758" cy="2167"/>
                            <a:chOff x="2431" y="885"/>
                            <a:chExt cx="758" cy="2167"/>
                          </a:xfrm>
                        </p:grpSpPr>
                        <p:sp>
                          <p:nvSpPr>
                            <p:cNvPr id="407"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474" name="Group 1283"/>
                            <p:cNvGrpSpPr>
                              <a:grpSpLocks/>
                            </p:cNvGrpSpPr>
                            <p:nvPr/>
                          </p:nvGrpSpPr>
                          <p:grpSpPr bwMode="auto">
                            <a:xfrm>
                              <a:off x="2431" y="885"/>
                              <a:ext cx="758" cy="2167"/>
                              <a:chOff x="2431" y="885"/>
                              <a:chExt cx="758" cy="2167"/>
                            </a:xfrm>
                          </p:grpSpPr>
                          <p:sp>
                            <p:nvSpPr>
                              <p:cNvPr id="409"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410"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411"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412"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406"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404" name="Freeform 403"/>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grpSp>
                  <p:nvGrpSpPr>
                    <p:cNvPr id="475" name="Group 189"/>
                    <p:cNvGrpSpPr/>
                    <p:nvPr/>
                  </p:nvGrpSpPr>
                  <p:grpSpPr>
                    <a:xfrm rot="2923079">
                      <a:off x="3796680" y="2005608"/>
                      <a:ext cx="376580" cy="1224136"/>
                      <a:chOff x="3491880" y="1700808"/>
                      <a:chExt cx="376580" cy="1224136"/>
                    </a:xfrm>
                  </p:grpSpPr>
                  <p:grpSp>
                    <p:nvGrpSpPr>
                      <p:cNvPr id="476" name="Group 143"/>
                      <p:cNvGrpSpPr/>
                      <p:nvPr/>
                    </p:nvGrpSpPr>
                    <p:grpSpPr>
                      <a:xfrm>
                        <a:off x="3491880" y="2276872"/>
                        <a:ext cx="304572" cy="648072"/>
                        <a:chOff x="3622876" y="1044283"/>
                        <a:chExt cx="1960756" cy="3563452"/>
                      </a:xfrm>
                    </p:grpSpPr>
                    <p:grpSp>
                      <p:nvGrpSpPr>
                        <p:cNvPr id="478" name="Group 1280"/>
                        <p:cNvGrpSpPr>
                          <a:grpSpLocks/>
                        </p:cNvGrpSpPr>
                        <p:nvPr/>
                      </p:nvGrpSpPr>
                      <p:grpSpPr bwMode="auto">
                        <a:xfrm rot="18992529" flipH="1" flipV="1">
                          <a:off x="4245701" y="1044283"/>
                          <a:ext cx="1337931" cy="3563452"/>
                          <a:chOff x="2440" y="885"/>
                          <a:chExt cx="758" cy="2167"/>
                        </a:xfrm>
                      </p:grpSpPr>
                      <p:grpSp>
                        <p:nvGrpSpPr>
                          <p:cNvPr id="481" name="Group 1281"/>
                          <p:cNvGrpSpPr>
                            <a:grpSpLocks/>
                          </p:cNvGrpSpPr>
                          <p:nvPr/>
                        </p:nvGrpSpPr>
                        <p:grpSpPr bwMode="auto">
                          <a:xfrm>
                            <a:off x="2440" y="885"/>
                            <a:ext cx="758" cy="2167"/>
                            <a:chOff x="2431" y="885"/>
                            <a:chExt cx="758" cy="2167"/>
                          </a:xfrm>
                        </p:grpSpPr>
                        <p:sp>
                          <p:nvSpPr>
                            <p:cNvPr id="395"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486" name="Group 1283"/>
                            <p:cNvGrpSpPr>
                              <a:grpSpLocks/>
                            </p:cNvGrpSpPr>
                            <p:nvPr/>
                          </p:nvGrpSpPr>
                          <p:grpSpPr bwMode="auto">
                            <a:xfrm>
                              <a:off x="2431" y="885"/>
                              <a:ext cx="758" cy="2167"/>
                              <a:chOff x="2431" y="885"/>
                              <a:chExt cx="758" cy="2167"/>
                            </a:xfrm>
                          </p:grpSpPr>
                          <p:sp>
                            <p:nvSpPr>
                              <p:cNvPr id="397"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398"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399"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400"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394"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392" name="Freeform 391"/>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488" name="Group 154"/>
                      <p:cNvGrpSpPr/>
                      <p:nvPr/>
                    </p:nvGrpSpPr>
                    <p:grpSpPr>
                      <a:xfrm rot="2633095">
                        <a:off x="3563888" y="1700808"/>
                        <a:ext cx="304572" cy="648072"/>
                        <a:chOff x="3622876" y="1044283"/>
                        <a:chExt cx="1960756" cy="3563452"/>
                      </a:xfrm>
                    </p:grpSpPr>
                    <p:grpSp>
                      <p:nvGrpSpPr>
                        <p:cNvPr id="491" name="Group 1280"/>
                        <p:cNvGrpSpPr>
                          <a:grpSpLocks/>
                        </p:cNvGrpSpPr>
                        <p:nvPr/>
                      </p:nvGrpSpPr>
                      <p:grpSpPr bwMode="auto">
                        <a:xfrm rot="18992529" flipH="1" flipV="1">
                          <a:off x="4245701" y="1044283"/>
                          <a:ext cx="1337931" cy="3563452"/>
                          <a:chOff x="2440" y="885"/>
                          <a:chExt cx="758" cy="2167"/>
                        </a:xfrm>
                      </p:grpSpPr>
                      <p:grpSp>
                        <p:nvGrpSpPr>
                          <p:cNvPr id="496" name="Group 1281"/>
                          <p:cNvGrpSpPr>
                            <a:grpSpLocks/>
                          </p:cNvGrpSpPr>
                          <p:nvPr/>
                        </p:nvGrpSpPr>
                        <p:grpSpPr bwMode="auto">
                          <a:xfrm>
                            <a:off x="2440" y="885"/>
                            <a:ext cx="758" cy="2167"/>
                            <a:chOff x="2431" y="885"/>
                            <a:chExt cx="758" cy="2167"/>
                          </a:xfrm>
                        </p:grpSpPr>
                        <p:sp>
                          <p:nvSpPr>
                            <p:cNvPr id="385"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497" name="Group 1283"/>
                            <p:cNvGrpSpPr>
                              <a:grpSpLocks/>
                            </p:cNvGrpSpPr>
                            <p:nvPr/>
                          </p:nvGrpSpPr>
                          <p:grpSpPr bwMode="auto">
                            <a:xfrm>
                              <a:off x="2431" y="885"/>
                              <a:ext cx="758" cy="2167"/>
                              <a:chOff x="2431" y="885"/>
                              <a:chExt cx="758" cy="2167"/>
                            </a:xfrm>
                          </p:grpSpPr>
                          <p:sp>
                            <p:nvSpPr>
                              <p:cNvPr id="387"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388"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389"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390"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384"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382" name="Freeform 381"/>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grpSp>
                  <p:nvGrpSpPr>
                    <p:cNvPr id="498" name="Group 235"/>
                    <p:cNvGrpSpPr/>
                    <p:nvPr/>
                  </p:nvGrpSpPr>
                  <p:grpSpPr>
                    <a:xfrm rot="2237695">
                      <a:off x="4101480" y="2310408"/>
                      <a:ext cx="376580" cy="1224136"/>
                      <a:chOff x="3491880" y="1700808"/>
                      <a:chExt cx="376580" cy="1224136"/>
                    </a:xfrm>
                  </p:grpSpPr>
                  <p:grpSp>
                    <p:nvGrpSpPr>
                      <p:cNvPr id="500" name="Group 143"/>
                      <p:cNvGrpSpPr/>
                      <p:nvPr/>
                    </p:nvGrpSpPr>
                    <p:grpSpPr>
                      <a:xfrm>
                        <a:off x="3491880" y="2276872"/>
                        <a:ext cx="304572" cy="648072"/>
                        <a:chOff x="3622876" y="1044283"/>
                        <a:chExt cx="1960756" cy="3563452"/>
                      </a:xfrm>
                    </p:grpSpPr>
                    <p:grpSp>
                      <p:nvGrpSpPr>
                        <p:cNvPr id="503" name="Group 1280"/>
                        <p:cNvGrpSpPr>
                          <a:grpSpLocks/>
                        </p:cNvGrpSpPr>
                        <p:nvPr/>
                      </p:nvGrpSpPr>
                      <p:grpSpPr bwMode="auto">
                        <a:xfrm rot="18992529" flipH="1" flipV="1">
                          <a:off x="4245701" y="1044283"/>
                          <a:ext cx="1337931" cy="3563452"/>
                          <a:chOff x="2440" y="885"/>
                          <a:chExt cx="758" cy="2167"/>
                        </a:xfrm>
                      </p:grpSpPr>
                      <p:grpSp>
                        <p:nvGrpSpPr>
                          <p:cNvPr id="508" name="Group 1281"/>
                          <p:cNvGrpSpPr>
                            <a:grpSpLocks/>
                          </p:cNvGrpSpPr>
                          <p:nvPr/>
                        </p:nvGrpSpPr>
                        <p:grpSpPr bwMode="auto">
                          <a:xfrm>
                            <a:off x="2440" y="885"/>
                            <a:ext cx="758" cy="2167"/>
                            <a:chOff x="2431" y="885"/>
                            <a:chExt cx="758" cy="2167"/>
                          </a:xfrm>
                        </p:grpSpPr>
                        <p:sp>
                          <p:nvSpPr>
                            <p:cNvPr id="373"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510" name="Group 1283"/>
                            <p:cNvGrpSpPr>
                              <a:grpSpLocks/>
                            </p:cNvGrpSpPr>
                            <p:nvPr/>
                          </p:nvGrpSpPr>
                          <p:grpSpPr bwMode="auto">
                            <a:xfrm>
                              <a:off x="2431" y="885"/>
                              <a:ext cx="758" cy="2167"/>
                              <a:chOff x="2431" y="885"/>
                              <a:chExt cx="758" cy="2167"/>
                            </a:xfrm>
                          </p:grpSpPr>
                          <p:sp>
                            <p:nvSpPr>
                              <p:cNvPr id="375"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376"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377"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378"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372"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370" name="Freeform 369"/>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513" name="Group 154"/>
                      <p:cNvGrpSpPr/>
                      <p:nvPr/>
                    </p:nvGrpSpPr>
                    <p:grpSpPr>
                      <a:xfrm rot="2633095">
                        <a:off x="3563888" y="1700808"/>
                        <a:ext cx="304572" cy="648072"/>
                        <a:chOff x="3622876" y="1044283"/>
                        <a:chExt cx="1960756" cy="3563452"/>
                      </a:xfrm>
                    </p:grpSpPr>
                    <p:grpSp>
                      <p:nvGrpSpPr>
                        <p:cNvPr id="518" name="Group 1280"/>
                        <p:cNvGrpSpPr>
                          <a:grpSpLocks/>
                        </p:cNvGrpSpPr>
                        <p:nvPr/>
                      </p:nvGrpSpPr>
                      <p:grpSpPr bwMode="auto">
                        <a:xfrm rot="18992529" flipH="1" flipV="1">
                          <a:off x="4245701" y="1044283"/>
                          <a:ext cx="1337931" cy="3563452"/>
                          <a:chOff x="2440" y="885"/>
                          <a:chExt cx="758" cy="2167"/>
                        </a:xfrm>
                      </p:grpSpPr>
                      <p:grpSp>
                        <p:nvGrpSpPr>
                          <p:cNvPr id="519" name="Group 1281"/>
                          <p:cNvGrpSpPr>
                            <a:grpSpLocks/>
                          </p:cNvGrpSpPr>
                          <p:nvPr/>
                        </p:nvGrpSpPr>
                        <p:grpSpPr bwMode="auto">
                          <a:xfrm>
                            <a:off x="2440" y="885"/>
                            <a:ext cx="758" cy="2167"/>
                            <a:chOff x="2431" y="885"/>
                            <a:chExt cx="758" cy="2167"/>
                          </a:xfrm>
                        </p:grpSpPr>
                        <p:sp>
                          <p:nvSpPr>
                            <p:cNvPr id="363"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520" name="Group 1283"/>
                            <p:cNvGrpSpPr>
                              <a:grpSpLocks/>
                            </p:cNvGrpSpPr>
                            <p:nvPr/>
                          </p:nvGrpSpPr>
                          <p:grpSpPr bwMode="auto">
                            <a:xfrm>
                              <a:off x="2431" y="885"/>
                              <a:ext cx="758" cy="2167"/>
                              <a:chOff x="2431" y="885"/>
                              <a:chExt cx="758" cy="2167"/>
                            </a:xfrm>
                          </p:grpSpPr>
                          <p:sp>
                            <p:nvSpPr>
                              <p:cNvPr id="365"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366"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367"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368"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362"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360" name="Freeform 359"/>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grpSp>
                  <p:nvGrpSpPr>
                    <p:cNvPr id="522" name="Group 258"/>
                    <p:cNvGrpSpPr/>
                    <p:nvPr/>
                  </p:nvGrpSpPr>
                  <p:grpSpPr>
                    <a:xfrm rot="18894021">
                      <a:off x="4253880" y="2462808"/>
                      <a:ext cx="376580" cy="1224136"/>
                      <a:chOff x="3491880" y="1700808"/>
                      <a:chExt cx="376580" cy="1224136"/>
                    </a:xfrm>
                  </p:grpSpPr>
                  <p:grpSp>
                    <p:nvGrpSpPr>
                      <p:cNvPr id="525" name="Group 143"/>
                      <p:cNvGrpSpPr/>
                      <p:nvPr/>
                    </p:nvGrpSpPr>
                    <p:grpSpPr>
                      <a:xfrm>
                        <a:off x="3491880" y="2276872"/>
                        <a:ext cx="304572" cy="648072"/>
                        <a:chOff x="3622876" y="1044283"/>
                        <a:chExt cx="1960756" cy="3563452"/>
                      </a:xfrm>
                    </p:grpSpPr>
                    <p:grpSp>
                      <p:nvGrpSpPr>
                        <p:cNvPr id="530" name="Group 1280"/>
                        <p:cNvGrpSpPr>
                          <a:grpSpLocks/>
                        </p:cNvGrpSpPr>
                        <p:nvPr/>
                      </p:nvGrpSpPr>
                      <p:grpSpPr bwMode="auto">
                        <a:xfrm rot="18992529" flipH="1" flipV="1">
                          <a:off x="4245701" y="1044283"/>
                          <a:ext cx="1337931" cy="3563452"/>
                          <a:chOff x="2440" y="885"/>
                          <a:chExt cx="758" cy="2167"/>
                        </a:xfrm>
                      </p:grpSpPr>
                      <p:grpSp>
                        <p:nvGrpSpPr>
                          <p:cNvPr id="532" name="Group 1281"/>
                          <p:cNvGrpSpPr>
                            <a:grpSpLocks/>
                          </p:cNvGrpSpPr>
                          <p:nvPr/>
                        </p:nvGrpSpPr>
                        <p:grpSpPr bwMode="auto">
                          <a:xfrm>
                            <a:off x="2440" y="885"/>
                            <a:ext cx="758" cy="2167"/>
                            <a:chOff x="2431" y="885"/>
                            <a:chExt cx="758" cy="2167"/>
                          </a:xfrm>
                        </p:grpSpPr>
                        <p:sp>
                          <p:nvSpPr>
                            <p:cNvPr id="351"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535" name="Group 1283"/>
                            <p:cNvGrpSpPr>
                              <a:grpSpLocks/>
                            </p:cNvGrpSpPr>
                            <p:nvPr/>
                          </p:nvGrpSpPr>
                          <p:grpSpPr bwMode="auto">
                            <a:xfrm>
                              <a:off x="2431" y="885"/>
                              <a:ext cx="758" cy="2167"/>
                              <a:chOff x="2431" y="885"/>
                              <a:chExt cx="758" cy="2167"/>
                            </a:xfrm>
                          </p:grpSpPr>
                          <p:sp>
                            <p:nvSpPr>
                              <p:cNvPr id="353"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354"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355"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356"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350"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348" name="Freeform 347"/>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540" name="Group 154"/>
                      <p:cNvGrpSpPr/>
                      <p:nvPr/>
                    </p:nvGrpSpPr>
                    <p:grpSpPr>
                      <a:xfrm rot="2633095">
                        <a:off x="3563888" y="1700808"/>
                        <a:ext cx="304572" cy="648072"/>
                        <a:chOff x="3622876" y="1044283"/>
                        <a:chExt cx="1960756" cy="3563452"/>
                      </a:xfrm>
                    </p:grpSpPr>
                    <p:grpSp>
                      <p:nvGrpSpPr>
                        <p:cNvPr id="541" name="Group 1280"/>
                        <p:cNvGrpSpPr>
                          <a:grpSpLocks/>
                        </p:cNvGrpSpPr>
                        <p:nvPr/>
                      </p:nvGrpSpPr>
                      <p:grpSpPr bwMode="auto">
                        <a:xfrm rot="18992529" flipH="1" flipV="1">
                          <a:off x="4245701" y="1044283"/>
                          <a:ext cx="1337931" cy="3563452"/>
                          <a:chOff x="2440" y="885"/>
                          <a:chExt cx="758" cy="2167"/>
                        </a:xfrm>
                      </p:grpSpPr>
                      <p:grpSp>
                        <p:nvGrpSpPr>
                          <p:cNvPr id="542" name="Group 1281"/>
                          <p:cNvGrpSpPr>
                            <a:grpSpLocks/>
                          </p:cNvGrpSpPr>
                          <p:nvPr/>
                        </p:nvGrpSpPr>
                        <p:grpSpPr bwMode="auto">
                          <a:xfrm>
                            <a:off x="2440" y="885"/>
                            <a:ext cx="758" cy="2167"/>
                            <a:chOff x="2431" y="885"/>
                            <a:chExt cx="758" cy="2167"/>
                          </a:xfrm>
                        </p:grpSpPr>
                        <p:sp>
                          <p:nvSpPr>
                            <p:cNvPr id="341"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544" name="Group 1283"/>
                            <p:cNvGrpSpPr>
                              <a:grpSpLocks/>
                            </p:cNvGrpSpPr>
                            <p:nvPr/>
                          </p:nvGrpSpPr>
                          <p:grpSpPr bwMode="auto">
                            <a:xfrm>
                              <a:off x="2431" y="885"/>
                              <a:ext cx="758" cy="2167"/>
                              <a:chOff x="2431" y="885"/>
                              <a:chExt cx="758" cy="2167"/>
                            </a:xfrm>
                          </p:grpSpPr>
                          <p:sp>
                            <p:nvSpPr>
                              <p:cNvPr id="343"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344"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345"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346"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340"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338" name="Freeform 337"/>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grpSp>
                  <p:nvGrpSpPr>
                    <p:cNvPr id="547" name="Group 281"/>
                    <p:cNvGrpSpPr/>
                    <p:nvPr/>
                  </p:nvGrpSpPr>
                  <p:grpSpPr>
                    <a:xfrm rot="2620156">
                      <a:off x="4406280" y="2615208"/>
                      <a:ext cx="376580" cy="1224136"/>
                      <a:chOff x="3491880" y="1700808"/>
                      <a:chExt cx="376580" cy="1224136"/>
                    </a:xfrm>
                  </p:grpSpPr>
                  <p:grpSp>
                    <p:nvGrpSpPr>
                      <p:cNvPr id="552" name="Group 143"/>
                      <p:cNvGrpSpPr/>
                      <p:nvPr/>
                    </p:nvGrpSpPr>
                    <p:grpSpPr>
                      <a:xfrm>
                        <a:off x="3491880" y="2276872"/>
                        <a:ext cx="304572" cy="648072"/>
                        <a:chOff x="3622876" y="1044283"/>
                        <a:chExt cx="1960756" cy="3563452"/>
                      </a:xfrm>
                    </p:grpSpPr>
                    <p:grpSp>
                      <p:nvGrpSpPr>
                        <p:cNvPr id="554" name="Group 1280"/>
                        <p:cNvGrpSpPr>
                          <a:grpSpLocks/>
                        </p:cNvGrpSpPr>
                        <p:nvPr/>
                      </p:nvGrpSpPr>
                      <p:grpSpPr bwMode="auto">
                        <a:xfrm rot="18992529" flipH="1" flipV="1">
                          <a:off x="4245701" y="1044283"/>
                          <a:ext cx="1337931" cy="3563452"/>
                          <a:chOff x="2440" y="885"/>
                          <a:chExt cx="758" cy="2167"/>
                        </a:xfrm>
                      </p:grpSpPr>
                      <p:grpSp>
                        <p:nvGrpSpPr>
                          <p:cNvPr id="557" name="Group 1281"/>
                          <p:cNvGrpSpPr>
                            <a:grpSpLocks/>
                          </p:cNvGrpSpPr>
                          <p:nvPr/>
                        </p:nvGrpSpPr>
                        <p:grpSpPr bwMode="auto">
                          <a:xfrm>
                            <a:off x="2440" y="885"/>
                            <a:ext cx="758" cy="2167"/>
                            <a:chOff x="2431" y="885"/>
                            <a:chExt cx="758" cy="2167"/>
                          </a:xfrm>
                        </p:grpSpPr>
                        <p:sp>
                          <p:nvSpPr>
                            <p:cNvPr id="329"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562" name="Group 1283"/>
                            <p:cNvGrpSpPr>
                              <a:grpSpLocks/>
                            </p:cNvGrpSpPr>
                            <p:nvPr/>
                          </p:nvGrpSpPr>
                          <p:grpSpPr bwMode="auto">
                            <a:xfrm>
                              <a:off x="2431" y="885"/>
                              <a:ext cx="758" cy="2167"/>
                              <a:chOff x="2431" y="885"/>
                              <a:chExt cx="758" cy="2167"/>
                            </a:xfrm>
                          </p:grpSpPr>
                          <p:sp>
                            <p:nvSpPr>
                              <p:cNvPr id="331"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332"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333"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334"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328"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326" name="Freeform 325"/>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563" name="Group 154"/>
                      <p:cNvGrpSpPr/>
                      <p:nvPr/>
                    </p:nvGrpSpPr>
                    <p:grpSpPr>
                      <a:xfrm rot="2633095">
                        <a:off x="3563888" y="1700808"/>
                        <a:ext cx="304572" cy="648072"/>
                        <a:chOff x="3622876" y="1044283"/>
                        <a:chExt cx="1960756" cy="3563452"/>
                      </a:xfrm>
                    </p:grpSpPr>
                    <p:grpSp>
                      <p:nvGrpSpPr>
                        <p:cNvPr id="564" name="Group 1280"/>
                        <p:cNvGrpSpPr>
                          <a:grpSpLocks/>
                        </p:cNvGrpSpPr>
                        <p:nvPr/>
                      </p:nvGrpSpPr>
                      <p:grpSpPr bwMode="auto">
                        <a:xfrm rot="18992529" flipH="1" flipV="1">
                          <a:off x="4245701" y="1044283"/>
                          <a:ext cx="1337931" cy="3563452"/>
                          <a:chOff x="2440" y="885"/>
                          <a:chExt cx="758" cy="2167"/>
                        </a:xfrm>
                      </p:grpSpPr>
                      <p:grpSp>
                        <p:nvGrpSpPr>
                          <p:cNvPr id="566" name="Group 1281"/>
                          <p:cNvGrpSpPr>
                            <a:grpSpLocks/>
                          </p:cNvGrpSpPr>
                          <p:nvPr/>
                        </p:nvGrpSpPr>
                        <p:grpSpPr bwMode="auto">
                          <a:xfrm>
                            <a:off x="2440" y="885"/>
                            <a:ext cx="758" cy="2167"/>
                            <a:chOff x="2431" y="885"/>
                            <a:chExt cx="758" cy="2167"/>
                          </a:xfrm>
                        </p:grpSpPr>
                        <p:sp>
                          <p:nvSpPr>
                            <p:cNvPr id="319"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569" name="Group 1283"/>
                            <p:cNvGrpSpPr>
                              <a:grpSpLocks/>
                            </p:cNvGrpSpPr>
                            <p:nvPr/>
                          </p:nvGrpSpPr>
                          <p:grpSpPr bwMode="auto">
                            <a:xfrm>
                              <a:off x="2431" y="885"/>
                              <a:ext cx="758" cy="2167"/>
                              <a:chOff x="2431" y="885"/>
                              <a:chExt cx="758" cy="2167"/>
                            </a:xfrm>
                          </p:grpSpPr>
                          <p:sp>
                            <p:nvSpPr>
                              <p:cNvPr id="321"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322"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323"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324"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318"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316" name="Freeform 315"/>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grpSp>
              <p:grpSp>
                <p:nvGrpSpPr>
                  <p:cNvPr id="574" name="Group 722"/>
                  <p:cNvGrpSpPr/>
                  <p:nvPr/>
                </p:nvGrpSpPr>
                <p:grpSpPr>
                  <a:xfrm rot="3690896">
                    <a:off x="3982502" y="2310408"/>
                    <a:ext cx="1681336" cy="2138536"/>
                    <a:chOff x="3372902" y="1700808"/>
                    <a:chExt cx="1681336" cy="2138536"/>
                  </a:xfrm>
                </p:grpSpPr>
                <p:grpSp>
                  <p:nvGrpSpPr>
                    <p:cNvPr id="576" name="Group 165"/>
                    <p:cNvGrpSpPr/>
                    <p:nvPr/>
                  </p:nvGrpSpPr>
                  <p:grpSpPr>
                    <a:xfrm rot="20706912">
                      <a:off x="3491880" y="1700808"/>
                      <a:ext cx="376580" cy="1224136"/>
                      <a:chOff x="3491880" y="1700808"/>
                      <a:chExt cx="376580" cy="1224136"/>
                    </a:xfrm>
                  </p:grpSpPr>
                  <p:grpSp>
                    <p:nvGrpSpPr>
                      <p:cNvPr id="579" name="Group 143"/>
                      <p:cNvGrpSpPr/>
                      <p:nvPr/>
                    </p:nvGrpSpPr>
                    <p:grpSpPr>
                      <a:xfrm>
                        <a:off x="3491880" y="2276872"/>
                        <a:ext cx="304572" cy="648072"/>
                        <a:chOff x="3622876" y="1044283"/>
                        <a:chExt cx="1960756" cy="3563452"/>
                      </a:xfrm>
                    </p:grpSpPr>
                    <p:grpSp>
                      <p:nvGrpSpPr>
                        <p:cNvPr id="584" name="Group 1280"/>
                        <p:cNvGrpSpPr>
                          <a:grpSpLocks/>
                        </p:cNvGrpSpPr>
                        <p:nvPr/>
                      </p:nvGrpSpPr>
                      <p:grpSpPr bwMode="auto">
                        <a:xfrm rot="18992529" flipH="1" flipV="1">
                          <a:off x="4245701" y="1044283"/>
                          <a:ext cx="1337931" cy="3563452"/>
                          <a:chOff x="2440" y="885"/>
                          <a:chExt cx="758" cy="2167"/>
                        </a:xfrm>
                      </p:grpSpPr>
                      <p:grpSp>
                        <p:nvGrpSpPr>
                          <p:cNvPr id="585" name="Group 1281"/>
                          <p:cNvGrpSpPr>
                            <a:grpSpLocks/>
                          </p:cNvGrpSpPr>
                          <p:nvPr/>
                        </p:nvGrpSpPr>
                        <p:grpSpPr bwMode="auto">
                          <a:xfrm>
                            <a:off x="2440" y="885"/>
                            <a:ext cx="758" cy="2167"/>
                            <a:chOff x="2431" y="885"/>
                            <a:chExt cx="758" cy="2167"/>
                          </a:xfrm>
                        </p:grpSpPr>
                        <p:sp>
                          <p:nvSpPr>
                            <p:cNvPr id="856"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586" name="Group 1283"/>
                            <p:cNvGrpSpPr>
                              <a:grpSpLocks/>
                            </p:cNvGrpSpPr>
                            <p:nvPr/>
                          </p:nvGrpSpPr>
                          <p:grpSpPr bwMode="auto">
                            <a:xfrm>
                              <a:off x="2431" y="885"/>
                              <a:ext cx="758" cy="2167"/>
                              <a:chOff x="2431" y="885"/>
                              <a:chExt cx="758" cy="2167"/>
                            </a:xfrm>
                          </p:grpSpPr>
                          <p:sp>
                            <p:nvSpPr>
                              <p:cNvPr id="858"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859"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860"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861"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855"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853" name="Freeform 852"/>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587" name="Group 154"/>
                      <p:cNvGrpSpPr/>
                      <p:nvPr/>
                    </p:nvGrpSpPr>
                    <p:grpSpPr>
                      <a:xfrm rot="2633095">
                        <a:off x="3563888" y="1700808"/>
                        <a:ext cx="304572" cy="648072"/>
                        <a:chOff x="3622876" y="1044283"/>
                        <a:chExt cx="1960756" cy="3563452"/>
                      </a:xfrm>
                    </p:grpSpPr>
                    <p:grpSp>
                      <p:nvGrpSpPr>
                        <p:cNvPr id="588" name="Group 1280"/>
                        <p:cNvGrpSpPr>
                          <a:grpSpLocks/>
                        </p:cNvGrpSpPr>
                        <p:nvPr/>
                      </p:nvGrpSpPr>
                      <p:grpSpPr bwMode="auto">
                        <a:xfrm rot="18992529" flipH="1" flipV="1">
                          <a:off x="4245701" y="1044283"/>
                          <a:ext cx="1337931" cy="3563452"/>
                          <a:chOff x="2440" y="885"/>
                          <a:chExt cx="758" cy="2167"/>
                        </a:xfrm>
                      </p:grpSpPr>
                      <p:grpSp>
                        <p:nvGrpSpPr>
                          <p:cNvPr id="589" name="Group 1281"/>
                          <p:cNvGrpSpPr>
                            <a:grpSpLocks/>
                          </p:cNvGrpSpPr>
                          <p:nvPr/>
                        </p:nvGrpSpPr>
                        <p:grpSpPr bwMode="auto">
                          <a:xfrm>
                            <a:off x="2440" y="885"/>
                            <a:ext cx="758" cy="2167"/>
                            <a:chOff x="2431" y="885"/>
                            <a:chExt cx="758" cy="2167"/>
                          </a:xfrm>
                        </p:grpSpPr>
                        <p:sp>
                          <p:nvSpPr>
                            <p:cNvPr id="846"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590" name="Group 1283"/>
                            <p:cNvGrpSpPr>
                              <a:grpSpLocks/>
                            </p:cNvGrpSpPr>
                            <p:nvPr/>
                          </p:nvGrpSpPr>
                          <p:grpSpPr bwMode="auto">
                            <a:xfrm>
                              <a:off x="2431" y="885"/>
                              <a:ext cx="758" cy="2167"/>
                              <a:chOff x="2431" y="885"/>
                              <a:chExt cx="758" cy="2167"/>
                            </a:xfrm>
                          </p:grpSpPr>
                          <p:sp>
                            <p:nvSpPr>
                              <p:cNvPr id="848"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849"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850"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851"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845"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843" name="Freeform 842"/>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grpSp>
                  <p:nvGrpSpPr>
                    <p:cNvPr id="591" name="Group 166"/>
                    <p:cNvGrpSpPr/>
                    <p:nvPr/>
                  </p:nvGrpSpPr>
                  <p:grpSpPr>
                    <a:xfrm rot="2549240">
                      <a:off x="3644280" y="1853208"/>
                      <a:ext cx="376580" cy="1224136"/>
                      <a:chOff x="3491880" y="1700808"/>
                      <a:chExt cx="376580" cy="1224136"/>
                    </a:xfrm>
                  </p:grpSpPr>
                  <p:grpSp>
                    <p:nvGrpSpPr>
                      <p:cNvPr id="592" name="Group 143"/>
                      <p:cNvGrpSpPr/>
                      <p:nvPr/>
                    </p:nvGrpSpPr>
                    <p:grpSpPr>
                      <a:xfrm>
                        <a:off x="3491880" y="2276872"/>
                        <a:ext cx="304572" cy="648072"/>
                        <a:chOff x="3622876" y="1044283"/>
                        <a:chExt cx="1960756" cy="3563452"/>
                      </a:xfrm>
                    </p:grpSpPr>
                    <p:grpSp>
                      <p:nvGrpSpPr>
                        <p:cNvPr id="593" name="Group 1280"/>
                        <p:cNvGrpSpPr>
                          <a:grpSpLocks/>
                        </p:cNvGrpSpPr>
                        <p:nvPr/>
                      </p:nvGrpSpPr>
                      <p:grpSpPr bwMode="auto">
                        <a:xfrm rot="18992529" flipH="1" flipV="1">
                          <a:off x="4245701" y="1044283"/>
                          <a:ext cx="1337931" cy="3563452"/>
                          <a:chOff x="2440" y="885"/>
                          <a:chExt cx="758" cy="2167"/>
                        </a:xfrm>
                      </p:grpSpPr>
                      <p:grpSp>
                        <p:nvGrpSpPr>
                          <p:cNvPr id="595" name="Group 1281"/>
                          <p:cNvGrpSpPr>
                            <a:grpSpLocks/>
                          </p:cNvGrpSpPr>
                          <p:nvPr/>
                        </p:nvGrpSpPr>
                        <p:grpSpPr bwMode="auto">
                          <a:xfrm>
                            <a:off x="2440" y="885"/>
                            <a:ext cx="758" cy="2167"/>
                            <a:chOff x="2431" y="885"/>
                            <a:chExt cx="758" cy="2167"/>
                          </a:xfrm>
                        </p:grpSpPr>
                        <p:sp>
                          <p:nvSpPr>
                            <p:cNvPr id="834"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598" name="Group 1283"/>
                            <p:cNvGrpSpPr>
                              <a:grpSpLocks/>
                            </p:cNvGrpSpPr>
                            <p:nvPr/>
                          </p:nvGrpSpPr>
                          <p:grpSpPr bwMode="auto">
                            <a:xfrm>
                              <a:off x="2431" y="885"/>
                              <a:ext cx="758" cy="2167"/>
                              <a:chOff x="2431" y="885"/>
                              <a:chExt cx="758" cy="2167"/>
                            </a:xfrm>
                          </p:grpSpPr>
                          <p:sp>
                            <p:nvSpPr>
                              <p:cNvPr id="836"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837"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838"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839"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833"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831" name="Freeform 830"/>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603" name="Group 154"/>
                      <p:cNvGrpSpPr/>
                      <p:nvPr/>
                    </p:nvGrpSpPr>
                    <p:grpSpPr>
                      <a:xfrm rot="2633095">
                        <a:off x="3563888" y="1700808"/>
                        <a:ext cx="304572" cy="648072"/>
                        <a:chOff x="3622876" y="1044283"/>
                        <a:chExt cx="1960756" cy="3563452"/>
                      </a:xfrm>
                    </p:grpSpPr>
                    <p:grpSp>
                      <p:nvGrpSpPr>
                        <p:cNvPr id="605" name="Group 1280"/>
                        <p:cNvGrpSpPr>
                          <a:grpSpLocks/>
                        </p:cNvGrpSpPr>
                        <p:nvPr/>
                      </p:nvGrpSpPr>
                      <p:grpSpPr bwMode="auto">
                        <a:xfrm rot="18992529" flipH="1" flipV="1">
                          <a:off x="4245701" y="1044283"/>
                          <a:ext cx="1337931" cy="3563452"/>
                          <a:chOff x="2440" y="885"/>
                          <a:chExt cx="758" cy="2167"/>
                        </a:xfrm>
                      </p:grpSpPr>
                      <p:grpSp>
                        <p:nvGrpSpPr>
                          <p:cNvPr id="608" name="Group 1281"/>
                          <p:cNvGrpSpPr>
                            <a:grpSpLocks/>
                          </p:cNvGrpSpPr>
                          <p:nvPr/>
                        </p:nvGrpSpPr>
                        <p:grpSpPr bwMode="auto">
                          <a:xfrm>
                            <a:off x="2440" y="885"/>
                            <a:ext cx="758" cy="2167"/>
                            <a:chOff x="2431" y="885"/>
                            <a:chExt cx="758" cy="2167"/>
                          </a:xfrm>
                        </p:grpSpPr>
                        <p:sp>
                          <p:nvSpPr>
                            <p:cNvPr id="824"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613" name="Group 1283"/>
                            <p:cNvGrpSpPr>
                              <a:grpSpLocks/>
                            </p:cNvGrpSpPr>
                            <p:nvPr/>
                          </p:nvGrpSpPr>
                          <p:grpSpPr bwMode="auto">
                            <a:xfrm>
                              <a:off x="2431" y="885"/>
                              <a:ext cx="758" cy="2167"/>
                              <a:chOff x="2431" y="885"/>
                              <a:chExt cx="758" cy="2167"/>
                            </a:xfrm>
                          </p:grpSpPr>
                          <p:sp>
                            <p:nvSpPr>
                              <p:cNvPr id="826"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827"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828"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829"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823"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821" name="Freeform 820"/>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grpSp>
                  <p:nvGrpSpPr>
                    <p:cNvPr id="614" name="Group 189"/>
                    <p:cNvGrpSpPr/>
                    <p:nvPr/>
                  </p:nvGrpSpPr>
                  <p:grpSpPr>
                    <a:xfrm rot="2923079">
                      <a:off x="3796680" y="2005608"/>
                      <a:ext cx="376580" cy="1224136"/>
                      <a:chOff x="3491880" y="1700808"/>
                      <a:chExt cx="376580" cy="1224136"/>
                    </a:xfrm>
                  </p:grpSpPr>
                  <p:grpSp>
                    <p:nvGrpSpPr>
                      <p:cNvPr id="615" name="Group 143"/>
                      <p:cNvGrpSpPr/>
                      <p:nvPr/>
                    </p:nvGrpSpPr>
                    <p:grpSpPr>
                      <a:xfrm>
                        <a:off x="3491880" y="2276872"/>
                        <a:ext cx="304572" cy="648072"/>
                        <a:chOff x="3622876" y="1044283"/>
                        <a:chExt cx="1960756" cy="3563452"/>
                      </a:xfrm>
                    </p:grpSpPr>
                    <p:grpSp>
                      <p:nvGrpSpPr>
                        <p:cNvPr id="617" name="Group 1280"/>
                        <p:cNvGrpSpPr>
                          <a:grpSpLocks/>
                        </p:cNvGrpSpPr>
                        <p:nvPr/>
                      </p:nvGrpSpPr>
                      <p:grpSpPr bwMode="auto">
                        <a:xfrm rot="18992529" flipH="1" flipV="1">
                          <a:off x="4245701" y="1044283"/>
                          <a:ext cx="1337931" cy="3563452"/>
                          <a:chOff x="2440" y="885"/>
                          <a:chExt cx="758" cy="2167"/>
                        </a:xfrm>
                      </p:grpSpPr>
                      <p:grpSp>
                        <p:nvGrpSpPr>
                          <p:cNvPr id="620" name="Group 1281"/>
                          <p:cNvGrpSpPr>
                            <a:grpSpLocks/>
                          </p:cNvGrpSpPr>
                          <p:nvPr/>
                        </p:nvGrpSpPr>
                        <p:grpSpPr bwMode="auto">
                          <a:xfrm>
                            <a:off x="2440" y="885"/>
                            <a:ext cx="758" cy="2167"/>
                            <a:chOff x="2431" y="885"/>
                            <a:chExt cx="758" cy="2167"/>
                          </a:xfrm>
                        </p:grpSpPr>
                        <p:sp>
                          <p:nvSpPr>
                            <p:cNvPr id="812"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625" name="Group 1283"/>
                            <p:cNvGrpSpPr>
                              <a:grpSpLocks/>
                            </p:cNvGrpSpPr>
                            <p:nvPr/>
                          </p:nvGrpSpPr>
                          <p:grpSpPr bwMode="auto">
                            <a:xfrm>
                              <a:off x="2431" y="885"/>
                              <a:ext cx="758" cy="2167"/>
                              <a:chOff x="2431" y="885"/>
                              <a:chExt cx="758" cy="2167"/>
                            </a:xfrm>
                          </p:grpSpPr>
                          <p:sp>
                            <p:nvSpPr>
                              <p:cNvPr id="814"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815"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816"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817"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811"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809" name="Freeform 808"/>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627" name="Group 154"/>
                      <p:cNvGrpSpPr/>
                      <p:nvPr/>
                    </p:nvGrpSpPr>
                    <p:grpSpPr>
                      <a:xfrm rot="2633095">
                        <a:off x="3563888" y="1700808"/>
                        <a:ext cx="304572" cy="648072"/>
                        <a:chOff x="3622876" y="1044283"/>
                        <a:chExt cx="1960756" cy="3563452"/>
                      </a:xfrm>
                    </p:grpSpPr>
                    <p:grpSp>
                      <p:nvGrpSpPr>
                        <p:cNvPr id="630" name="Group 1280"/>
                        <p:cNvGrpSpPr>
                          <a:grpSpLocks/>
                        </p:cNvGrpSpPr>
                        <p:nvPr/>
                      </p:nvGrpSpPr>
                      <p:grpSpPr bwMode="auto">
                        <a:xfrm rot="18992529" flipH="1" flipV="1">
                          <a:off x="4245701" y="1044283"/>
                          <a:ext cx="1337931" cy="3563452"/>
                          <a:chOff x="2440" y="885"/>
                          <a:chExt cx="758" cy="2167"/>
                        </a:xfrm>
                      </p:grpSpPr>
                      <p:grpSp>
                        <p:nvGrpSpPr>
                          <p:cNvPr id="635" name="Group 1281"/>
                          <p:cNvGrpSpPr>
                            <a:grpSpLocks/>
                          </p:cNvGrpSpPr>
                          <p:nvPr/>
                        </p:nvGrpSpPr>
                        <p:grpSpPr bwMode="auto">
                          <a:xfrm>
                            <a:off x="2440" y="885"/>
                            <a:ext cx="758" cy="2167"/>
                            <a:chOff x="2431" y="885"/>
                            <a:chExt cx="758" cy="2167"/>
                          </a:xfrm>
                        </p:grpSpPr>
                        <p:sp>
                          <p:nvSpPr>
                            <p:cNvPr id="802"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636" name="Group 1283"/>
                            <p:cNvGrpSpPr>
                              <a:grpSpLocks/>
                            </p:cNvGrpSpPr>
                            <p:nvPr/>
                          </p:nvGrpSpPr>
                          <p:grpSpPr bwMode="auto">
                            <a:xfrm>
                              <a:off x="2431" y="885"/>
                              <a:ext cx="758" cy="2167"/>
                              <a:chOff x="2431" y="885"/>
                              <a:chExt cx="758" cy="2167"/>
                            </a:xfrm>
                          </p:grpSpPr>
                          <p:sp>
                            <p:nvSpPr>
                              <p:cNvPr id="804"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805"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806"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807"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801"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799" name="Freeform 798"/>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grpSp>
                  <p:nvGrpSpPr>
                    <p:cNvPr id="637" name="Group 235"/>
                    <p:cNvGrpSpPr/>
                    <p:nvPr/>
                  </p:nvGrpSpPr>
                  <p:grpSpPr>
                    <a:xfrm rot="2237695">
                      <a:off x="4101480" y="2310408"/>
                      <a:ext cx="376580" cy="1224136"/>
                      <a:chOff x="3491880" y="1700808"/>
                      <a:chExt cx="376580" cy="1224136"/>
                    </a:xfrm>
                  </p:grpSpPr>
                  <p:grpSp>
                    <p:nvGrpSpPr>
                      <p:cNvPr id="639" name="Group 143"/>
                      <p:cNvGrpSpPr/>
                      <p:nvPr/>
                    </p:nvGrpSpPr>
                    <p:grpSpPr>
                      <a:xfrm>
                        <a:off x="3491880" y="2276872"/>
                        <a:ext cx="304572" cy="648072"/>
                        <a:chOff x="3622876" y="1044283"/>
                        <a:chExt cx="1960756" cy="3563452"/>
                      </a:xfrm>
                    </p:grpSpPr>
                    <p:grpSp>
                      <p:nvGrpSpPr>
                        <p:cNvPr id="642" name="Group 1280"/>
                        <p:cNvGrpSpPr>
                          <a:grpSpLocks/>
                        </p:cNvGrpSpPr>
                        <p:nvPr/>
                      </p:nvGrpSpPr>
                      <p:grpSpPr bwMode="auto">
                        <a:xfrm rot="18992529" flipH="1" flipV="1">
                          <a:off x="4245701" y="1044283"/>
                          <a:ext cx="1337931" cy="3563452"/>
                          <a:chOff x="2440" y="885"/>
                          <a:chExt cx="758" cy="2167"/>
                        </a:xfrm>
                      </p:grpSpPr>
                      <p:grpSp>
                        <p:nvGrpSpPr>
                          <p:cNvPr id="647" name="Group 1281"/>
                          <p:cNvGrpSpPr>
                            <a:grpSpLocks/>
                          </p:cNvGrpSpPr>
                          <p:nvPr/>
                        </p:nvGrpSpPr>
                        <p:grpSpPr bwMode="auto">
                          <a:xfrm>
                            <a:off x="2440" y="885"/>
                            <a:ext cx="758" cy="2167"/>
                            <a:chOff x="2431" y="885"/>
                            <a:chExt cx="758" cy="2167"/>
                          </a:xfrm>
                        </p:grpSpPr>
                        <p:sp>
                          <p:nvSpPr>
                            <p:cNvPr id="790"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649" name="Group 1283"/>
                            <p:cNvGrpSpPr>
                              <a:grpSpLocks/>
                            </p:cNvGrpSpPr>
                            <p:nvPr/>
                          </p:nvGrpSpPr>
                          <p:grpSpPr bwMode="auto">
                            <a:xfrm>
                              <a:off x="2431" y="885"/>
                              <a:ext cx="758" cy="2167"/>
                              <a:chOff x="2431" y="885"/>
                              <a:chExt cx="758" cy="2167"/>
                            </a:xfrm>
                          </p:grpSpPr>
                          <p:sp>
                            <p:nvSpPr>
                              <p:cNvPr id="792"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793"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794"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795"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789"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787" name="Freeform 786"/>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652" name="Group 154"/>
                      <p:cNvGrpSpPr/>
                      <p:nvPr/>
                    </p:nvGrpSpPr>
                    <p:grpSpPr>
                      <a:xfrm rot="2633095">
                        <a:off x="3563888" y="1700808"/>
                        <a:ext cx="304572" cy="648072"/>
                        <a:chOff x="3622876" y="1044283"/>
                        <a:chExt cx="1960756" cy="3563452"/>
                      </a:xfrm>
                    </p:grpSpPr>
                    <p:grpSp>
                      <p:nvGrpSpPr>
                        <p:cNvPr id="657" name="Group 1280"/>
                        <p:cNvGrpSpPr>
                          <a:grpSpLocks/>
                        </p:cNvGrpSpPr>
                        <p:nvPr/>
                      </p:nvGrpSpPr>
                      <p:grpSpPr bwMode="auto">
                        <a:xfrm rot="18992529" flipH="1" flipV="1">
                          <a:off x="4245701" y="1044283"/>
                          <a:ext cx="1337931" cy="3563452"/>
                          <a:chOff x="2440" y="885"/>
                          <a:chExt cx="758" cy="2167"/>
                        </a:xfrm>
                      </p:grpSpPr>
                      <p:grpSp>
                        <p:nvGrpSpPr>
                          <p:cNvPr id="658" name="Group 1281"/>
                          <p:cNvGrpSpPr>
                            <a:grpSpLocks/>
                          </p:cNvGrpSpPr>
                          <p:nvPr/>
                        </p:nvGrpSpPr>
                        <p:grpSpPr bwMode="auto">
                          <a:xfrm>
                            <a:off x="2440" y="885"/>
                            <a:ext cx="758" cy="2167"/>
                            <a:chOff x="2431" y="885"/>
                            <a:chExt cx="758" cy="2167"/>
                          </a:xfrm>
                        </p:grpSpPr>
                        <p:sp>
                          <p:nvSpPr>
                            <p:cNvPr id="780"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659" name="Group 1283"/>
                            <p:cNvGrpSpPr>
                              <a:grpSpLocks/>
                            </p:cNvGrpSpPr>
                            <p:nvPr/>
                          </p:nvGrpSpPr>
                          <p:grpSpPr bwMode="auto">
                            <a:xfrm>
                              <a:off x="2431" y="885"/>
                              <a:ext cx="758" cy="2167"/>
                              <a:chOff x="2431" y="885"/>
                              <a:chExt cx="758" cy="2167"/>
                            </a:xfrm>
                          </p:grpSpPr>
                          <p:sp>
                            <p:nvSpPr>
                              <p:cNvPr id="782"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783"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784"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785"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779"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777" name="Freeform 776"/>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grpSp>
                  <p:nvGrpSpPr>
                    <p:cNvPr id="661" name="Group 258"/>
                    <p:cNvGrpSpPr/>
                    <p:nvPr/>
                  </p:nvGrpSpPr>
                  <p:grpSpPr>
                    <a:xfrm rot="18894021">
                      <a:off x="4253880" y="2462808"/>
                      <a:ext cx="376580" cy="1224136"/>
                      <a:chOff x="3491880" y="1700808"/>
                      <a:chExt cx="376580" cy="1224136"/>
                    </a:xfrm>
                  </p:grpSpPr>
                  <p:grpSp>
                    <p:nvGrpSpPr>
                      <p:cNvPr id="664" name="Group 143"/>
                      <p:cNvGrpSpPr/>
                      <p:nvPr/>
                    </p:nvGrpSpPr>
                    <p:grpSpPr>
                      <a:xfrm>
                        <a:off x="3491880" y="2276872"/>
                        <a:ext cx="304572" cy="648072"/>
                        <a:chOff x="3622876" y="1044283"/>
                        <a:chExt cx="1960756" cy="3563452"/>
                      </a:xfrm>
                    </p:grpSpPr>
                    <p:grpSp>
                      <p:nvGrpSpPr>
                        <p:cNvPr id="669" name="Group 1280"/>
                        <p:cNvGrpSpPr>
                          <a:grpSpLocks/>
                        </p:cNvGrpSpPr>
                        <p:nvPr/>
                      </p:nvGrpSpPr>
                      <p:grpSpPr bwMode="auto">
                        <a:xfrm rot="18992529" flipH="1" flipV="1">
                          <a:off x="4245701" y="1044283"/>
                          <a:ext cx="1337931" cy="3563452"/>
                          <a:chOff x="2440" y="885"/>
                          <a:chExt cx="758" cy="2167"/>
                        </a:xfrm>
                      </p:grpSpPr>
                      <p:grpSp>
                        <p:nvGrpSpPr>
                          <p:cNvPr id="671" name="Group 1281"/>
                          <p:cNvGrpSpPr>
                            <a:grpSpLocks/>
                          </p:cNvGrpSpPr>
                          <p:nvPr/>
                        </p:nvGrpSpPr>
                        <p:grpSpPr bwMode="auto">
                          <a:xfrm>
                            <a:off x="2440" y="885"/>
                            <a:ext cx="758" cy="2167"/>
                            <a:chOff x="2431" y="885"/>
                            <a:chExt cx="758" cy="2167"/>
                          </a:xfrm>
                        </p:grpSpPr>
                        <p:sp>
                          <p:nvSpPr>
                            <p:cNvPr id="768"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674" name="Group 1283"/>
                            <p:cNvGrpSpPr>
                              <a:grpSpLocks/>
                            </p:cNvGrpSpPr>
                            <p:nvPr/>
                          </p:nvGrpSpPr>
                          <p:grpSpPr bwMode="auto">
                            <a:xfrm>
                              <a:off x="2431" y="885"/>
                              <a:ext cx="758" cy="2167"/>
                              <a:chOff x="2431" y="885"/>
                              <a:chExt cx="758" cy="2167"/>
                            </a:xfrm>
                          </p:grpSpPr>
                          <p:sp>
                            <p:nvSpPr>
                              <p:cNvPr id="770"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771"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772"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773"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767"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765" name="Freeform 764"/>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679" name="Group 154"/>
                      <p:cNvGrpSpPr/>
                      <p:nvPr/>
                    </p:nvGrpSpPr>
                    <p:grpSpPr>
                      <a:xfrm rot="2633095">
                        <a:off x="3563888" y="1700808"/>
                        <a:ext cx="304572" cy="648072"/>
                        <a:chOff x="3622876" y="1044283"/>
                        <a:chExt cx="1960756" cy="3563452"/>
                      </a:xfrm>
                    </p:grpSpPr>
                    <p:grpSp>
                      <p:nvGrpSpPr>
                        <p:cNvPr id="680" name="Group 1280"/>
                        <p:cNvGrpSpPr>
                          <a:grpSpLocks/>
                        </p:cNvGrpSpPr>
                        <p:nvPr/>
                      </p:nvGrpSpPr>
                      <p:grpSpPr bwMode="auto">
                        <a:xfrm rot="18992529" flipH="1" flipV="1">
                          <a:off x="4245701" y="1044283"/>
                          <a:ext cx="1337931" cy="3563452"/>
                          <a:chOff x="2440" y="885"/>
                          <a:chExt cx="758" cy="2167"/>
                        </a:xfrm>
                      </p:grpSpPr>
                      <p:grpSp>
                        <p:nvGrpSpPr>
                          <p:cNvPr id="681" name="Group 1281"/>
                          <p:cNvGrpSpPr>
                            <a:grpSpLocks/>
                          </p:cNvGrpSpPr>
                          <p:nvPr/>
                        </p:nvGrpSpPr>
                        <p:grpSpPr bwMode="auto">
                          <a:xfrm>
                            <a:off x="2440" y="885"/>
                            <a:ext cx="758" cy="2167"/>
                            <a:chOff x="2431" y="885"/>
                            <a:chExt cx="758" cy="2167"/>
                          </a:xfrm>
                        </p:grpSpPr>
                        <p:sp>
                          <p:nvSpPr>
                            <p:cNvPr id="758"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683" name="Group 1283"/>
                            <p:cNvGrpSpPr>
                              <a:grpSpLocks/>
                            </p:cNvGrpSpPr>
                            <p:nvPr/>
                          </p:nvGrpSpPr>
                          <p:grpSpPr bwMode="auto">
                            <a:xfrm>
                              <a:off x="2431" y="885"/>
                              <a:ext cx="758" cy="2167"/>
                              <a:chOff x="2431" y="885"/>
                              <a:chExt cx="758" cy="2167"/>
                            </a:xfrm>
                          </p:grpSpPr>
                          <p:sp>
                            <p:nvSpPr>
                              <p:cNvPr id="760"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761"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762"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763"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757"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755" name="Freeform 754"/>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grpSp>
                  <p:nvGrpSpPr>
                    <p:cNvPr id="686" name="Group 281"/>
                    <p:cNvGrpSpPr/>
                    <p:nvPr/>
                  </p:nvGrpSpPr>
                  <p:grpSpPr>
                    <a:xfrm rot="2620156">
                      <a:off x="4406280" y="2615208"/>
                      <a:ext cx="376580" cy="1224136"/>
                      <a:chOff x="3491880" y="1700808"/>
                      <a:chExt cx="376580" cy="1224136"/>
                    </a:xfrm>
                  </p:grpSpPr>
                  <p:grpSp>
                    <p:nvGrpSpPr>
                      <p:cNvPr id="691" name="Group 143"/>
                      <p:cNvGrpSpPr/>
                      <p:nvPr/>
                    </p:nvGrpSpPr>
                    <p:grpSpPr>
                      <a:xfrm>
                        <a:off x="3491880" y="2276872"/>
                        <a:ext cx="304572" cy="648072"/>
                        <a:chOff x="3622876" y="1044283"/>
                        <a:chExt cx="1960756" cy="3563452"/>
                      </a:xfrm>
                    </p:grpSpPr>
                    <p:grpSp>
                      <p:nvGrpSpPr>
                        <p:cNvPr id="693" name="Group 1280"/>
                        <p:cNvGrpSpPr>
                          <a:grpSpLocks/>
                        </p:cNvGrpSpPr>
                        <p:nvPr/>
                      </p:nvGrpSpPr>
                      <p:grpSpPr bwMode="auto">
                        <a:xfrm rot="18992529" flipH="1" flipV="1">
                          <a:off x="4245701" y="1044283"/>
                          <a:ext cx="1337931" cy="3563452"/>
                          <a:chOff x="2440" y="885"/>
                          <a:chExt cx="758" cy="2167"/>
                        </a:xfrm>
                      </p:grpSpPr>
                      <p:grpSp>
                        <p:nvGrpSpPr>
                          <p:cNvPr id="696" name="Group 1281"/>
                          <p:cNvGrpSpPr>
                            <a:grpSpLocks/>
                          </p:cNvGrpSpPr>
                          <p:nvPr/>
                        </p:nvGrpSpPr>
                        <p:grpSpPr bwMode="auto">
                          <a:xfrm>
                            <a:off x="2440" y="885"/>
                            <a:ext cx="758" cy="2167"/>
                            <a:chOff x="2431" y="885"/>
                            <a:chExt cx="758" cy="2167"/>
                          </a:xfrm>
                        </p:grpSpPr>
                        <p:sp>
                          <p:nvSpPr>
                            <p:cNvPr id="746"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701" name="Group 1283"/>
                            <p:cNvGrpSpPr>
                              <a:grpSpLocks/>
                            </p:cNvGrpSpPr>
                            <p:nvPr/>
                          </p:nvGrpSpPr>
                          <p:grpSpPr bwMode="auto">
                            <a:xfrm>
                              <a:off x="2431" y="885"/>
                              <a:ext cx="758" cy="2167"/>
                              <a:chOff x="2431" y="885"/>
                              <a:chExt cx="758" cy="2167"/>
                            </a:xfrm>
                          </p:grpSpPr>
                          <p:sp>
                            <p:nvSpPr>
                              <p:cNvPr id="748"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749"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750"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751"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745"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743" name="Freeform 742"/>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702" name="Group 154"/>
                      <p:cNvGrpSpPr/>
                      <p:nvPr/>
                    </p:nvGrpSpPr>
                    <p:grpSpPr>
                      <a:xfrm rot="2633095">
                        <a:off x="3563888" y="1700808"/>
                        <a:ext cx="304572" cy="648072"/>
                        <a:chOff x="3622876" y="1044283"/>
                        <a:chExt cx="1960756" cy="3563452"/>
                      </a:xfrm>
                    </p:grpSpPr>
                    <p:grpSp>
                      <p:nvGrpSpPr>
                        <p:cNvPr id="703" name="Group 1280"/>
                        <p:cNvGrpSpPr>
                          <a:grpSpLocks/>
                        </p:cNvGrpSpPr>
                        <p:nvPr/>
                      </p:nvGrpSpPr>
                      <p:grpSpPr bwMode="auto">
                        <a:xfrm rot="18992529" flipH="1" flipV="1">
                          <a:off x="4245701" y="1044283"/>
                          <a:ext cx="1337931" cy="3563452"/>
                          <a:chOff x="2440" y="885"/>
                          <a:chExt cx="758" cy="2167"/>
                        </a:xfrm>
                      </p:grpSpPr>
                      <p:grpSp>
                        <p:nvGrpSpPr>
                          <p:cNvPr id="705" name="Group 1281"/>
                          <p:cNvGrpSpPr>
                            <a:grpSpLocks/>
                          </p:cNvGrpSpPr>
                          <p:nvPr/>
                        </p:nvGrpSpPr>
                        <p:grpSpPr bwMode="auto">
                          <a:xfrm>
                            <a:off x="2440" y="885"/>
                            <a:ext cx="758" cy="2167"/>
                            <a:chOff x="2431" y="885"/>
                            <a:chExt cx="758" cy="2167"/>
                          </a:xfrm>
                        </p:grpSpPr>
                        <p:sp>
                          <p:nvSpPr>
                            <p:cNvPr id="736"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708" name="Group 1283"/>
                            <p:cNvGrpSpPr>
                              <a:grpSpLocks/>
                            </p:cNvGrpSpPr>
                            <p:nvPr/>
                          </p:nvGrpSpPr>
                          <p:grpSpPr bwMode="auto">
                            <a:xfrm>
                              <a:off x="2431" y="885"/>
                              <a:ext cx="758" cy="2167"/>
                              <a:chOff x="2431" y="885"/>
                              <a:chExt cx="758" cy="2167"/>
                            </a:xfrm>
                          </p:grpSpPr>
                          <p:sp>
                            <p:nvSpPr>
                              <p:cNvPr id="738"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739"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740"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741"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735"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733" name="Freeform 732"/>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grpSp>
            </p:grpSp>
            <p:grpSp>
              <p:nvGrpSpPr>
                <p:cNvPr id="713" name="Group 583"/>
                <p:cNvGrpSpPr/>
                <p:nvPr/>
              </p:nvGrpSpPr>
              <p:grpSpPr>
                <a:xfrm rot="15118352">
                  <a:off x="3830102" y="2158008"/>
                  <a:ext cx="1681336" cy="2138536"/>
                  <a:chOff x="3372902" y="1700808"/>
                  <a:chExt cx="1681336" cy="2138536"/>
                </a:xfrm>
              </p:grpSpPr>
              <p:grpSp>
                <p:nvGrpSpPr>
                  <p:cNvPr id="715" name="Group 165"/>
                  <p:cNvGrpSpPr/>
                  <p:nvPr/>
                </p:nvGrpSpPr>
                <p:grpSpPr>
                  <a:xfrm rot="20706912">
                    <a:off x="3491880" y="1700808"/>
                    <a:ext cx="376580" cy="1224136"/>
                    <a:chOff x="3491880" y="1700808"/>
                    <a:chExt cx="376580" cy="1224136"/>
                  </a:xfrm>
                </p:grpSpPr>
                <p:grpSp>
                  <p:nvGrpSpPr>
                    <p:cNvPr id="718" name="Group 143"/>
                    <p:cNvGrpSpPr/>
                    <p:nvPr/>
                  </p:nvGrpSpPr>
                  <p:grpSpPr>
                    <a:xfrm>
                      <a:off x="3491880" y="2276872"/>
                      <a:ext cx="304572" cy="648072"/>
                      <a:chOff x="3622876" y="1044283"/>
                      <a:chExt cx="1960756" cy="3563452"/>
                    </a:xfrm>
                  </p:grpSpPr>
                  <p:grpSp>
                    <p:nvGrpSpPr>
                      <p:cNvPr id="723" name="Group 1280"/>
                      <p:cNvGrpSpPr>
                        <a:grpSpLocks/>
                      </p:cNvGrpSpPr>
                      <p:nvPr/>
                    </p:nvGrpSpPr>
                    <p:grpSpPr bwMode="auto">
                      <a:xfrm rot="18992529" flipH="1" flipV="1">
                        <a:off x="4245701" y="1044283"/>
                        <a:ext cx="1337931" cy="3563452"/>
                        <a:chOff x="2440" y="885"/>
                        <a:chExt cx="758" cy="2167"/>
                      </a:xfrm>
                    </p:grpSpPr>
                    <p:grpSp>
                      <p:nvGrpSpPr>
                        <p:cNvPr id="724" name="Group 1281"/>
                        <p:cNvGrpSpPr>
                          <a:grpSpLocks/>
                        </p:cNvGrpSpPr>
                        <p:nvPr/>
                      </p:nvGrpSpPr>
                      <p:grpSpPr bwMode="auto">
                        <a:xfrm>
                          <a:off x="2440" y="885"/>
                          <a:ext cx="758" cy="2167"/>
                          <a:chOff x="2431" y="885"/>
                          <a:chExt cx="758" cy="2167"/>
                        </a:xfrm>
                      </p:grpSpPr>
                      <p:sp>
                        <p:nvSpPr>
                          <p:cNvPr id="717"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725" name="Group 1283"/>
                          <p:cNvGrpSpPr>
                            <a:grpSpLocks/>
                          </p:cNvGrpSpPr>
                          <p:nvPr/>
                        </p:nvGrpSpPr>
                        <p:grpSpPr bwMode="auto">
                          <a:xfrm>
                            <a:off x="2431" y="885"/>
                            <a:ext cx="758" cy="2167"/>
                            <a:chOff x="2431" y="885"/>
                            <a:chExt cx="758" cy="2167"/>
                          </a:xfrm>
                        </p:grpSpPr>
                        <p:sp>
                          <p:nvSpPr>
                            <p:cNvPr id="719"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720"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721"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722"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716"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714" name="Freeform 713"/>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726" name="Group 154"/>
                    <p:cNvGrpSpPr/>
                    <p:nvPr/>
                  </p:nvGrpSpPr>
                  <p:grpSpPr>
                    <a:xfrm rot="2633095">
                      <a:off x="3563888" y="1700808"/>
                      <a:ext cx="304572" cy="648072"/>
                      <a:chOff x="3622876" y="1044283"/>
                      <a:chExt cx="1960756" cy="3563452"/>
                    </a:xfrm>
                  </p:grpSpPr>
                  <p:grpSp>
                    <p:nvGrpSpPr>
                      <p:cNvPr id="727" name="Group 1280"/>
                      <p:cNvGrpSpPr>
                        <a:grpSpLocks/>
                      </p:cNvGrpSpPr>
                      <p:nvPr/>
                    </p:nvGrpSpPr>
                    <p:grpSpPr bwMode="auto">
                      <a:xfrm rot="18992529" flipH="1" flipV="1">
                        <a:off x="4245701" y="1044283"/>
                        <a:ext cx="1337931" cy="3563452"/>
                        <a:chOff x="2440" y="885"/>
                        <a:chExt cx="758" cy="2167"/>
                      </a:xfrm>
                    </p:grpSpPr>
                    <p:grpSp>
                      <p:nvGrpSpPr>
                        <p:cNvPr id="728" name="Group 1281"/>
                        <p:cNvGrpSpPr>
                          <a:grpSpLocks/>
                        </p:cNvGrpSpPr>
                        <p:nvPr/>
                      </p:nvGrpSpPr>
                      <p:grpSpPr bwMode="auto">
                        <a:xfrm>
                          <a:off x="2440" y="885"/>
                          <a:ext cx="758" cy="2167"/>
                          <a:chOff x="2431" y="885"/>
                          <a:chExt cx="758" cy="2167"/>
                        </a:xfrm>
                      </p:grpSpPr>
                      <p:sp>
                        <p:nvSpPr>
                          <p:cNvPr id="707"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729" name="Group 1283"/>
                          <p:cNvGrpSpPr>
                            <a:grpSpLocks/>
                          </p:cNvGrpSpPr>
                          <p:nvPr/>
                        </p:nvGrpSpPr>
                        <p:grpSpPr bwMode="auto">
                          <a:xfrm>
                            <a:off x="2431" y="885"/>
                            <a:ext cx="758" cy="2167"/>
                            <a:chOff x="2431" y="885"/>
                            <a:chExt cx="758" cy="2167"/>
                          </a:xfrm>
                        </p:grpSpPr>
                        <p:sp>
                          <p:nvSpPr>
                            <p:cNvPr id="709"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710"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711"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712"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706"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704" name="Freeform 703"/>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grpSp>
                <p:nvGrpSpPr>
                  <p:cNvPr id="730" name="Group 166"/>
                  <p:cNvGrpSpPr/>
                  <p:nvPr/>
                </p:nvGrpSpPr>
                <p:grpSpPr>
                  <a:xfrm rot="2549240">
                    <a:off x="3644280" y="1853208"/>
                    <a:ext cx="376580" cy="1224136"/>
                    <a:chOff x="3491880" y="1700808"/>
                    <a:chExt cx="376580" cy="1224136"/>
                  </a:xfrm>
                </p:grpSpPr>
                <p:grpSp>
                  <p:nvGrpSpPr>
                    <p:cNvPr id="731" name="Group 143"/>
                    <p:cNvGrpSpPr/>
                    <p:nvPr/>
                  </p:nvGrpSpPr>
                  <p:grpSpPr>
                    <a:xfrm>
                      <a:off x="3491880" y="2276872"/>
                      <a:ext cx="304572" cy="648072"/>
                      <a:chOff x="3622876" y="1044283"/>
                      <a:chExt cx="1960756" cy="3563452"/>
                    </a:xfrm>
                  </p:grpSpPr>
                  <p:grpSp>
                    <p:nvGrpSpPr>
                      <p:cNvPr id="732" name="Group 1280"/>
                      <p:cNvGrpSpPr>
                        <a:grpSpLocks/>
                      </p:cNvGrpSpPr>
                      <p:nvPr/>
                    </p:nvGrpSpPr>
                    <p:grpSpPr bwMode="auto">
                      <a:xfrm rot="18992529" flipH="1" flipV="1">
                        <a:off x="4245701" y="1044283"/>
                        <a:ext cx="1337931" cy="3563452"/>
                        <a:chOff x="2440" y="885"/>
                        <a:chExt cx="758" cy="2167"/>
                      </a:xfrm>
                    </p:grpSpPr>
                    <p:grpSp>
                      <p:nvGrpSpPr>
                        <p:cNvPr id="734" name="Group 1281"/>
                        <p:cNvGrpSpPr>
                          <a:grpSpLocks/>
                        </p:cNvGrpSpPr>
                        <p:nvPr/>
                      </p:nvGrpSpPr>
                      <p:grpSpPr bwMode="auto">
                        <a:xfrm>
                          <a:off x="2440" y="885"/>
                          <a:ext cx="758" cy="2167"/>
                          <a:chOff x="2431" y="885"/>
                          <a:chExt cx="758" cy="2167"/>
                        </a:xfrm>
                      </p:grpSpPr>
                      <p:sp>
                        <p:nvSpPr>
                          <p:cNvPr id="695"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737" name="Group 1283"/>
                          <p:cNvGrpSpPr>
                            <a:grpSpLocks/>
                          </p:cNvGrpSpPr>
                          <p:nvPr/>
                        </p:nvGrpSpPr>
                        <p:grpSpPr bwMode="auto">
                          <a:xfrm>
                            <a:off x="2431" y="885"/>
                            <a:ext cx="758" cy="2167"/>
                            <a:chOff x="2431" y="885"/>
                            <a:chExt cx="758" cy="2167"/>
                          </a:xfrm>
                        </p:grpSpPr>
                        <p:sp>
                          <p:nvSpPr>
                            <p:cNvPr id="697"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698"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699"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700"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694"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692" name="Freeform 691"/>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742" name="Group 154"/>
                    <p:cNvGrpSpPr/>
                    <p:nvPr/>
                  </p:nvGrpSpPr>
                  <p:grpSpPr>
                    <a:xfrm rot="2633095">
                      <a:off x="3563888" y="1700808"/>
                      <a:ext cx="304572" cy="648072"/>
                      <a:chOff x="3622876" y="1044283"/>
                      <a:chExt cx="1960756" cy="3563452"/>
                    </a:xfrm>
                  </p:grpSpPr>
                  <p:grpSp>
                    <p:nvGrpSpPr>
                      <p:cNvPr id="744" name="Group 1280"/>
                      <p:cNvGrpSpPr>
                        <a:grpSpLocks/>
                      </p:cNvGrpSpPr>
                      <p:nvPr/>
                    </p:nvGrpSpPr>
                    <p:grpSpPr bwMode="auto">
                      <a:xfrm rot="18992529" flipH="1" flipV="1">
                        <a:off x="4245701" y="1044283"/>
                        <a:ext cx="1337931" cy="3563452"/>
                        <a:chOff x="2440" y="885"/>
                        <a:chExt cx="758" cy="2167"/>
                      </a:xfrm>
                    </p:grpSpPr>
                    <p:grpSp>
                      <p:nvGrpSpPr>
                        <p:cNvPr id="747" name="Group 1281"/>
                        <p:cNvGrpSpPr>
                          <a:grpSpLocks/>
                        </p:cNvGrpSpPr>
                        <p:nvPr/>
                      </p:nvGrpSpPr>
                      <p:grpSpPr bwMode="auto">
                        <a:xfrm>
                          <a:off x="2440" y="885"/>
                          <a:ext cx="758" cy="2167"/>
                          <a:chOff x="2431" y="885"/>
                          <a:chExt cx="758" cy="2167"/>
                        </a:xfrm>
                      </p:grpSpPr>
                      <p:sp>
                        <p:nvSpPr>
                          <p:cNvPr id="685"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752" name="Group 1283"/>
                          <p:cNvGrpSpPr>
                            <a:grpSpLocks/>
                          </p:cNvGrpSpPr>
                          <p:nvPr/>
                        </p:nvGrpSpPr>
                        <p:grpSpPr bwMode="auto">
                          <a:xfrm>
                            <a:off x="2431" y="885"/>
                            <a:ext cx="758" cy="2167"/>
                            <a:chOff x="2431" y="885"/>
                            <a:chExt cx="758" cy="2167"/>
                          </a:xfrm>
                        </p:grpSpPr>
                        <p:sp>
                          <p:nvSpPr>
                            <p:cNvPr id="687"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688"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689"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690"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684"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682" name="Freeform 681"/>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grpSp>
                <p:nvGrpSpPr>
                  <p:cNvPr id="753" name="Group 189"/>
                  <p:cNvGrpSpPr/>
                  <p:nvPr/>
                </p:nvGrpSpPr>
                <p:grpSpPr>
                  <a:xfrm rot="2923079">
                    <a:off x="3796680" y="2005608"/>
                    <a:ext cx="376580" cy="1224136"/>
                    <a:chOff x="3491880" y="1700808"/>
                    <a:chExt cx="376580" cy="1224136"/>
                  </a:xfrm>
                </p:grpSpPr>
                <p:grpSp>
                  <p:nvGrpSpPr>
                    <p:cNvPr id="754" name="Group 143"/>
                    <p:cNvGrpSpPr/>
                    <p:nvPr/>
                  </p:nvGrpSpPr>
                  <p:grpSpPr>
                    <a:xfrm>
                      <a:off x="3491880" y="2276872"/>
                      <a:ext cx="304572" cy="648072"/>
                      <a:chOff x="3622876" y="1044283"/>
                      <a:chExt cx="1960756" cy="3563452"/>
                    </a:xfrm>
                  </p:grpSpPr>
                  <p:grpSp>
                    <p:nvGrpSpPr>
                      <p:cNvPr id="756" name="Group 1280"/>
                      <p:cNvGrpSpPr>
                        <a:grpSpLocks/>
                      </p:cNvGrpSpPr>
                      <p:nvPr/>
                    </p:nvGrpSpPr>
                    <p:grpSpPr bwMode="auto">
                      <a:xfrm rot="18992529" flipH="1" flipV="1">
                        <a:off x="4245701" y="1044283"/>
                        <a:ext cx="1337931" cy="3563452"/>
                        <a:chOff x="2440" y="885"/>
                        <a:chExt cx="758" cy="2167"/>
                      </a:xfrm>
                    </p:grpSpPr>
                    <p:grpSp>
                      <p:nvGrpSpPr>
                        <p:cNvPr id="759" name="Group 1281"/>
                        <p:cNvGrpSpPr>
                          <a:grpSpLocks/>
                        </p:cNvGrpSpPr>
                        <p:nvPr/>
                      </p:nvGrpSpPr>
                      <p:grpSpPr bwMode="auto">
                        <a:xfrm>
                          <a:off x="2440" y="885"/>
                          <a:ext cx="758" cy="2167"/>
                          <a:chOff x="2431" y="885"/>
                          <a:chExt cx="758" cy="2167"/>
                        </a:xfrm>
                      </p:grpSpPr>
                      <p:sp>
                        <p:nvSpPr>
                          <p:cNvPr id="673"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764" name="Group 1283"/>
                          <p:cNvGrpSpPr>
                            <a:grpSpLocks/>
                          </p:cNvGrpSpPr>
                          <p:nvPr/>
                        </p:nvGrpSpPr>
                        <p:grpSpPr bwMode="auto">
                          <a:xfrm>
                            <a:off x="2431" y="885"/>
                            <a:ext cx="758" cy="2167"/>
                            <a:chOff x="2431" y="885"/>
                            <a:chExt cx="758" cy="2167"/>
                          </a:xfrm>
                        </p:grpSpPr>
                        <p:sp>
                          <p:nvSpPr>
                            <p:cNvPr id="675"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676"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677"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678"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672"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670" name="Freeform 669"/>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766" name="Group 154"/>
                    <p:cNvGrpSpPr/>
                    <p:nvPr/>
                  </p:nvGrpSpPr>
                  <p:grpSpPr>
                    <a:xfrm rot="2633095">
                      <a:off x="3563888" y="1700808"/>
                      <a:ext cx="304572" cy="648072"/>
                      <a:chOff x="3622876" y="1044283"/>
                      <a:chExt cx="1960756" cy="3563452"/>
                    </a:xfrm>
                  </p:grpSpPr>
                  <p:grpSp>
                    <p:nvGrpSpPr>
                      <p:cNvPr id="769" name="Group 1280"/>
                      <p:cNvGrpSpPr>
                        <a:grpSpLocks/>
                      </p:cNvGrpSpPr>
                      <p:nvPr/>
                    </p:nvGrpSpPr>
                    <p:grpSpPr bwMode="auto">
                      <a:xfrm rot="18992529" flipH="1" flipV="1">
                        <a:off x="4245701" y="1044283"/>
                        <a:ext cx="1337931" cy="3563452"/>
                        <a:chOff x="2440" y="885"/>
                        <a:chExt cx="758" cy="2167"/>
                      </a:xfrm>
                    </p:grpSpPr>
                    <p:grpSp>
                      <p:nvGrpSpPr>
                        <p:cNvPr id="774" name="Group 1281"/>
                        <p:cNvGrpSpPr>
                          <a:grpSpLocks/>
                        </p:cNvGrpSpPr>
                        <p:nvPr/>
                      </p:nvGrpSpPr>
                      <p:grpSpPr bwMode="auto">
                        <a:xfrm>
                          <a:off x="2440" y="885"/>
                          <a:ext cx="758" cy="2167"/>
                          <a:chOff x="2431" y="885"/>
                          <a:chExt cx="758" cy="2167"/>
                        </a:xfrm>
                      </p:grpSpPr>
                      <p:sp>
                        <p:nvSpPr>
                          <p:cNvPr id="663"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775" name="Group 1283"/>
                          <p:cNvGrpSpPr>
                            <a:grpSpLocks/>
                          </p:cNvGrpSpPr>
                          <p:nvPr/>
                        </p:nvGrpSpPr>
                        <p:grpSpPr bwMode="auto">
                          <a:xfrm>
                            <a:off x="2431" y="885"/>
                            <a:ext cx="758" cy="2167"/>
                            <a:chOff x="2431" y="885"/>
                            <a:chExt cx="758" cy="2167"/>
                          </a:xfrm>
                        </p:grpSpPr>
                        <p:sp>
                          <p:nvSpPr>
                            <p:cNvPr id="665"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666"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667"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668"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662"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660" name="Freeform 659"/>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grpSp>
                <p:nvGrpSpPr>
                  <p:cNvPr id="776" name="Group 235"/>
                  <p:cNvGrpSpPr/>
                  <p:nvPr/>
                </p:nvGrpSpPr>
                <p:grpSpPr>
                  <a:xfrm rot="2237695">
                    <a:off x="4101480" y="2310408"/>
                    <a:ext cx="376580" cy="1224136"/>
                    <a:chOff x="3491880" y="1700808"/>
                    <a:chExt cx="376580" cy="1224136"/>
                  </a:xfrm>
                </p:grpSpPr>
                <p:grpSp>
                  <p:nvGrpSpPr>
                    <p:cNvPr id="778" name="Group 143"/>
                    <p:cNvGrpSpPr/>
                    <p:nvPr/>
                  </p:nvGrpSpPr>
                  <p:grpSpPr>
                    <a:xfrm>
                      <a:off x="3491880" y="2276872"/>
                      <a:ext cx="304572" cy="648072"/>
                      <a:chOff x="3622876" y="1044283"/>
                      <a:chExt cx="1960756" cy="3563452"/>
                    </a:xfrm>
                  </p:grpSpPr>
                  <p:grpSp>
                    <p:nvGrpSpPr>
                      <p:cNvPr id="781" name="Group 1280"/>
                      <p:cNvGrpSpPr>
                        <a:grpSpLocks/>
                      </p:cNvGrpSpPr>
                      <p:nvPr/>
                    </p:nvGrpSpPr>
                    <p:grpSpPr bwMode="auto">
                      <a:xfrm rot="18992529" flipH="1" flipV="1">
                        <a:off x="4245701" y="1044283"/>
                        <a:ext cx="1337931" cy="3563452"/>
                        <a:chOff x="2440" y="885"/>
                        <a:chExt cx="758" cy="2167"/>
                      </a:xfrm>
                    </p:grpSpPr>
                    <p:grpSp>
                      <p:nvGrpSpPr>
                        <p:cNvPr id="786" name="Group 1281"/>
                        <p:cNvGrpSpPr>
                          <a:grpSpLocks/>
                        </p:cNvGrpSpPr>
                        <p:nvPr/>
                      </p:nvGrpSpPr>
                      <p:grpSpPr bwMode="auto">
                        <a:xfrm>
                          <a:off x="2440" y="885"/>
                          <a:ext cx="758" cy="2167"/>
                          <a:chOff x="2431" y="885"/>
                          <a:chExt cx="758" cy="2167"/>
                        </a:xfrm>
                      </p:grpSpPr>
                      <p:sp>
                        <p:nvSpPr>
                          <p:cNvPr id="651"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788" name="Group 1283"/>
                          <p:cNvGrpSpPr>
                            <a:grpSpLocks/>
                          </p:cNvGrpSpPr>
                          <p:nvPr/>
                        </p:nvGrpSpPr>
                        <p:grpSpPr bwMode="auto">
                          <a:xfrm>
                            <a:off x="2431" y="885"/>
                            <a:ext cx="758" cy="2167"/>
                            <a:chOff x="2431" y="885"/>
                            <a:chExt cx="758" cy="2167"/>
                          </a:xfrm>
                        </p:grpSpPr>
                        <p:sp>
                          <p:nvSpPr>
                            <p:cNvPr id="653"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654"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655"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656"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650"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648" name="Freeform 647"/>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791" name="Group 154"/>
                    <p:cNvGrpSpPr/>
                    <p:nvPr/>
                  </p:nvGrpSpPr>
                  <p:grpSpPr>
                    <a:xfrm rot="2633095">
                      <a:off x="3563888" y="1700808"/>
                      <a:ext cx="304572" cy="648072"/>
                      <a:chOff x="3622876" y="1044283"/>
                      <a:chExt cx="1960756" cy="3563452"/>
                    </a:xfrm>
                  </p:grpSpPr>
                  <p:grpSp>
                    <p:nvGrpSpPr>
                      <p:cNvPr id="796" name="Group 1280"/>
                      <p:cNvGrpSpPr>
                        <a:grpSpLocks/>
                      </p:cNvGrpSpPr>
                      <p:nvPr/>
                    </p:nvGrpSpPr>
                    <p:grpSpPr bwMode="auto">
                      <a:xfrm rot="18992529" flipH="1" flipV="1">
                        <a:off x="4245701" y="1044283"/>
                        <a:ext cx="1337931" cy="3563452"/>
                        <a:chOff x="2440" y="885"/>
                        <a:chExt cx="758" cy="2167"/>
                      </a:xfrm>
                    </p:grpSpPr>
                    <p:grpSp>
                      <p:nvGrpSpPr>
                        <p:cNvPr id="797" name="Group 1281"/>
                        <p:cNvGrpSpPr>
                          <a:grpSpLocks/>
                        </p:cNvGrpSpPr>
                        <p:nvPr/>
                      </p:nvGrpSpPr>
                      <p:grpSpPr bwMode="auto">
                        <a:xfrm>
                          <a:off x="2440" y="885"/>
                          <a:ext cx="758" cy="2167"/>
                          <a:chOff x="2431" y="885"/>
                          <a:chExt cx="758" cy="2167"/>
                        </a:xfrm>
                      </p:grpSpPr>
                      <p:sp>
                        <p:nvSpPr>
                          <p:cNvPr id="641"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798" name="Group 1283"/>
                          <p:cNvGrpSpPr>
                            <a:grpSpLocks/>
                          </p:cNvGrpSpPr>
                          <p:nvPr/>
                        </p:nvGrpSpPr>
                        <p:grpSpPr bwMode="auto">
                          <a:xfrm>
                            <a:off x="2431" y="885"/>
                            <a:ext cx="758" cy="2167"/>
                            <a:chOff x="2431" y="885"/>
                            <a:chExt cx="758" cy="2167"/>
                          </a:xfrm>
                        </p:grpSpPr>
                        <p:sp>
                          <p:nvSpPr>
                            <p:cNvPr id="643"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644"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645"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646"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640"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638" name="Freeform 637"/>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grpSp>
                <p:nvGrpSpPr>
                  <p:cNvPr id="800" name="Group 258"/>
                  <p:cNvGrpSpPr/>
                  <p:nvPr/>
                </p:nvGrpSpPr>
                <p:grpSpPr>
                  <a:xfrm rot="18894021">
                    <a:off x="4253880" y="2462808"/>
                    <a:ext cx="376580" cy="1224136"/>
                    <a:chOff x="3491880" y="1700808"/>
                    <a:chExt cx="376580" cy="1224136"/>
                  </a:xfrm>
                </p:grpSpPr>
                <p:grpSp>
                  <p:nvGrpSpPr>
                    <p:cNvPr id="803" name="Group 143"/>
                    <p:cNvGrpSpPr/>
                    <p:nvPr/>
                  </p:nvGrpSpPr>
                  <p:grpSpPr>
                    <a:xfrm>
                      <a:off x="3491880" y="2276872"/>
                      <a:ext cx="304572" cy="648072"/>
                      <a:chOff x="3622876" y="1044283"/>
                      <a:chExt cx="1960756" cy="3563452"/>
                    </a:xfrm>
                  </p:grpSpPr>
                  <p:grpSp>
                    <p:nvGrpSpPr>
                      <p:cNvPr id="808" name="Group 1280"/>
                      <p:cNvGrpSpPr>
                        <a:grpSpLocks/>
                      </p:cNvGrpSpPr>
                      <p:nvPr/>
                    </p:nvGrpSpPr>
                    <p:grpSpPr bwMode="auto">
                      <a:xfrm rot="18992529" flipH="1" flipV="1">
                        <a:off x="4245701" y="1044283"/>
                        <a:ext cx="1337931" cy="3563452"/>
                        <a:chOff x="2440" y="885"/>
                        <a:chExt cx="758" cy="2167"/>
                      </a:xfrm>
                    </p:grpSpPr>
                    <p:grpSp>
                      <p:nvGrpSpPr>
                        <p:cNvPr id="810" name="Group 1281"/>
                        <p:cNvGrpSpPr>
                          <a:grpSpLocks/>
                        </p:cNvGrpSpPr>
                        <p:nvPr/>
                      </p:nvGrpSpPr>
                      <p:grpSpPr bwMode="auto">
                        <a:xfrm>
                          <a:off x="2440" y="885"/>
                          <a:ext cx="758" cy="2167"/>
                          <a:chOff x="2431" y="885"/>
                          <a:chExt cx="758" cy="2167"/>
                        </a:xfrm>
                      </p:grpSpPr>
                      <p:sp>
                        <p:nvSpPr>
                          <p:cNvPr id="629"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813" name="Group 1283"/>
                          <p:cNvGrpSpPr>
                            <a:grpSpLocks/>
                          </p:cNvGrpSpPr>
                          <p:nvPr/>
                        </p:nvGrpSpPr>
                        <p:grpSpPr bwMode="auto">
                          <a:xfrm>
                            <a:off x="2431" y="885"/>
                            <a:ext cx="758" cy="2167"/>
                            <a:chOff x="2431" y="885"/>
                            <a:chExt cx="758" cy="2167"/>
                          </a:xfrm>
                        </p:grpSpPr>
                        <p:sp>
                          <p:nvSpPr>
                            <p:cNvPr id="631"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632"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633"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634"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628"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626" name="Freeform 625"/>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818" name="Group 154"/>
                    <p:cNvGrpSpPr/>
                    <p:nvPr/>
                  </p:nvGrpSpPr>
                  <p:grpSpPr>
                    <a:xfrm rot="2633095">
                      <a:off x="3563888" y="1700808"/>
                      <a:ext cx="304572" cy="648072"/>
                      <a:chOff x="3622876" y="1044283"/>
                      <a:chExt cx="1960756" cy="3563452"/>
                    </a:xfrm>
                  </p:grpSpPr>
                  <p:grpSp>
                    <p:nvGrpSpPr>
                      <p:cNvPr id="819" name="Group 1280"/>
                      <p:cNvGrpSpPr>
                        <a:grpSpLocks/>
                      </p:cNvGrpSpPr>
                      <p:nvPr/>
                    </p:nvGrpSpPr>
                    <p:grpSpPr bwMode="auto">
                      <a:xfrm rot="18992529" flipH="1" flipV="1">
                        <a:off x="4245701" y="1044283"/>
                        <a:ext cx="1337931" cy="3563452"/>
                        <a:chOff x="2440" y="885"/>
                        <a:chExt cx="758" cy="2167"/>
                      </a:xfrm>
                    </p:grpSpPr>
                    <p:grpSp>
                      <p:nvGrpSpPr>
                        <p:cNvPr id="820" name="Group 1281"/>
                        <p:cNvGrpSpPr>
                          <a:grpSpLocks/>
                        </p:cNvGrpSpPr>
                        <p:nvPr/>
                      </p:nvGrpSpPr>
                      <p:grpSpPr bwMode="auto">
                        <a:xfrm>
                          <a:off x="2440" y="885"/>
                          <a:ext cx="758" cy="2167"/>
                          <a:chOff x="2431" y="885"/>
                          <a:chExt cx="758" cy="2167"/>
                        </a:xfrm>
                      </p:grpSpPr>
                      <p:sp>
                        <p:nvSpPr>
                          <p:cNvPr id="619"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822" name="Group 1283"/>
                          <p:cNvGrpSpPr>
                            <a:grpSpLocks/>
                          </p:cNvGrpSpPr>
                          <p:nvPr/>
                        </p:nvGrpSpPr>
                        <p:grpSpPr bwMode="auto">
                          <a:xfrm>
                            <a:off x="2431" y="885"/>
                            <a:ext cx="758" cy="2167"/>
                            <a:chOff x="2431" y="885"/>
                            <a:chExt cx="758" cy="2167"/>
                          </a:xfrm>
                        </p:grpSpPr>
                        <p:sp>
                          <p:nvSpPr>
                            <p:cNvPr id="621"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622"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623"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624"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618"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616" name="Freeform 615"/>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grpSp>
                <p:nvGrpSpPr>
                  <p:cNvPr id="825" name="Group 281"/>
                  <p:cNvGrpSpPr/>
                  <p:nvPr/>
                </p:nvGrpSpPr>
                <p:grpSpPr>
                  <a:xfrm rot="2620156">
                    <a:off x="4406280" y="2615208"/>
                    <a:ext cx="376580" cy="1224136"/>
                    <a:chOff x="3491880" y="1700808"/>
                    <a:chExt cx="376580" cy="1224136"/>
                  </a:xfrm>
                </p:grpSpPr>
                <p:grpSp>
                  <p:nvGrpSpPr>
                    <p:cNvPr id="830" name="Group 143"/>
                    <p:cNvGrpSpPr/>
                    <p:nvPr/>
                  </p:nvGrpSpPr>
                  <p:grpSpPr>
                    <a:xfrm>
                      <a:off x="3491880" y="2276872"/>
                      <a:ext cx="304572" cy="648072"/>
                      <a:chOff x="3622876" y="1044283"/>
                      <a:chExt cx="1960756" cy="3563452"/>
                    </a:xfrm>
                  </p:grpSpPr>
                  <p:grpSp>
                    <p:nvGrpSpPr>
                      <p:cNvPr id="832" name="Group 1280"/>
                      <p:cNvGrpSpPr>
                        <a:grpSpLocks/>
                      </p:cNvGrpSpPr>
                      <p:nvPr/>
                    </p:nvGrpSpPr>
                    <p:grpSpPr bwMode="auto">
                      <a:xfrm rot="18992529" flipH="1" flipV="1">
                        <a:off x="4245701" y="1044283"/>
                        <a:ext cx="1337931" cy="3563452"/>
                        <a:chOff x="2440" y="885"/>
                        <a:chExt cx="758" cy="2167"/>
                      </a:xfrm>
                    </p:grpSpPr>
                    <p:grpSp>
                      <p:nvGrpSpPr>
                        <p:cNvPr id="835" name="Group 1281"/>
                        <p:cNvGrpSpPr>
                          <a:grpSpLocks/>
                        </p:cNvGrpSpPr>
                        <p:nvPr/>
                      </p:nvGrpSpPr>
                      <p:grpSpPr bwMode="auto">
                        <a:xfrm>
                          <a:off x="2440" y="885"/>
                          <a:ext cx="758" cy="2167"/>
                          <a:chOff x="2431" y="885"/>
                          <a:chExt cx="758" cy="2167"/>
                        </a:xfrm>
                      </p:grpSpPr>
                      <p:sp>
                        <p:nvSpPr>
                          <p:cNvPr id="607"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840" name="Group 1283"/>
                          <p:cNvGrpSpPr>
                            <a:grpSpLocks/>
                          </p:cNvGrpSpPr>
                          <p:nvPr/>
                        </p:nvGrpSpPr>
                        <p:grpSpPr bwMode="auto">
                          <a:xfrm>
                            <a:off x="2431" y="885"/>
                            <a:ext cx="758" cy="2167"/>
                            <a:chOff x="2431" y="885"/>
                            <a:chExt cx="758" cy="2167"/>
                          </a:xfrm>
                        </p:grpSpPr>
                        <p:sp>
                          <p:nvSpPr>
                            <p:cNvPr id="609"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610"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611"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612"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606"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604" name="Freeform 603"/>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841" name="Group 154"/>
                    <p:cNvGrpSpPr/>
                    <p:nvPr/>
                  </p:nvGrpSpPr>
                  <p:grpSpPr>
                    <a:xfrm rot="2633095">
                      <a:off x="3563888" y="1700808"/>
                      <a:ext cx="304572" cy="648072"/>
                      <a:chOff x="3622876" y="1044283"/>
                      <a:chExt cx="1960756" cy="3563452"/>
                    </a:xfrm>
                  </p:grpSpPr>
                  <p:grpSp>
                    <p:nvGrpSpPr>
                      <p:cNvPr id="842" name="Group 1280"/>
                      <p:cNvGrpSpPr>
                        <a:grpSpLocks/>
                      </p:cNvGrpSpPr>
                      <p:nvPr/>
                    </p:nvGrpSpPr>
                    <p:grpSpPr bwMode="auto">
                      <a:xfrm rot="18992529" flipH="1" flipV="1">
                        <a:off x="4245701" y="1044283"/>
                        <a:ext cx="1337931" cy="3563452"/>
                        <a:chOff x="2440" y="885"/>
                        <a:chExt cx="758" cy="2167"/>
                      </a:xfrm>
                    </p:grpSpPr>
                    <p:grpSp>
                      <p:nvGrpSpPr>
                        <p:cNvPr id="844" name="Group 1281"/>
                        <p:cNvGrpSpPr>
                          <a:grpSpLocks/>
                        </p:cNvGrpSpPr>
                        <p:nvPr/>
                      </p:nvGrpSpPr>
                      <p:grpSpPr bwMode="auto">
                        <a:xfrm>
                          <a:off x="2440" y="885"/>
                          <a:ext cx="758" cy="2167"/>
                          <a:chOff x="2431" y="885"/>
                          <a:chExt cx="758" cy="2167"/>
                        </a:xfrm>
                      </p:grpSpPr>
                      <p:sp>
                        <p:nvSpPr>
                          <p:cNvPr id="597"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847" name="Group 1283"/>
                          <p:cNvGrpSpPr>
                            <a:grpSpLocks/>
                          </p:cNvGrpSpPr>
                          <p:nvPr/>
                        </p:nvGrpSpPr>
                        <p:grpSpPr bwMode="auto">
                          <a:xfrm>
                            <a:off x="2431" y="885"/>
                            <a:ext cx="758" cy="2167"/>
                            <a:chOff x="2431" y="885"/>
                            <a:chExt cx="758" cy="2167"/>
                          </a:xfrm>
                        </p:grpSpPr>
                        <p:sp>
                          <p:nvSpPr>
                            <p:cNvPr id="599"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600"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601"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602"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596"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594" name="Freeform 593"/>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grpSp>
          </p:grpSp>
          <p:grpSp>
            <p:nvGrpSpPr>
              <p:cNvPr id="852" name="Group 444"/>
              <p:cNvGrpSpPr/>
              <p:nvPr/>
            </p:nvGrpSpPr>
            <p:grpSpPr>
              <a:xfrm rot="18707646">
                <a:off x="3677702" y="2005608"/>
                <a:ext cx="1681336" cy="2138536"/>
                <a:chOff x="3372902" y="1700808"/>
                <a:chExt cx="1681336" cy="2138536"/>
              </a:xfrm>
            </p:grpSpPr>
            <p:grpSp>
              <p:nvGrpSpPr>
                <p:cNvPr id="854" name="Group 165"/>
                <p:cNvGrpSpPr/>
                <p:nvPr/>
              </p:nvGrpSpPr>
              <p:grpSpPr>
                <a:xfrm rot="20706912">
                  <a:off x="3491880" y="1700808"/>
                  <a:ext cx="376580" cy="1224136"/>
                  <a:chOff x="3491880" y="1700808"/>
                  <a:chExt cx="376580" cy="1224136"/>
                </a:xfrm>
              </p:grpSpPr>
              <p:grpSp>
                <p:nvGrpSpPr>
                  <p:cNvPr id="857" name="Group 143"/>
                  <p:cNvGrpSpPr/>
                  <p:nvPr/>
                </p:nvGrpSpPr>
                <p:grpSpPr>
                  <a:xfrm>
                    <a:off x="3491880" y="2276872"/>
                    <a:ext cx="304572" cy="648072"/>
                    <a:chOff x="3622876" y="1044283"/>
                    <a:chExt cx="1960756" cy="3563452"/>
                  </a:xfrm>
                </p:grpSpPr>
                <p:grpSp>
                  <p:nvGrpSpPr>
                    <p:cNvPr id="862" name="Group 1280"/>
                    <p:cNvGrpSpPr>
                      <a:grpSpLocks/>
                    </p:cNvGrpSpPr>
                    <p:nvPr/>
                  </p:nvGrpSpPr>
                  <p:grpSpPr bwMode="auto">
                    <a:xfrm rot="18992529" flipH="1" flipV="1">
                      <a:off x="4245701" y="1044283"/>
                      <a:ext cx="1337931" cy="3563452"/>
                      <a:chOff x="2440" y="885"/>
                      <a:chExt cx="758" cy="2167"/>
                    </a:xfrm>
                  </p:grpSpPr>
                  <p:grpSp>
                    <p:nvGrpSpPr>
                      <p:cNvPr id="863" name="Group 1281"/>
                      <p:cNvGrpSpPr>
                        <a:grpSpLocks/>
                      </p:cNvGrpSpPr>
                      <p:nvPr/>
                    </p:nvGrpSpPr>
                    <p:grpSpPr bwMode="auto">
                      <a:xfrm>
                        <a:off x="2440" y="885"/>
                        <a:ext cx="758" cy="2167"/>
                        <a:chOff x="2431" y="885"/>
                        <a:chExt cx="758" cy="2167"/>
                      </a:xfrm>
                    </p:grpSpPr>
                    <p:sp>
                      <p:nvSpPr>
                        <p:cNvPr id="578"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864" name="Group 1283"/>
                        <p:cNvGrpSpPr>
                          <a:grpSpLocks/>
                        </p:cNvGrpSpPr>
                        <p:nvPr/>
                      </p:nvGrpSpPr>
                      <p:grpSpPr bwMode="auto">
                        <a:xfrm>
                          <a:off x="2431" y="885"/>
                          <a:ext cx="758" cy="2167"/>
                          <a:chOff x="2431" y="885"/>
                          <a:chExt cx="758" cy="2167"/>
                        </a:xfrm>
                      </p:grpSpPr>
                      <p:sp>
                        <p:nvSpPr>
                          <p:cNvPr id="580"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581"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582"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583"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577"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575" name="Freeform 574"/>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865" name="Group 154"/>
                  <p:cNvGrpSpPr/>
                  <p:nvPr/>
                </p:nvGrpSpPr>
                <p:grpSpPr>
                  <a:xfrm rot="2633095">
                    <a:off x="3563888" y="1700808"/>
                    <a:ext cx="304572" cy="648072"/>
                    <a:chOff x="3622876" y="1044283"/>
                    <a:chExt cx="1960756" cy="3563452"/>
                  </a:xfrm>
                </p:grpSpPr>
                <p:grpSp>
                  <p:nvGrpSpPr>
                    <p:cNvPr id="866" name="Group 1280"/>
                    <p:cNvGrpSpPr>
                      <a:grpSpLocks/>
                    </p:cNvGrpSpPr>
                    <p:nvPr/>
                  </p:nvGrpSpPr>
                  <p:grpSpPr bwMode="auto">
                    <a:xfrm rot="18992529" flipH="1" flipV="1">
                      <a:off x="4245701" y="1044283"/>
                      <a:ext cx="1337931" cy="3563452"/>
                      <a:chOff x="2440" y="885"/>
                      <a:chExt cx="758" cy="2167"/>
                    </a:xfrm>
                  </p:grpSpPr>
                  <p:grpSp>
                    <p:nvGrpSpPr>
                      <p:cNvPr id="867" name="Group 1281"/>
                      <p:cNvGrpSpPr>
                        <a:grpSpLocks/>
                      </p:cNvGrpSpPr>
                      <p:nvPr/>
                    </p:nvGrpSpPr>
                    <p:grpSpPr bwMode="auto">
                      <a:xfrm>
                        <a:off x="2440" y="885"/>
                        <a:ext cx="758" cy="2167"/>
                        <a:chOff x="2431" y="885"/>
                        <a:chExt cx="758" cy="2167"/>
                      </a:xfrm>
                    </p:grpSpPr>
                    <p:sp>
                      <p:nvSpPr>
                        <p:cNvPr id="568"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868" name="Group 1283"/>
                        <p:cNvGrpSpPr>
                          <a:grpSpLocks/>
                        </p:cNvGrpSpPr>
                        <p:nvPr/>
                      </p:nvGrpSpPr>
                      <p:grpSpPr bwMode="auto">
                        <a:xfrm>
                          <a:off x="2431" y="885"/>
                          <a:ext cx="758" cy="2167"/>
                          <a:chOff x="2431" y="885"/>
                          <a:chExt cx="758" cy="2167"/>
                        </a:xfrm>
                      </p:grpSpPr>
                      <p:sp>
                        <p:nvSpPr>
                          <p:cNvPr id="570"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571"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572"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573"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567"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565" name="Freeform 564"/>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grpSp>
              <p:nvGrpSpPr>
                <p:cNvPr id="869" name="Group 166"/>
                <p:cNvGrpSpPr/>
                <p:nvPr/>
              </p:nvGrpSpPr>
              <p:grpSpPr>
                <a:xfrm rot="2549240">
                  <a:off x="3644280" y="1853208"/>
                  <a:ext cx="376580" cy="1224136"/>
                  <a:chOff x="3491880" y="1700808"/>
                  <a:chExt cx="376580" cy="1224136"/>
                </a:xfrm>
              </p:grpSpPr>
              <p:grpSp>
                <p:nvGrpSpPr>
                  <p:cNvPr id="870" name="Group 143"/>
                  <p:cNvGrpSpPr/>
                  <p:nvPr/>
                </p:nvGrpSpPr>
                <p:grpSpPr>
                  <a:xfrm>
                    <a:off x="3491880" y="2276872"/>
                    <a:ext cx="304572" cy="648072"/>
                    <a:chOff x="3622876" y="1044283"/>
                    <a:chExt cx="1960756" cy="3563452"/>
                  </a:xfrm>
                </p:grpSpPr>
                <p:grpSp>
                  <p:nvGrpSpPr>
                    <p:cNvPr id="871" name="Group 1280"/>
                    <p:cNvGrpSpPr>
                      <a:grpSpLocks/>
                    </p:cNvGrpSpPr>
                    <p:nvPr/>
                  </p:nvGrpSpPr>
                  <p:grpSpPr bwMode="auto">
                    <a:xfrm rot="18992529" flipH="1" flipV="1">
                      <a:off x="4245701" y="1044283"/>
                      <a:ext cx="1337931" cy="3563452"/>
                      <a:chOff x="2440" y="885"/>
                      <a:chExt cx="758" cy="2167"/>
                    </a:xfrm>
                  </p:grpSpPr>
                  <p:grpSp>
                    <p:nvGrpSpPr>
                      <p:cNvPr id="873" name="Group 1281"/>
                      <p:cNvGrpSpPr>
                        <a:grpSpLocks/>
                      </p:cNvGrpSpPr>
                      <p:nvPr/>
                    </p:nvGrpSpPr>
                    <p:grpSpPr bwMode="auto">
                      <a:xfrm>
                        <a:off x="2440" y="885"/>
                        <a:ext cx="758" cy="2167"/>
                        <a:chOff x="2431" y="885"/>
                        <a:chExt cx="758" cy="2167"/>
                      </a:xfrm>
                    </p:grpSpPr>
                    <p:sp>
                      <p:nvSpPr>
                        <p:cNvPr id="556"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876" name="Group 1283"/>
                        <p:cNvGrpSpPr>
                          <a:grpSpLocks/>
                        </p:cNvGrpSpPr>
                        <p:nvPr/>
                      </p:nvGrpSpPr>
                      <p:grpSpPr bwMode="auto">
                        <a:xfrm>
                          <a:off x="2431" y="885"/>
                          <a:ext cx="758" cy="2167"/>
                          <a:chOff x="2431" y="885"/>
                          <a:chExt cx="758" cy="2167"/>
                        </a:xfrm>
                      </p:grpSpPr>
                      <p:sp>
                        <p:nvSpPr>
                          <p:cNvPr id="558"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559"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560"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561"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555"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553" name="Freeform 552"/>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881" name="Group 154"/>
                  <p:cNvGrpSpPr/>
                  <p:nvPr/>
                </p:nvGrpSpPr>
                <p:grpSpPr>
                  <a:xfrm rot="2633095">
                    <a:off x="3563888" y="1700808"/>
                    <a:ext cx="304572" cy="648072"/>
                    <a:chOff x="3622876" y="1044283"/>
                    <a:chExt cx="1960756" cy="3563452"/>
                  </a:xfrm>
                </p:grpSpPr>
                <p:grpSp>
                  <p:nvGrpSpPr>
                    <p:cNvPr id="883" name="Group 1280"/>
                    <p:cNvGrpSpPr>
                      <a:grpSpLocks/>
                    </p:cNvGrpSpPr>
                    <p:nvPr/>
                  </p:nvGrpSpPr>
                  <p:grpSpPr bwMode="auto">
                    <a:xfrm rot="18992529" flipH="1" flipV="1">
                      <a:off x="4245701" y="1044283"/>
                      <a:ext cx="1337931" cy="3563452"/>
                      <a:chOff x="2440" y="885"/>
                      <a:chExt cx="758" cy="2167"/>
                    </a:xfrm>
                  </p:grpSpPr>
                  <p:grpSp>
                    <p:nvGrpSpPr>
                      <p:cNvPr id="886" name="Group 1281"/>
                      <p:cNvGrpSpPr>
                        <a:grpSpLocks/>
                      </p:cNvGrpSpPr>
                      <p:nvPr/>
                    </p:nvGrpSpPr>
                    <p:grpSpPr bwMode="auto">
                      <a:xfrm>
                        <a:off x="2440" y="885"/>
                        <a:ext cx="758" cy="2167"/>
                        <a:chOff x="2431" y="885"/>
                        <a:chExt cx="758" cy="2167"/>
                      </a:xfrm>
                    </p:grpSpPr>
                    <p:sp>
                      <p:nvSpPr>
                        <p:cNvPr id="546"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891" name="Group 1283"/>
                        <p:cNvGrpSpPr>
                          <a:grpSpLocks/>
                        </p:cNvGrpSpPr>
                        <p:nvPr/>
                      </p:nvGrpSpPr>
                      <p:grpSpPr bwMode="auto">
                        <a:xfrm>
                          <a:off x="2431" y="885"/>
                          <a:ext cx="758" cy="2167"/>
                          <a:chOff x="2431" y="885"/>
                          <a:chExt cx="758" cy="2167"/>
                        </a:xfrm>
                      </p:grpSpPr>
                      <p:sp>
                        <p:nvSpPr>
                          <p:cNvPr id="548"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549"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550"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551"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545"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543" name="Freeform 542"/>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grpSp>
              <p:nvGrpSpPr>
                <p:cNvPr id="892" name="Group 189"/>
                <p:cNvGrpSpPr/>
                <p:nvPr/>
              </p:nvGrpSpPr>
              <p:grpSpPr>
                <a:xfrm rot="2923079">
                  <a:off x="3796680" y="2005608"/>
                  <a:ext cx="376580" cy="1224136"/>
                  <a:chOff x="3491880" y="1700808"/>
                  <a:chExt cx="376580" cy="1224136"/>
                </a:xfrm>
              </p:grpSpPr>
              <p:grpSp>
                <p:nvGrpSpPr>
                  <p:cNvPr id="893" name="Group 143"/>
                  <p:cNvGrpSpPr/>
                  <p:nvPr/>
                </p:nvGrpSpPr>
                <p:grpSpPr>
                  <a:xfrm>
                    <a:off x="3491880" y="2276872"/>
                    <a:ext cx="304572" cy="648072"/>
                    <a:chOff x="3622876" y="1044283"/>
                    <a:chExt cx="1960756" cy="3563452"/>
                  </a:xfrm>
                </p:grpSpPr>
                <p:grpSp>
                  <p:nvGrpSpPr>
                    <p:cNvPr id="895" name="Group 1280"/>
                    <p:cNvGrpSpPr>
                      <a:grpSpLocks/>
                    </p:cNvGrpSpPr>
                    <p:nvPr/>
                  </p:nvGrpSpPr>
                  <p:grpSpPr bwMode="auto">
                    <a:xfrm rot="18992529" flipH="1" flipV="1">
                      <a:off x="4245701" y="1044283"/>
                      <a:ext cx="1337931" cy="3563452"/>
                      <a:chOff x="2440" y="885"/>
                      <a:chExt cx="758" cy="2167"/>
                    </a:xfrm>
                  </p:grpSpPr>
                  <p:grpSp>
                    <p:nvGrpSpPr>
                      <p:cNvPr id="898" name="Group 1281"/>
                      <p:cNvGrpSpPr>
                        <a:grpSpLocks/>
                      </p:cNvGrpSpPr>
                      <p:nvPr/>
                    </p:nvGrpSpPr>
                    <p:grpSpPr bwMode="auto">
                      <a:xfrm>
                        <a:off x="2440" y="885"/>
                        <a:ext cx="758" cy="2167"/>
                        <a:chOff x="2431" y="885"/>
                        <a:chExt cx="758" cy="2167"/>
                      </a:xfrm>
                    </p:grpSpPr>
                    <p:sp>
                      <p:nvSpPr>
                        <p:cNvPr id="534"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903" name="Group 1283"/>
                        <p:cNvGrpSpPr>
                          <a:grpSpLocks/>
                        </p:cNvGrpSpPr>
                        <p:nvPr/>
                      </p:nvGrpSpPr>
                      <p:grpSpPr bwMode="auto">
                        <a:xfrm>
                          <a:off x="2431" y="885"/>
                          <a:ext cx="758" cy="2167"/>
                          <a:chOff x="2431" y="885"/>
                          <a:chExt cx="758" cy="2167"/>
                        </a:xfrm>
                      </p:grpSpPr>
                      <p:sp>
                        <p:nvSpPr>
                          <p:cNvPr id="536"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537"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538"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539"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533"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531" name="Freeform 530"/>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905" name="Group 154"/>
                  <p:cNvGrpSpPr/>
                  <p:nvPr/>
                </p:nvGrpSpPr>
                <p:grpSpPr>
                  <a:xfrm rot="2633095">
                    <a:off x="3563888" y="1700808"/>
                    <a:ext cx="304572" cy="648072"/>
                    <a:chOff x="3622876" y="1044283"/>
                    <a:chExt cx="1960756" cy="3563452"/>
                  </a:xfrm>
                </p:grpSpPr>
                <p:grpSp>
                  <p:nvGrpSpPr>
                    <p:cNvPr id="908" name="Group 1280"/>
                    <p:cNvGrpSpPr>
                      <a:grpSpLocks/>
                    </p:cNvGrpSpPr>
                    <p:nvPr/>
                  </p:nvGrpSpPr>
                  <p:grpSpPr bwMode="auto">
                    <a:xfrm rot="18992529" flipH="1" flipV="1">
                      <a:off x="4245701" y="1044283"/>
                      <a:ext cx="1337931" cy="3563452"/>
                      <a:chOff x="2440" y="885"/>
                      <a:chExt cx="758" cy="2167"/>
                    </a:xfrm>
                  </p:grpSpPr>
                  <p:grpSp>
                    <p:nvGrpSpPr>
                      <p:cNvPr id="913" name="Group 1281"/>
                      <p:cNvGrpSpPr>
                        <a:grpSpLocks/>
                      </p:cNvGrpSpPr>
                      <p:nvPr/>
                    </p:nvGrpSpPr>
                    <p:grpSpPr bwMode="auto">
                      <a:xfrm>
                        <a:off x="2440" y="885"/>
                        <a:ext cx="758" cy="2167"/>
                        <a:chOff x="2431" y="885"/>
                        <a:chExt cx="758" cy="2167"/>
                      </a:xfrm>
                    </p:grpSpPr>
                    <p:sp>
                      <p:nvSpPr>
                        <p:cNvPr id="524"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914" name="Group 1283"/>
                        <p:cNvGrpSpPr>
                          <a:grpSpLocks/>
                        </p:cNvGrpSpPr>
                        <p:nvPr/>
                      </p:nvGrpSpPr>
                      <p:grpSpPr bwMode="auto">
                        <a:xfrm>
                          <a:off x="2431" y="885"/>
                          <a:ext cx="758" cy="2167"/>
                          <a:chOff x="2431" y="885"/>
                          <a:chExt cx="758" cy="2167"/>
                        </a:xfrm>
                      </p:grpSpPr>
                      <p:sp>
                        <p:nvSpPr>
                          <p:cNvPr id="526"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527"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528"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529"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523"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521" name="Freeform 520"/>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grpSp>
              <p:nvGrpSpPr>
                <p:cNvPr id="915" name="Group 235"/>
                <p:cNvGrpSpPr/>
                <p:nvPr/>
              </p:nvGrpSpPr>
              <p:grpSpPr>
                <a:xfrm rot="2237695">
                  <a:off x="4101480" y="2310408"/>
                  <a:ext cx="376580" cy="1224136"/>
                  <a:chOff x="3491880" y="1700808"/>
                  <a:chExt cx="376580" cy="1224136"/>
                </a:xfrm>
              </p:grpSpPr>
              <p:grpSp>
                <p:nvGrpSpPr>
                  <p:cNvPr id="917" name="Group 143"/>
                  <p:cNvGrpSpPr/>
                  <p:nvPr/>
                </p:nvGrpSpPr>
                <p:grpSpPr>
                  <a:xfrm>
                    <a:off x="3491880" y="2276872"/>
                    <a:ext cx="304572" cy="648072"/>
                    <a:chOff x="3622876" y="1044283"/>
                    <a:chExt cx="1960756" cy="3563452"/>
                  </a:xfrm>
                </p:grpSpPr>
                <p:grpSp>
                  <p:nvGrpSpPr>
                    <p:cNvPr id="920" name="Group 1280"/>
                    <p:cNvGrpSpPr>
                      <a:grpSpLocks/>
                    </p:cNvGrpSpPr>
                    <p:nvPr/>
                  </p:nvGrpSpPr>
                  <p:grpSpPr bwMode="auto">
                    <a:xfrm rot="18992529" flipH="1" flipV="1">
                      <a:off x="4245701" y="1044283"/>
                      <a:ext cx="1337931" cy="3563452"/>
                      <a:chOff x="2440" y="885"/>
                      <a:chExt cx="758" cy="2167"/>
                    </a:xfrm>
                  </p:grpSpPr>
                  <p:grpSp>
                    <p:nvGrpSpPr>
                      <p:cNvPr id="925" name="Group 1281"/>
                      <p:cNvGrpSpPr>
                        <a:grpSpLocks/>
                      </p:cNvGrpSpPr>
                      <p:nvPr/>
                    </p:nvGrpSpPr>
                    <p:grpSpPr bwMode="auto">
                      <a:xfrm>
                        <a:off x="2440" y="885"/>
                        <a:ext cx="758" cy="2167"/>
                        <a:chOff x="2431" y="885"/>
                        <a:chExt cx="758" cy="2167"/>
                      </a:xfrm>
                    </p:grpSpPr>
                    <p:sp>
                      <p:nvSpPr>
                        <p:cNvPr id="512"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927" name="Group 1283"/>
                        <p:cNvGrpSpPr>
                          <a:grpSpLocks/>
                        </p:cNvGrpSpPr>
                        <p:nvPr/>
                      </p:nvGrpSpPr>
                      <p:grpSpPr bwMode="auto">
                        <a:xfrm>
                          <a:off x="2431" y="885"/>
                          <a:ext cx="758" cy="2167"/>
                          <a:chOff x="2431" y="885"/>
                          <a:chExt cx="758" cy="2167"/>
                        </a:xfrm>
                      </p:grpSpPr>
                      <p:sp>
                        <p:nvSpPr>
                          <p:cNvPr id="514"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515"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516"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517"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511"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509" name="Freeform 508"/>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930" name="Group 154"/>
                  <p:cNvGrpSpPr/>
                  <p:nvPr/>
                </p:nvGrpSpPr>
                <p:grpSpPr>
                  <a:xfrm rot="2633095">
                    <a:off x="3563888" y="1700808"/>
                    <a:ext cx="304572" cy="648072"/>
                    <a:chOff x="3622876" y="1044283"/>
                    <a:chExt cx="1960756" cy="3563452"/>
                  </a:xfrm>
                </p:grpSpPr>
                <p:grpSp>
                  <p:nvGrpSpPr>
                    <p:cNvPr id="935" name="Group 1280"/>
                    <p:cNvGrpSpPr>
                      <a:grpSpLocks/>
                    </p:cNvGrpSpPr>
                    <p:nvPr/>
                  </p:nvGrpSpPr>
                  <p:grpSpPr bwMode="auto">
                    <a:xfrm rot="18992529" flipH="1" flipV="1">
                      <a:off x="4245701" y="1044283"/>
                      <a:ext cx="1337931" cy="3563452"/>
                      <a:chOff x="2440" y="885"/>
                      <a:chExt cx="758" cy="2167"/>
                    </a:xfrm>
                  </p:grpSpPr>
                  <p:grpSp>
                    <p:nvGrpSpPr>
                      <p:cNvPr id="936" name="Group 1281"/>
                      <p:cNvGrpSpPr>
                        <a:grpSpLocks/>
                      </p:cNvGrpSpPr>
                      <p:nvPr/>
                    </p:nvGrpSpPr>
                    <p:grpSpPr bwMode="auto">
                      <a:xfrm>
                        <a:off x="2440" y="885"/>
                        <a:ext cx="758" cy="2167"/>
                        <a:chOff x="2431" y="885"/>
                        <a:chExt cx="758" cy="2167"/>
                      </a:xfrm>
                    </p:grpSpPr>
                    <p:sp>
                      <p:nvSpPr>
                        <p:cNvPr id="502"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937" name="Group 1283"/>
                        <p:cNvGrpSpPr>
                          <a:grpSpLocks/>
                        </p:cNvGrpSpPr>
                        <p:nvPr/>
                      </p:nvGrpSpPr>
                      <p:grpSpPr bwMode="auto">
                        <a:xfrm>
                          <a:off x="2431" y="885"/>
                          <a:ext cx="758" cy="2167"/>
                          <a:chOff x="2431" y="885"/>
                          <a:chExt cx="758" cy="2167"/>
                        </a:xfrm>
                      </p:grpSpPr>
                      <p:sp>
                        <p:nvSpPr>
                          <p:cNvPr id="504"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505"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506"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507"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501"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499" name="Freeform 498"/>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grpSp>
              <p:nvGrpSpPr>
                <p:cNvPr id="939" name="Group 258"/>
                <p:cNvGrpSpPr/>
                <p:nvPr/>
              </p:nvGrpSpPr>
              <p:grpSpPr>
                <a:xfrm rot="18894021">
                  <a:off x="4253880" y="2462808"/>
                  <a:ext cx="376580" cy="1224136"/>
                  <a:chOff x="3491880" y="1700808"/>
                  <a:chExt cx="376580" cy="1224136"/>
                </a:xfrm>
              </p:grpSpPr>
              <p:grpSp>
                <p:nvGrpSpPr>
                  <p:cNvPr id="942" name="Group 143"/>
                  <p:cNvGrpSpPr/>
                  <p:nvPr/>
                </p:nvGrpSpPr>
                <p:grpSpPr>
                  <a:xfrm>
                    <a:off x="3491880" y="2276872"/>
                    <a:ext cx="304572" cy="648072"/>
                    <a:chOff x="3622876" y="1044283"/>
                    <a:chExt cx="1960756" cy="3563452"/>
                  </a:xfrm>
                </p:grpSpPr>
                <p:grpSp>
                  <p:nvGrpSpPr>
                    <p:cNvPr id="947" name="Group 1280"/>
                    <p:cNvGrpSpPr>
                      <a:grpSpLocks/>
                    </p:cNvGrpSpPr>
                    <p:nvPr/>
                  </p:nvGrpSpPr>
                  <p:grpSpPr bwMode="auto">
                    <a:xfrm rot="18992529" flipH="1" flipV="1">
                      <a:off x="4245701" y="1044283"/>
                      <a:ext cx="1337931" cy="3563452"/>
                      <a:chOff x="2440" y="885"/>
                      <a:chExt cx="758" cy="2167"/>
                    </a:xfrm>
                  </p:grpSpPr>
                  <p:grpSp>
                    <p:nvGrpSpPr>
                      <p:cNvPr id="949" name="Group 1281"/>
                      <p:cNvGrpSpPr>
                        <a:grpSpLocks/>
                      </p:cNvGrpSpPr>
                      <p:nvPr/>
                    </p:nvGrpSpPr>
                    <p:grpSpPr bwMode="auto">
                      <a:xfrm>
                        <a:off x="2440" y="885"/>
                        <a:ext cx="758" cy="2167"/>
                        <a:chOff x="2431" y="885"/>
                        <a:chExt cx="758" cy="2167"/>
                      </a:xfrm>
                    </p:grpSpPr>
                    <p:sp>
                      <p:nvSpPr>
                        <p:cNvPr id="490"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952" name="Group 1283"/>
                        <p:cNvGrpSpPr>
                          <a:grpSpLocks/>
                        </p:cNvGrpSpPr>
                        <p:nvPr/>
                      </p:nvGrpSpPr>
                      <p:grpSpPr bwMode="auto">
                        <a:xfrm>
                          <a:off x="2431" y="885"/>
                          <a:ext cx="758" cy="2167"/>
                          <a:chOff x="2431" y="885"/>
                          <a:chExt cx="758" cy="2167"/>
                        </a:xfrm>
                      </p:grpSpPr>
                      <p:sp>
                        <p:nvSpPr>
                          <p:cNvPr id="492"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493"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494"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495"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489"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487" name="Freeform 486"/>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957" name="Group 154"/>
                  <p:cNvGrpSpPr/>
                  <p:nvPr/>
                </p:nvGrpSpPr>
                <p:grpSpPr>
                  <a:xfrm rot="2633095">
                    <a:off x="3563888" y="1700808"/>
                    <a:ext cx="304572" cy="648072"/>
                    <a:chOff x="3622876" y="1044283"/>
                    <a:chExt cx="1960756" cy="3563452"/>
                  </a:xfrm>
                </p:grpSpPr>
                <p:grpSp>
                  <p:nvGrpSpPr>
                    <p:cNvPr id="958" name="Group 1280"/>
                    <p:cNvGrpSpPr>
                      <a:grpSpLocks/>
                    </p:cNvGrpSpPr>
                    <p:nvPr/>
                  </p:nvGrpSpPr>
                  <p:grpSpPr bwMode="auto">
                    <a:xfrm rot="18992529" flipH="1" flipV="1">
                      <a:off x="4245701" y="1044283"/>
                      <a:ext cx="1337931" cy="3563452"/>
                      <a:chOff x="2440" y="885"/>
                      <a:chExt cx="758" cy="2167"/>
                    </a:xfrm>
                  </p:grpSpPr>
                  <p:grpSp>
                    <p:nvGrpSpPr>
                      <p:cNvPr id="959" name="Group 1281"/>
                      <p:cNvGrpSpPr>
                        <a:grpSpLocks/>
                      </p:cNvGrpSpPr>
                      <p:nvPr/>
                    </p:nvGrpSpPr>
                    <p:grpSpPr bwMode="auto">
                      <a:xfrm>
                        <a:off x="2440" y="885"/>
                        <a:ext cx="758" cy="2167"/>
                        <a:chOff x="2431" y="885"/>
                        <a:chExt cx="758" cy="2167"/>
                      </a:xfrm>
                    </p:grpSpPr>
                    <p:sp>
                      <p:nvSpPr>
                        <p:cNvPr id="480"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961" name="Group 1283"/>
                        <p:cNvGrpSpPr>
                          <a:grpSpLocks/>
                        </p:cNvGrpSpPr>
                        <p:nvPr/>
                      </p:nvGrpSpPr>
                      <p:grpSpPr bwMode="auto">
                        <a:xfrm>
                          <a:off x="2431" y="885"/>
                          <a:ext cx="758" cy="2167"/>
                          <a:chOff x="2431" y="885"/>
                          <a:chExt cx="758" cy="2167"/>
                        </a:xfrm>
                      </p:grpSpPr>
                      <p:sp>
                        <p:nvSpPr>
                          <p:cNvPr id="482"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483"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484"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485"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479"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477" name="Freeform 476"/>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grpSp>
              <p:nvGrpSpPr>
                <p:cNvPr id="964" name="Group 281"/>
                <p:cNvGrpSpPr/>
                <p:nvPr/>
              </p:nvGrpSpPr>
              <p:grpSpPr>
                <a:xfrm rot="2620156">
                  <a:off x="4406280" y="2615208"/>
                  <a:ext cx="376580" cy="1224136"/>
                  <a:chOff x="3491880" y="1700808"/>
                  <a:chExt cx="376580" cy="1224136"/>
                </a:xfrm>
              </p:grpSpPr>
              <p:grpSp>
                <p:nvGrpSpPr>
                  <p:cNvPr id="969" name="Group 143"/>
                  <p:cNvGrpSpPr/>
                  <p:nvPr/>
                </p:nvGrpSpPr>
                <p:grpSpPr>
                  <a:xfrm>
                    <a:off x="3491880" y="2276872"/>
                    <a:ext cx="304572" cy="648072"/>
                    <a:chOff x="3622876" y="1044283"/>
                    <a:chExt cx="1960756" cy="3563452"/>
                  </a:xfrm>
                </p:grpSpPr>
                <p:grpSp>
                  <p:nvGrpSpPr>
                    <p:cNvPr id="971" name="Group 1280"/>
                    <p:cNvGrpSpPr>
                      <a:grpSpLocks/>
                    </p:cNvGrpSpPr>
                    <p:nvPr/>
                  </p:nvGrpSpPr>
                  <p:grpSpPr bwMode="auto">
                    <a:xfrm rot="18992529" flipH="1" flipV="1">
                      <a:off x="4245701" y="1044283"/>
                      <a:ext cx="1337931" cy="3563452"/>
                      <a:chOff x="2440" y="885"/>
                      <a:chExt cx="758" cy="2167"/>
                    </a:xfrm>
                  </p:grpSpPr>
                  <p:grpSp>
                    <p:nvGrpSpPr>
                      <p:cNvPr id="974" name="Group 1281"/>
                      <p:cNvGrpSpPr>
                        <a:grpSpLocks/>
                      </p:cNvGrpSpPr>
                      <p:nvPr/>
                    </p:nvGrpSpPr>
                    <p:grpSpPr bwMode="auto">
                      <a:xfrm>
                        <a:off x="2440" y="885"/>
                        <a:ext cx="758" cy="2167"/>
                        <a:chOff x="2431" y="885"/>
                        <a:chExt cx="758" cy="2167"/>
                      </a:xfrm>
                    </p:grpSpPr>
                    <p:sp>
                      <p:nvSpPr>
                        <p:cNvPr id="468"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979" name="Group 1283"/>
                        <p:cNvGrpSpPr>
                          <a:grpSpLocks/>
                        </p:cNvGrpSpPr>
                        <p:nvPr/>
                      </p:nvGrpSpPr>
                      <p:grpSpPr bwMode="auto">
                        <a:xfrm>
                          <a:off x="2431" y="885"/>
                          <a:ext cx="758" cy="2167"/>
                          <a:chOff x="2431" y="885"/>
                          <a:chExt cx="758" cy="2167"/>
                        </a:xfrm>
                      </p:grpSpPr>
                      <p:sp>
                        <p:nvSpPr>
                          <p:cNvPr id="470"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471"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472"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473"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467"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465" name="Freeform 464"/>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980" name="Group 154"/>
                  <p:cNvGrpSpPr/>
                  <p:nvPr/>
                </p:nvGrpSpPr>
                <p:grpSpPr>
                  <a:xfrm rot="2633095">
                    <a:off x="3563888" y="1700808"/>
                    <a:ext cx="304572" cy="648072"/>
                    <a:chOff x="3622876" y="1044283"/>
                    <a:chExt cx="1960756" cy="3563452"/>
                  </a:xfrm>
                </p:grpSpPr>
                <p:grpSp>
                  <p:nvGrpSpPr>
                    <p:cNvPr id="981" name="Group 1280"/>
                    <p:cNvGrpSpPr>
                      <a:grpSpLocks/>
                    </p:cNvGrpSpPr>
                    <p:nvPr/>
                  </p:nvGrpSpPr>
                  <p:grpSpPr bwMode="auto">
                    <a:xfrm rot="18992529" flipH="1" flipV="1">
                      <a:off x="4245701" y="1044283"/>
                      <a:ext cx="1337931" cy="3563452"/>
                      <a:chOff x="2440" y="885"/>
                      <a:chExt cx="758" cy="2167"/>
                    </a:xfrm>
                  </p:grpSpPr>
                  <p:grpSp>
                    <p:nvGrpSpPr>
                      <p:cNvPr id="983" name="Group 1281"/>
                      <p:cNvGrpSpPr>
                        <a:grpSpLocks/>
                      </p:cNvGrpSpPr>
                      <p:nvPr/>
                    </p:nvGrpSpPr>
                    <p:grpSpPr bwMode="auto">
                      <a:xfrm>
                        <a:off x="2440" y="885"/>
                        <a:ext cx="758" cy="2167"/>
                        <a:chOff x="2431" y="885"/>
                        <a:chExt cx="758" cy="2167"/>
                      </a:xfrm>
                    </p:grpSpPr>
                    <p:sp>
                      <p:nvSpPr>
                        <p:cNvPr id="458"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986" name="Group 1283"/>
                        <p:cNvGrpSpPr>
                          <a:grpSpLocks/>
                        </p:cNvGrpSpPr>
                        <p:nvPr/>
                      </p:nvGrpSpPr>
                      <p:grpSpPr bwMode="auto">
                        <a:xfrm>
                          <a:off x="2431" y="885"/>
                          <a:ext cx="758" cy="2167"/>
                          <a:chOff x="2431" y="885"/>
                          <a:chExt cx="758" cy="2167"/>
                        </a:xfrm>
                      </p:grpSpPr>
                      <p:sp>
                        <p:nvSpPr>
                          <p:cNvPr id="460"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461"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462"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463"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457"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455" name="Freeform 454"/>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grpSp>
        </p:grpSp>
        <p:grpSp>
          <p:nvGrpSpPr>
            <p:cNvPr id="991" name="Group 212"/>
            <p:cNvGrpSpPr/>
            <p:nvPr/>
          </p:nvGrpSpPr>
          <p:grpSpPr>
            <a:xfrm rot="15005301">
              <a:off x="3949080" y="2158008"/>
              <a:ext cx="376580" cy="1224136"/>
              <a:chOff x="3491880" y="1700808"/>
              <a:chExt cx="376580" cy="1224136"/>
            </a:xfrm>
          </p:grpSpPr>
          <p:grpSp>
            <p:nvGrpSpPr>
              <p:cNvPr id="993" name="Group 143"/>
              <p:cNvGrpSpPr/>
              <p:nvPr/>
            </p:nvGrpSpPr>
            <p:grpSpPr>
              <a:xfrm>
                <a:off x="3491880" y="2276872"/>
                <a:ext cx="304572" cy="648072"/>
                <a:chOff x="3622876" y="1044283"/>
                <a:chExt cx="1960756" cy="3563452"/>
              </a:xfrm>
            </p:grpSpPr>
            <p:grpSp>
              <p:nvGrpSpPr>
                <p:cNvPr id="996" name="Group 1280"/>
                <p:cNvGrpSpPr>
                  <a:grpSpLocks/>
                </p:cNvGrpSpPr>
                <p:nvPr/>
              </p:nvGrpSpPr>
              <p:grpSpPr bwMode="auto">
                <a:xfrm rot="18992529" flipH="1" flipV="1">
                  <a:off x="4245701" y="1044283"/>
                  <a:ext cx="1337931" cy="3563452"/>
                  <a:chOff x="2440" y="885"/>
                  <a:chExt cx="758" cy="2167"/>
                </a:xfrm>
              </p:grpSpPr>
              <p:grpSp>
                <p:nvGrpSpPr>
                  <p:cNvPr id="1001" name="Group 1281"/>
                  <p:cNvGrpSpPr>
                    <a:grpSpLocks/>
                  </p:cNvGrpSpPr>
                  <p:nvPr/>
                </p:nvGrpSpPr>
                <p:grpSpPr bwMode="auto">
                  <a:xfrm>
                    <a:off x="2440" y="885"/>
                    <a:ext cx="758" cy="2167"/>
                    <a:chOff x="2431" y="885"/>
                    <a:chExt cx="758" cy="2167"/>
                  </a:xfrm>
                </p:grpSpPr>
                <p:sp>
                  <p:nvSpPr>
                    <p:cNvPr id="230"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1002" name="Group 1283"/>
                    <p:cNvGrpSpPr>
                      <a:grpSpLocks/>
                    </p:cNvGrpSpPr>
                    <p:nvPr/>
                  </p:nvGrpSpPr>
                  <p:grpSpPr bwMode="auto">
                    <a:xfrm>
                      <a:off x="2431" y="885"/>
                      <a:ext cx="758" cy="2167"/>
                      <a:chOff x="2431" y="885"/>
                      <a:chExt cx="758" cy="2167"/>
                    </a:xfrm>
                  </p:grpSpPr>
                  <p:sp>
                    <p:nvSpPr>
                      <p:cNvPr id="232"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233"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234"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235"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229"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227" name="Freeform 226"/>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1003" name="Group 154"/>
              <p:cNvGrpSpPr/>
              <p:nvPr/>
            </p:nvGrpSpPr>
            <p:grpSpPr>
              <a:xfrm rot="2633095">
                <a:off x="3563888" y="1700808"/>
                <a:ext cx="304572" cy="648072"/>
                <a:chOff x="3622876" y="1044283"/>
                <a:chExt cx="1960756" cy="3563452"/>
              </a:xfrm>
            </p:grpSpPr>
            <p:grpSp>
              <p:nvGrpSpPr>
                <p:cNvPr id="1004" name="Group 1280"/>
                <p:cNvGrpSpPr>
                  <a:grpSpLocks/>
                </p:cNvGrpSpPr>
                <p:nvPr/>
              </p:nvGrpSpPr>
              <p:grpSpPr bwMode="auto">
                <a:xfrm rot="18992529" flipH="1" flipV="1">
                  <a:off x="4245701" y="1044283"/>
                  <a:ext cx="1337931" cy="3563452"/>
                  <a:chOff x="2440" y="885"/>
                  <a:chExt cx="758" cy="2167"/>
                </a:xfrm>
              </p:grpSpPr>
              <p:grpSp>
                <p:nvGrpSpPr>
                  <p:cNvPr id="1005" name="Group 1281"/>
                  <p:cNvGrpSpPr>
                    <a:grpSpLocks/>
                  </p:cNvGrpSpPr>
                  <p:nvPr/>
                </p:nvGrpSpPr>
                <p:grpSpPr bwMode="auto">
                  <a:xfrm>
                    <a:off x="2440" y="885"/>
                    <a:ext cx="758" cy="2167"/>
                    <a:chOff x="2431" y="885"/>
                    <a:chExt cx="758" cy="2167"/>
                  </a:xfrm>
                </p:grpSpPr>
                <p:sp>
                  <p:nvSpPr>
                    <p:cNvPr id="220"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1006" name="Group 1283"/>
                    <p:cNvGrpSpPr>
                      <a:grpSpLocks/>
                    </p:cNvGrpSpPr>
                    <p:nvPr/>
                  </p:nvGrpSpPr>
                  <p:grpSpPr bwMode="auto">
                    <a:xfrm>
                      <a:off x="2431" y="885"/>
                      <a:ext cx="758" cy="2167"/>
                      <a:chOff x="2431" y="885"/>
                      <a:chExt cx="758" cy="2167"/>
                    </a:xfrm>
                  </p:grpSpPr>
                  <p:sp>
                    <p:nvSpPr>
                      <p:cNvPr id="222"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223"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224"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225"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219"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217" name="Freeform 216"/>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grpSp>
          <p:nvGrpSpPr>
            <p:cNvPr id="1007" name="Group 1278"/>
            <p:cNvGrpSpPr/>
            <p:nvPr/>
          </p:nvGrpSpPr>
          <p:grpSpPr>
            <a:xfrm rot="1103230">
              <a:off x="3271287" y="2588907"/>
              <a:ext cx="1681336" cy="2138536"/>
              <a:chOff x="3372902" y="1700808"/>
              <a:chExt cx="1681336" cy="2138536"/>
            </a:xfrm>
          </p:grpSpPr>
          <p:grpSp>
            <p:nvGrpSpPr>
              <p:cNvPr id="1008" name="Group 165"/>
              <p:cNvGrpSpPr/>
              <p:nvPr/>
            </p:nvGrpSpPr>
            <p:grpSpPr>
              <a:xfrm rot="20706912">
                <a:off x="3491880" y="1700808"/>
                <a:ext cx="376580" cy="1224136"/>
                <a:chOff x="3491880" y="1700808"/>
                <a:chExt cx="376580" cy="1224136"/>
              </a:xfrm>
            </p:grpSpPr>
            <p:grpSp>
              <p:nvGrpSpPr>
                <p:cNvPr id="1009" name="Group 143"/>
                <p:cNvGrpSpPr/>
                <p:nvPr/>
              </p:nvGrpSpPr>
              <p:grpSpPr>
                <a:xfrm>
                  <a:off x="3491880" y="2276872"/>
                  <a:ext cx="304572" cy="648072"/>
                  <a:chOff x="3622876" y="1044283"/>
                  <a:chExt cx="1960756" cy="3563452"/>
                </a:xfrm>
              </p:grpSpPr>
              <p:grpSp>
                <p:nvGrpSpPr>
                  <p:cNvPr id="1010" name="Group 1280"/>
                  <p:cNvGrpSpPr>
                    <a:grpSpLocks/>
                  </p:cNvGrpSpPr>
                  <p:nvPr/>
                </p:nvGrpSpPr>
                <p:grpSpPr bwMode="auto">
                  <a:xfrm rot="18992529" flipH="1" flipV="1">
                    <a:off x="4245701" y="1044283"/>
                    <a:ext cx="1337931" cy="3563452"/>
                    <a:chOff x="2440" y="885"/>
                    <a:chExt cx="758" cy="2167"/>
                  </a:xfrm>
                </p:grpSpPr>
                <p:grpSp>
                  <p:nvGrpSpPr>
                    <p:cNvPr id="1012" name="Group 1281"/>
                    <p:cNvGrpSpPr>
                      <a:grpSpLocks/>
                    </p:cNvGrpSpPr>
                    <p:nvPr/>
                  </p:nvGrpSpPr>
                  <p:grpSpPr bwMode="auto">
                    <a:xfrm>
                      <a:off x="2440" y="885"/>
                      <a:ext cx="758" cy="2167"/>
                      <a:chOff x="2431" y="885"/>
                      <a:chExt cx="758" cy="2167"/>
                    </a:xfrm>
                  </p:grpSpPr>
                  <p:sp>
                    <p:nvSpPr>
                      <p:cNvPr id="1412"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1015" name="Group 1283"/>
                      <p:cNvGrpSpPr>
                        <a:grpSpLocks/>
                      </p:cNvGrpSpPr>
                      <p:nvPr/>
                    </p:nvGrpSpPr>
                    <p:grpSpPr bwMode="auto">
                      <a:xfrm>
                        <a:off x="2431" y="885"/>
                        <a:ext cx="758" cy="2167"/>
                        <a:chOff x="2431" y="885"/>
                        <a:chExt cx="758" cy="2167"/>
                      </a:xfrm>
                    </p:grpSpPr>
                    <p:sp>
                      <p:nvSpPr>
                        <p:cNvPr id="1414"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1415"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1416"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1417"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1411"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1409" name="Freeform 1408"/>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1020" name="Group 154"/>
                <p:cNvGrpSpPr/>
                <p:nvPr/>
              </p:nvGrpSpPr>
              <p:grpSpPr>
                <a:xfrm rot="2633095">
                  <a:off x="3563888" y="1700808"/>
                  <a:ext cx="304572" cy="648072"/>
                  <a:chOff x="3622876" y="1044283"/>
                  <a:chExt cx="1960756" cy="3563452"/>
                </a:xfrm>
              </p:grpSpPr>
              <p:grpSp>
                <p:nvGrpSpPr>
                  <p:cNvPr id="1022" name="Group 1280"/>
                  <p:cNvGrpSpPr>
                    <a:grpSpLocks/>
                  </p:cNvGrpSpPr>
                  <p:nvPr/>
                </p:nvGrpSpPr>
                <p:grpSpPr bwMode="auto">
                  <a:xfrm rot="18992529" flipH="1" flipV="1">
                    <a:off x="4245701" y="1044283"/>
                    <a:ext cx="1337931" cy="3563452"/>
                    <a:chOff x="2440" y="885"/>
                    <a:chExt cx="758" cy="2167"/>
                  </a:xfrm>
                </p:grpSpPr>
                <p:grpSp>
                  <p:nvGrpSpPr>
                    <p:cNvPr id="1025" name="Group 1281"/>
                    <p:cNvGrpSpPr>
                      <a:grpSpLocks/>
                    </p:cNvGrpSpPr>
                    <p:nvPr/>
                  </p:nvGrpSpPr>
                  <p:grpSpPr bwMode="auto">
                    <a:xfrm>
                      <a:off x="2440" y="885"/>
                      <a:ext cx="758" cy="2167"/>
                      <a:chOff x="2431" y="885"/>
                      <a:chExt cx="758" cy="2167"/>
                    </a:xfrm>
                  </p:grpSpPr>
                  <p:sp>
                    <p:nvSpPr>
                      <p:cNvPr id="1402"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1030" name="Group 1283"/>
                      <p:cNvGrpSpPr>
                        <a:grpSpLocks/>
                      </p:cNvGrpSpPr>
                      <p:nvPr/>
                    </p:nvGrpSpPr>
                    <p:grpSpPr bwMode="auto">
                      <a:xfrm>
                        <a:off x="2431" y="885"/>
                        <a:ext cx="758" cy="2167"/>
                        <a:chOff x="2431" y="885"/>
                        <a:chExt cx="758" cy="2167"/>
                      </a:xfrm>
                    </p:grpSpPr>
                    <p:sp>
                      <p:nvSpPr>
                        <p:cNvPr id="1404"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1405"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1406"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1407"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1401"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1399" name="Freeform 1398"/>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grpSp>
            <p:nvGrpSpPr>
              <p:cNvPr id="1031" name="Group 166"/>
              <p:cNvGrpSpPr/>
              <p:nvPr/>
            </p:nvGrpSpPr>
            <p:grpSpPr>
              <a:xfrm rot="2549240">
                <a:off x="3644280" y="1853208"/>
                <a:ext cx="376580" cy="1224136"/>
                <a:chOff x="3491880" y="1700808"/>
                <a:chExt cx="376580" cy="1224136"/>
              </a:xfrm>
            </p:grpSpPr>
            <p:grpSp>
              <p:nvGrpSpPr>
                <p:cNvPr id="1032" name="Group 143"/>
                <p:cNvGrpSpPr/>
                <p:nvPr/>
              </p:nvGrpSpPr>
              <p:grpSpPr>
                <a:xfrm>
                  <a:off x="3491880" y="2276872"/>
                  <a:ext cx="304572" cy="648072"/>
                  <a:chOff x="3622876" y="1044283"/>
                  <a:chExt cx="1960756" cy="3563452"/>
                </a:xfrm>
              </p:grpSpPr>
              <p:grpSp>
                <p:nvGrpSpPr>
                  <p:cNvPr id="1034" name="Group 1280"/>
                  <p:cNvGrpSpPr>
                    <a:grpSpLocks/>
                  </p:cNvGrpSpPr>
                  <p:nvPr/>
                </p:nvGrpSpPr>
                <p:grpSpPr bwMode="auto">
                  <a:xfrm rot="18992529" flipH="1" flipV="1">
                    <a:off x="4245701" y="1044283"/>
                    <a:ext cx="1337931" cy="3563452"/>
                    <a:chOff x="2440" y="885"/>
                    <a:chExt cx="758" cy="2167"/>
                  </a:xfrm>
                </p:grpSpPr>
                <p:grpSp>
                  <p:nvGrpSpPr>
                    <p:cNvPr id="1037" name="Group 1281"/>
                    <p:cNvGrpSpPr>
                      <a:grpSpLocks/>
                    </p:cNvGrpSpPr>
                    <p:nvPr/>
                  </p:nvGrpSpPr>
                  <p:grpSpPr bwMode="auto">
                    <a:xfrm>
                      <a:off x="2440" y="885"/>
                      <a:ext cx="758" cy="2167"/>
                      <a:chOff x="2431" y="885"/>
                      <a:chExt cx="758" cy="2167"/>
                    </a:xfrm>
                  </p:grpSpPr>
                  <p:sp>
                    <p:nvSpPr>
                      <p:cNvPr id="1390"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1042" name="Group 1283"/>
                      <p:cNvGrpSpPr>
                        <a:grpSpLocks/>
                      </p:cNvGrpSpPr>
                      <p:nvPr/>
                    </p:nvGrpSpPr>
                    <p:grpSpPr bwMode="auto">
                      <a:xfrm>
                        <a:off x="2431" y="885"/>
                        <a:ext cx="758" cy="2167"/>
                        <a:chOff x="2431" y="885"/>
                        <a:chExt cx="758" cy="2167"/>
                      </a:xfrm>
                    </p:grpSpPr>
                    <p:sp>
                      <p:nvSpPr>
                        <p:cNvPr id="1392"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1393"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1394"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1395"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1389"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1387" name="Freeform 1386"/>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1044" name="Group 154"/>
                <p:cNvGrpSpPr/>
                <p:nvPr/>
              </p:nvGrpSpPr>
              <p:grpSpPr>
                <a:xfrm rot="2633095">
                  <a:off x="3563888" y="1700808"/>
                  <a:ext cx="304572" cy="648072"/>
                  <a:chOff x="3622876" y="1044283"/>
                  <a:chExt cx="1960756" cy="3563452"/>
                </a:xfrm>
              </p:grpSpPr>
              <p:grpSp>
                <p:nvGrpSpPr>
                  <p:cNvPr id="1047" name="Group 1280"/>
                  <p:cNvGrpSpPr>
                    <a:grpSpLocks/>
                  </p:cNvGrpSpPr>
                  <p:nvPr/>
                </p:nvGrpSpPr>
                <p:grpSpPr bwMode="auto">
                  <a:xfrm rot="18992529" flipH="1" flipV="1">
                    <a:off x="4245701" y="1044283"/>
                    <a:ext cx="1337931" cy="3563452"/>
                    <a:chOff x="2440" y="885"/>
                    <a:chExt cx="758" cy="2167"/>
                  </a:xfrm>
                </p:grpSpPr>
                <p:grpSp>
                  <p:nvGrpSpPr>
                    <p:cNvPr id="1052" name="Group 1281"/>
                    <p:cNvGrpSpPr>
                      <a:grpSpLocks/>
                    </p:cNvGrpSpPr>
                    <p:nvPr/>
                  </p:nvGrpSpPr>
                  <p:grpSpPr bwMode="auto">
                    <a:xfrm>
                      <a:off x="2440" y="885"/>
                      <a:ext cx="758" cy="2167"/>
                      <a:chOff x="2431" y="885"/>
                      <a:chExt cx="758" cy="2167"/>
                    </a:xfrm>
                  </p:grpSpPr>
                  <p:sp>
                    <p:nvSpPr>
                      <p:cNvPr id="1380"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1053" name="Group 1283"/>
                      <p:cNvGrpSpPr>
                        <a:grpSpLocks/>
                      </p:cNvGrpSpPr>
                      <p:nvPr/>
                    </p:nvGrpSpPr>
                    <p:grpSpPr bwMode="auto">
                      <a:xfrm>
                        <a:off x="2431" y="885"/>
                        <a:ext cx="758" cy="2167"/>
                        <a:chOff x="2431" y="885"/>
                        <a:chExt cx="758" cy="2167"/>
                      </a:xfrm>
                    </p:grpSpPr>
                    <p:sp>
                      <p:nvSpPr>
                        <p:cNvPr id="1382"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1383"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1384"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1385"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1379"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1377" name="Freeform 1376"/>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grpSp>
            <p:nvGrpSpPr>
              <p:cNvPr id="1054" name="Group 189"/>
              <p:cNvGrpSpPr/>
              <p:nvPr/>
            </p:nvGrpSpPr>
            <p:grpSpPr>
              <a:xfrm rot="2923079">
                <a:off x="3796680" y="2005608"/>
                <a:ext cx="376580" cy="1224136"/>
                <a:chOff x="3491880" y="1700808"/>
                <a:chExt cx="376580" cy="1224136"/>
              </a:xfrm>
            </p:grpSpPr>
            <p:grpSp>
              <p:nvGrpSpPr>
                <p:cNvPr id="1056" name="Group 143"/>
                <p:cNvGrpSpPr/>
                <p:nvPr/>
              </p:nvGrpSpPr>
              <p:grpSpPr>
                <a:xfrm>
                  <a:off x="3491880" y="2276872"/>
                  <a:ext cx="304572" cy="648072"/>
                  <a:chOff x="3622876" y="1044283"/>
                  <a:chExt cx="1960756" cy="3563452"/>
                </a:xfrm>
              </p:grpSpPr>
              <p:grpSp>
                <p:nvGrpSpPr>
                  <p:cNvPr id="1059" name="Group 1280"/>
                  <p:cNvGrpSpPr>
                    <a:grpSpLocks/>
                  </p:cNvGrpSpPr>
                  <p:nvPr/>
                </p:nvGrpSpPr>
                <p:grpSpPr bwMode="auto">
                  <a:xfrm rot="18992529" flipH="1" flipV="1">
                    <a:off x="4245701" y="1044283"/>
                    <a:ext cx="1337931" cy="3563452"/>
                    <a:chOff x="2440" y="885"/>
                    <a:chExt cx="758" cy="2167"/>
                  </a:xfrm>
                </p:grpSpPr>
                <p:grpSp>
                  <p:nvGrpSpPr>
                    <p:cNvPr id="1064" name="Group 1281"/>
                    <p:cNvGrpSpPr>
                      <a:grpSpLocks/>
                    </p:cNvGrpSpPr>
                    <p:nvPr/>
                  </p:nvGrpSpPr>
                  <p:grpSpPr bwMode="auto">
                    <a:xfrm>
                      <a:off x="2440" y="885"/>
                      <a:ext cx="758" cy="2167"/>
                      <a:chOff x="2431" y="885"/>
                      <a:chExt cx="758" cy="2167"/>
                    </a:xfrm>
                  </p:grpSpPr>
                  <p:sp>
                    <p:nvSpPr>
                      <p:cNvPr id="1368"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1066" name="Group 1283"/>
                      <p:cNvGrpSpPr>
                        <a:grpSpLocks/>
                      </p:cNvGrpSpPr>
                      <p:nvPr/>
                    </p:nvGrpSpPr>
                    <p:grpSpPr bwMode="auto">
                      <a:xfrm>
                        <a:off x="2431" y="885"/>
                        <a:ext cx="758" cy="2167"/>
                        <a:chOff x="2431" y="885"/>
                        <a:chExt cx="758" cy="2167"/>
                      </a:xfrm>
                    </p:grpSpPr>
                    <p:sp>
                      <p:nvSpPr>
                        <p:cNvPr id="1370"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1371"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1372"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1373"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1367"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1365" name="Freeform 1364"/>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1069" name="Group 154"/>
                <p:cNvGrpSpPr/>
                <p:nvPr/>
              </p:nvGrpSpPr>
              <p:grpSpPr>
                <a:xfrm rot="2633095">
                  <a:off x="3563888" y="1700808"/>
                  <a:ext cx="304572" cy="648072"/>
                  <a:chOff x="3622876" y="1044283"/>
                  <a:chExt cx="1960756" cy="3563452"/>
                </a:xfrm>
              </p:grpSpPr>
              <p:grpSp>
                <p:nvGrpSpPr>
                  <p:cNvPr id="1074" name="Group 1280"/>
                  <p:cNvGrpSpPr>
                    <a:grpSpLocks/>
                  </p:cNvGrpSpPr>
                  <p:nvPr/>
                </p:nvGrpSpPr>
                <p:grpSpPr bwMode="auto">
                  <a:xfrm rot="18992529" flipH="1" flipV="1">
                    <a:off x="4245701" y="1044283"/>
                    <a:ext cx="1337931" cy="3563452"/>
                    <a:chOff x="2440" y="885"/>
                    <a:chExt cx="758" cy="2167"/>
                  </a:xfrm>
                </p:grpSpPr>
                <p:grpSp>
                  <p:nvGrpSpPr>
                    <p:cNvPr id="1075" name="Group 1281"/>
                    <p:cNvGrpSpPr>
                      <a:grpSpLocks/>
                    </p:cNvGrpSpPr>
                    <p:nvPr/>
                  </p:nvGrpSpPr>
                  <p:grpSpPr bwMode="auto">
                    <a:xfrm>
                      <a:off x="2440" y="885"/>
                      <a:ext cx="758" cy="2167"/>
                      <a:chOff x="2431" y="885"/>
                      <a:chExt cx="758" cy="2167"/>
                    </a:xfrm>
                  </p:grpSpPr>
                  <p:sp>
                    <p:nvSpPr>
                      <p:cNvPr id="1358"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1076" name="Group 1283"/>
                      <p:cNvGrpSpPr>
                        <a:grpSpLocks/>
                      </p:cNvGrpSpPr>
                      <p:nvPr/>
                    </p:nvGrpSpPr>
                    <p:grpSpPr bwMode="auto">
                      <a:xfrm>
                        <a:off x="2431" y="885"/>
                        <a:ext cx="758" cy="2167"/>
                        <a:chOff x="2431" y="885"/>
                        <a:chExt cx="758" cy="2167"/>
                      </a:xfrm>
                    </p:grpSpPr>
                    <p:sp>
                      <p:nvSpPr>
                        <p:cNvPr id="1360"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1361"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1362"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1363"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1357"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1355" name="Freeform 1354"/>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grpSp>
            <p:nvGrpSpPr>
              <p:cNvPr id="1078" name="Group 235"/>
              <p:cNvGrpSpPr/>
              <p:nvPr/>
            </p:nvGrpSpPr>
            <p:grpSpPr>
              <a:xfrm rot="2237695">
                <a:off x="4101480" y="2310408"/>
                <a:ext cx="376580" cy="1224136"/>
                <a:chOff x="3491880" y="1700808"/>
                <a:chExt cx="376580" cy="1224136"/>
              </a:xfrm>
            </p:grpSpPr>
            <p:grpSp>
              <p:nvGrpSpPr>
                <p:cNvPr id="1081" name="Group 143"/>
                <p:cNvGrpSpPr/>
                <p:nvPr/>
              </p:nvGrpSpPr>
              <p:grpSpPr>
                <a:xfrm>
                  <a:off x="3491880" y="2276872"/>
                  <a:ext cx="304572" cy="648072"/>
                  <a:chOff x="3622876" y="1044283"/>
                  <a:chExt cx="1960756" cy="3563452"/>
                </a:xfrm>
              </p:grpSpPr>
              <p:grpSp>
                <p:nvGrpSpPr>
                  <p:cNvPr id="1086" name="Group 1280"/>
                  <p:cNvGrpSpPr>
                    <a:grpSpLocks/>
                  </p:cNvGrpSpPr>
                  <p:nvPr/>
                </p:nvGrpSpPr>
                <p:grpSpPr bwMode="auto">
                  <a:xfrm rot="18992529" flipH="1" flipV="1">
                    <a:off x="4245701" y="1044283"/>
                    <a:ext cx="1337931" cy="3563452"/>
                    <a:chOff x="2440" y="885"/>
                    <a:chExt cx="758" cy="2167"/>
                  </a:xfrm>
                </p:grpSpPr>
                <p:grpSp>
                  <p:nvGrpSpPr>
                    <p:cNvPr id="1088" name="Group 1281"/>
                    <p:cNvGrpSpPr>
                      <a:grpSpLocks/>
                    </p:cNvGrpSpPr>
                    <p:nvPr/>
                  </p:nvGrpSpPr>
                  <p:grpSpPr bwMode="auto">
                    <a:xfrm>
                      <a:off x="2440" y="885"/>
                      <a:ext cx="758" cy="2167"/>
                      <a:chOff x="2431" y="885"/>
                      <a:chExt cx="758" cy="2167"/>
                    </a:xfrm>
                  </p:grpSpPr>
                  <p:sp>
                    <p:nvSpPr>
                      <p:cNvPr id="1346"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1091" name="Group 1283"/>
                      <p:cNvGrpSpPr>
                        <a:grpSpLocks/>
                      </p:cNvGrpSpPr>
                      <p:nvPr/>
                    </p:nvGrpSpPr>
                    <p:grpSpPr bwMode="auto">
                      <a:xfrm>
                        <a:off x="2431" y="885"/>
                        <a:ext cx="758" cy="2167"/>
                        <a:chOff x="2431" y="885"/>
                        <a:chExt cx="758" cy="2167"/>
                      </a:xfrm>
                    </p:grpSpPr>
                    <p:sp>
                      <p:nvSpPr>
                        <p:cNvPr id="1348"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1349"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1350"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1351"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1345"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1343" name="Freeform 1342"/>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1096" name="Group 154"/>
                <p:cNvGrpSpPr/>
                <p:nvPr/>
              </p:nvGrpSpPr>
              <p:grpSpPr>
                <a:xfrm rot="2633095">
                  <a:off x="3563888" y="1700808"/>
                  <a:ext cx="304572" cy="648072"/>
                  <a:chOff x="3622876" y="1044283"/>
                  <a:chExt cx="1960756" cy="3563452"/>
                </a:xfrm>
              </p:grpSpPr>
              <p:grpSp>
                <p:nvGrpSpPr>
                  <p:cNvPr id="1097" name="Group 1280"/>
                  <p:cNvGrpSpPr>
                    <a:grpSpLocks/>
                  </p:cNvGrpSpPr>
                  <p:nvPr/>
                </p:nvGrpSpPr>
                <p:grpSpPr bwMode="auto">
                  <a:xfrm rot="18992529" flipH="1" flipV="1">
                    <a:off x="4245701" y="1044283"/>
                    <a:ext cx="1337931" cy="3563452"/>
                    <a:chOff x="2440" y="885"/>
                    <a:chExt cx="758" cy="2167"/>
                  </a:xfrm>
                </p:grpSpPr>
                <p:grpSp>
                  <p:nvGrpSpPr>
                    <p:cNvPr id="1098" name="Group 1281"/>
                    <p:cNvGrpSpPr>
                      <a:grpSpLocks/>
                    </p:cNvGrpSpPr>
                    <p:nvPr/>
                  </p:nvGrpSpPr>
                  <p:grpSpPr bwMode="auto">
                    <a:xfrm>
                      <a:off x="2440" y="885"/>
                      <a:ext cx="758" cy="2167"/>
                      <a:chOff x="2431" y="885"/>
                      <a:chExt cx="758" cy="2167"/>
                    </a:xfrm>
                  </p:grpSpPr>
                  <p:sp>
                    <p:nvSpPr>
                      <p:cNvPr id="1336"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1100" name="Group 1283"/>
                      <p:cNvGrpSpPr>
                        <a:grpSpLocks/>
                      </p:cNvGrpSpPr>
                      <p:nvPr/>
                    </p:nvGrpSpPr>
                    <p:grpSpPr bwMode="auto">
                      <a:xfrm>
                        <a:off x="2431" y="885"/>
                        <a:ext cx="758" cy="2167"/>
                        <a:chOff x="2431" y="885"/>
                        <a:chExt cx="758" cy="2167"/>
                      </a:xfrm>
                    </p:grpSpPr>
                    <p:sp>
                      <p:nvSpPr>
                        <p:cNvPr id="1338"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1339"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1340"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1341"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1335"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1333" name="Freeform 1332"/>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grpSp>
            <p:nvGrpSpPr>
              <p:cNvPr id="1103" name="Group 258"/>
              <p:cNvGrpSpPr/>
              <p:nvPr/>
            </p:nvGrpSpPr>
            <p:grpSpPr>
              <a:xfrm rot="18894021">
                <a:off x="4253880" y="2462808"/>
                <a:ext cx="376580" cy="1224136"/>
                <a:chOff x="3491880" y="1700808"/>
                <a:chExt cx="376580" cy="1224136"/>
              </a:xfrm>
            </p:grpSpPr>
            <p:grpSp>
              <p:nvGrpSpPr>
                <p:cNvPr id="1108" name="Group 143"/>
                <p:cNvGrpSpPr/>
                <p:nvPr/>
              </p:nvGrpSpPr>
              <p:grpSpPr>
                <a:xfrm>
                  <a:off x="3491880" y="2276872"/>
                  <a:ext cx="304572" cy="648072"/>
                  <a:chOff x="3622876" y="1044283"/>
                  <a:chExt cx="1960756" cy="3563452"/>
                </a:xfrm>
              </p:grpSpPr>
              <p:grpSp>
                <p:nvGrpSpPr>
                  <p:cNvPr id="1110" name="Group 1280"/>
                  <p:cNvGrpSpPr>
                    <a:grpSpLocks/>
                  </p:cNvGrpSpPr>
                  <p:nvPr/>
                </p:nvGrpSpPr>
                <p:grpSpPr bwMode="auto">
                  <a:xfrm rot="18992529" flipH="1" flipV="1">
                    <a:off x="4245701" y="1044283"/>
                    <a:ext cx="1337931" cy="3563452"/>
                    <a:chOff x="2440" y="885"/>
                    <a:chExt cx="758" cy="2167"/>
                  </a:xfrm>
                </p:grpSpPr>
                <p:grpSp>
                  <p:nvGrpSpPr>
                    <p:cNvPr id="1113" name="Group 1281"/>
                    <p:cNvGrpSpPr>
                      <a:grpSpLocks/>
                    </p:cNvGrpSpPr>
                    <p:nvPr/>
                  </p:nvGrpSpPr>
                  <p:grpSpPr bwMode="auto">
                    <a:xfrm>
                      <a:off x="2440" y="885"/>
                      <a:ext cx="758" cy="2167"/>
                      <a:chOff x="2431" y="885"/>
                      <a:chExt cx="758" cy="2167"/>
                    </a:xfrm>
                  </p:grpSpPr>
                  <p:sp>
                    <p:nvSpPr>
                      <p:cNvPr id="1324"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1118" name="Group 1283"/>
                      <p:cNvGrpSpPr>
                        <a:grpSpLocks/>
                      </p:cNvGrpSpPr>
                      <p:nvPr/>
                    </p:nvGrpSpPr>
                    <p:grpSpPr bwMode="auto">
                      <a:xfrm>
                        <a:off x="2431" y="885"/>
                        <a:ext cx="758" cy="2167"/>
                        <a:chOff x="2431" y="885"/>
                        <a:chExt cx="758" cy="2167"/>
                      </a:xfrm>
                    </p:grpSpPr>
                    <p:sp>
                      <p:nvSpPr>
                        <p:cNvPr id="1326"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1327"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1328"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1329"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1323"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1321" name="Freeform 1320"/>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1119" name="Group 154"/>
                <p:cNvGrpSpPr/>
                <p:nvPr/>
              </p:nvGrpSpPr>
              <p:grpSpPr>
                <a:xfrm rot="2633095">
                  <a:off x="3563888" y="1700808"/>
                  <a:ext cx="304572" cy="648072"/>
                  <a:chOff x="3622876" y="1044283"/>
                  <a:chExt cx="1960756" cy="3563452"/>
                </a:xfrm>
              </p:grpSpPr>
              <p:grpSp>
                <p:nvGrpSpPr>
                  <p:cNvPr id="1120" name="Group 1280"/>
                  <p:cNvGrpSpPr>
                    <a:grpSpLocks/>
                  </p:cNvGrpSpPr>
                  <p:nvPr/>
                </p:nvGrpSpPr>
                <p:grpSpPr bwMode="auto">
                  <a:xfrm rot="18992529" flipH="1" flipV="1">
                    <a:off x="4245701" y="1044283"/>
                    <a:ext cx="1337931" cy="3563452"/>
                    <a:chOff x="2440" y="885"/>
                    <a:chExt cx="758" cy="2167"/>
                  </a:xfrm>
                </p:grpSpPr>
                <p:grpSp>
                  <p:nvGrpSpPr>
                    <p:cNvPr id="1122" name="Group 1281"/>
                    <p:cNvGrpSpPr>
                      <a:grpSpLocks/>
                    </p:cNvGrpSpPr>
                    <p:nvPr/>
                  </p:nvGrpSpPr>
                  <p:grpSpPr bwMode="auto">
                    <a:xfrm>
                      <a:off x="2440" y="885"/>
                      <a:ext cx="758" cy="2167"/>
                      <a:chOff x="2431" y="885"/>
                      <a:chExt cx="758" cy="2167"/>
                    </a:xfrm>
                  </p:grpSpPr>
                  <p:sp>
                    <p:nvSpPr>
                      <p:cNvPr id="1314"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1125" name="Group 1283"/>
                      <p:cNvGrpSpPr>
                        <a:grpSpLocks/>
                      </p:cNvGrpSpPr>
                      <p:nvPr/>
                    </p:nvGrpSpPr>
                    <p:grpSpPr bwMode="auto">
                      <a:xfrm>
                        <a:off x="2431" y="885"/>
                        <a:ext cx="758" cy="2167"/>
                        <a:chOff x="2431" y="885"/>
                        <a:chExt cx="758" cy="2167"/>
                      </a:xfrm>
                    </p:grpSpPr>
                    <p:sp>
                      <p:nvSpPr>
                        <p:cNvPr id="1316"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1317"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1318"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1319"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1313"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1311" name="Freeform 1310"/>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grpSp>
            <p:nvGrpSpPr>
              <p:cNvPr id="1130" name="Group 281"/>
              <p:cNvGrpSpPr/>
              <p:nvPr/>
            </p:nvGrpSpPr>
            <p:grpSpPr>
              <a:xfrm rot="2620156">
                <a:off x="4406280" y="2615208"/>
                <a:ext cx="376580" cy="1224136"/>
                <a:chOff x="3491880" y="1700808"/>
                <a:chExt cx="376580" cy="1224136"/>
              </a:xfrm>
            </p:grpSpPr>
            <p:grpSp>
              <p:nvGrpSpPr>
                <p:cNvPr id="1132" name="Group 143"/>
                <p:cNvGrpSpPr/>
                <p:nvPr/>
              </p:nvGrpSpPr>
              <p:grpSpPr>
                <a:xfrm>
                  <a:off x="3491880" y="2276872"/>
                  <a:ext cx="304572" cy="648072"/>
                  <a:chOff x="3622876" y="1044283"/>
                  <a:chExt cx="1960756" cy="3563452"/>
                </a:xfrm>
              </p:grpSpPr>
              <p:grpSp>
                <p:nvGrpSpPr>
                  <p:cNvPr id="1135" name="Group 1280"/>
                  <p:cNvGrpSpPr>
                    <a:grpSpLocks/>
                  </p:cNvGrpSpPr>
                  <p:nvPr/>
                </p:nvGrpSpPr>
                <p:grpSpPr bwMode="auto">
                  <a:xfrm rot="18992529" flipH="1" flipV="1">
                    <a:off x="4245701" y="1044283"/>
                    <a:ext cx="1337931" cy="3563452"/>
                    <a:chOff x="2440" y="885"/>
                    <a:chExt cx="758" cy="2167"/>
                  </a:xfrm>
                </p:grpSpPr>
                <p:grpSp>
                  <p:nvGrpSpPr>
                    <p:cNvPr id="1140" name="Group 1281"/>
                    <p:cNvGrpSpPr>
                      <a:grpSpLocks/>
                    </p:cNvGrpSpPr>
                    <p:nvPr/>
                  </p:nvGrpSpPr>
                  <p:grpSpPr bwMode="auto">
                    <a:xfrm>
                      <a:off x="2440" y="885"/>
                      <a:ext cx="758" cy="2167"/>
                      <a:chOff x="2431" y="885"/>
                      <a:chExt cx="758" cy="2167"/>
                    </a:xfrm>
                  </p:grpSpPr>
                  <p:sp>
                    <p:nvSpPr>
                      <p:cNvPr id="1302"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1141" name="Group 1283"/>
                      <p:cNvGrpSpPr>
                        <a:grpSpLocks/>
                      </p:cNvGrpSpPr>
                      <p:nvPr/>
                    </p:nvGrpSpPr>
                    <p:grpSpPr bwMode="auto">
                      <a:xfrm>
                        <a:off x="2431" y="885"/>
                        <a:ext cx="758" cy="2167"/>
                        <a:chOff x="2431" y="885"/>
                        <a:chExt cx="758" cy="2167"/>
                      </a:xfrm>
                    </p:grpSpPr>
                    <p:sp>
                      <p:nvSpPr>
                        <p:cNvPr id="1304"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1305"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1306"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1307"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1301"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1299" name="Freeform 1298"/>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1142" name="Group 154"/>
                <p:cNvGrpSpPr/>
                <p:nvPr/>
              </p:nvGrpSpPr>
              <p:grpSpPr>
                <a:xfrm rot="2633095">
                  <a:off x="3563888" y="1700808"/>
                  <a:ext cx="304572" cy="648072"/>
                  <a:chOff x="3622876" y="1044283"/>
                  <a:chExt cx="1960756" cy="3563452"/>
                </a:xfrm>
              </p:grpSpPr>
              <p:grpSp>
                <p:nvGrpSpPr>
                  <p:cNvPr id="1143" name="Group 1280"/>
                  <p:cNvGrpSpPr>
                    <a:grpSpLocks/>
                  </p:cNvGrpSpPr>
                  <p:nvPr/>
                </p:nvGrpSpPr>
                <p:grpSpPr bwMode="auto">
                  <a:xfrm rot="18992529" flipH="1" flipV="1">
                    <a:off x="4245701" y="1044283"/>
                    <a:ext cx="1337931" cy="3563452"/>
                    <a:chOff x="2440" y="885"/>
                    <a:chExt cx="758" cy="2167"/>
                  </a:xfrm>
                </p:grpSpPr>
                <p:grpSp>
                  <p:nvGrpSpPr>
                    <p:cNvPr id="1144" name="Group 1281"/>
                    <p:cNvGrpSpPr>
                      <a:grpSpLocks/>
                    </p:cNvGrpSpPr>
                    <p:nvPr/>
                  </p:nvGrpSpPr>
                  <p:grpSpPr bwMode="auto">
                    <a:xfrm>
                      <a:off x="2440" y="885"/>
                      <a:ext cx="758" cy="2167"/>
                      <a:chOff x="2431" y="885"/>
                      <a:chExt cx="758" cy="2167"/>
                    </a:xfrm>
                  </p:grpSpPr>
                  <p:sp>
                    <p:nvSpPr>
                      <p:cNvPr id="1292"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1145" name="Group 1283"/>
                      <p:cNvGrpSpPr>
                        <a:grpSpLocks/>
                      </p:cNvGrpSpPr>
                      <p:nvPr/>
                    </p:nvGrpSpPr>
                    <p:grpSpPr bwMode="auto">
                      <a:xfrm>
                        <a:off x="2431" y="885"/>
                        <a:ext cx="758" cy="2167"/>
                        <a:chOff x="2431" y="885"/>
                        <a:chExt cx="758" cy="2167"/>
                      </a:xfrm>
                    </p:grpSpPr>
                    <p:sp>
                      <p:nvSpPr>
                        <p:cNvPr id="1294"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1295"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1296"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1297"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1291"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1289" name="Freeform 1288"/>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grpSp>
      </p:grpSp>
      <p:sp>
        <p:nvSpPr>
          <p:cNvPr id="1576" name="Rectangle 1575"/>
          <p:cNvSpPr/>
          <p:nvPr/>
        </p:nvSpPr>
        <p:spPr>
          <a:xfrm>
            <a:off x="179512" y="476672"/>
            <a:ext cx="936104" cy="44644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sp>
        <p:nvSpPr>
          <p:cNvPr id="1600" name="Title 1"/>
          <p:cNvSpPr txBox="1">
            <a:spLocks/>
          </p:cNvSpPr>
          <p:nvPr/>
        </p:nvSpPr>
        <p:spPr>
          <a:xfrm>
            <a:off x="323528" y="-710910"/>
            <a:ext cx="8045807"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da-DK" sz="3600" dirty="0"/>
              <a:t>A seed </a:t>
            </a:r>
            <a:r>
              <a:rPr lang="da-DK" sz="3600" dirty="0" err="1"/>
              <a:t>lot</a:t>
            </a:r>
            <a:r>
              <a:rPr lang="da-DK" sz="3600" dirty="0"/>
              <a:t> is a population of </a:t>
            </a:r>
            <a:r>
              <a:rPr lang="da-DK" sz="3600" dirty="0" err="1"/>
              <a:t>seeds</a:t>
            </a:r>
            <a:endParaRPr lang="en-US" sz="3600" dirty="0"/>
          </a:p>
        </p:txBody>
      </p:sp>
    </p:spTree>
    <p:extLst>
      <p:ext uri="{BB962C8B-B14F-4D97-AF65-F5344CB8AC3E}">
        <p14:creationId xmlns:p14="http://schemas.microsoft.com/office/powerpoint/2010/main" val="2789307599"/>
      </p:ext>
    </p:extLst>
  </p:cSld>
  <p:clrMapOvr>
    <a:masterClrMapping/>
  </p:clrMapOvr>
  <p:transition advClick="0" advTm="4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39358 0.26226 L 8.05556E-6 7.88159E-6 " pathEditMode="relative" ptsTypes="AA">
                                      <p:cBhvr>
                                        <p:cTn id="6" dur="2000" fill="hold"/>
                                        <p:tgtEl>
                                          <p:spTgt spid="9"/>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48021 0.10477 L 8.05556E-6 -2.11841E-6 " pathEditMode="relative" ptsTypes="AA">
                                      <p:cBhvr>
                                        <p:cTn id="8" dur="2000" fill="hold"/>
                                        <p:tgtEl>
                                          <p:spTgt spid="1374"/>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0.33073 0.24144 L 8.05556E-6 -8.51064E-7 " pathEditMode="relative" ptsTypes="AA">
                                      <p:cBhvr>
                                        <p:cTn id="10" dur="2000" fill="hold"/>
                                        <p:tgtEl>
                                          <p:spTgt spid="1359"/>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0.39358 0.02081 L 8.05556E-6 8.51064E-7 " pathEditMode="relative" ptsTypes="AA">
                                      <p:cBhvr>
                                        <p:cTn id="12" dur="2000" fill="hold"/>
                                        <p:tgtEl>
                                          <p:spTgt spid="1352"/>
                                        </p:tgtEl>
                                        <p:attrNameLst>
                                          <p:attrName>ppt_x</p:attrName>
                                          <p:attrName>ppt_y</p:attrName>
                                        </p:attrNameLst>
                                      </p:cBhvr>
                                    </p:animMotion>
                                  </p:childTnLst>
                                </p:cTn>
                              </p:par>
                              <p:par>
                                <p:cTn id="13" presetID="0" presetClass="path" presetSubtype="0" accel="50000" decel="50000" fill="hold" nodeType="withEffect">
                                  <p:stCondLst>
                                    <p:cond delay="0"/>
                                  </p:stCondLst>
                                  <p:childTnLst>
                                    <p:animMotion origin="layout" path="M 0.48021 0.02105 L 8.05556E-6 2.11841E-6 " pathEditMode="relative" ptsTypes="AA">
                                      <p:cBhvr>
                                        <p:cTn id="14" dur="2000" fill="hold"/>
                                        <p:tgtEl>
                                          <p:spTgt spid="1337"/>
                                        </p:tgtEl>
                                        <p:attrNameLst>
                                          <p:attrName>ppt_x</p:attrName>
                                          <p:attrName>ppt_y</p:attrName>
                                        </p:attrNameLst>
                                      </p:cBhvr>
                                    </p:animMotion>
                                  </p:childTnLst>
                                </p:cTn>
                              </p:par>
                              <p:par>
                                <p:cTn id="15" presetID="0" presetClass="path" presetSubtype="0" accel="50000" decel="50000" fill="hold" nodeType="withEffect">
                                  <p:stCondLst>
                                    <p:cond delay="0"/>
                                  </p:stCondLst>
                                  <p:childTnLst>
                                    <p:animMotion origin="layout" path="M 0.43299 0.03146 L 8.05556E-6 -2.11841E-6 " pathEditMode="relative" ptsTypes="AA">
                                      <p:cBhvr>
                                        <p:cTn id="16" dur="2000" fill="hold"/>
                                        <p:tgtEl>
                                          <p:spTgt spid="1330"/>
                                        </p:tgtEl>
                                        <p:attrNameLst>
                                          <p:attrName>ppt_x</p:attrName>
                                          <p:attrName>ppt_y</p:attrName>
                                        </p:attrNameLst>
                                      </p:cBhvr>
                                    </p:animMotion>
                                  </p:childTnLst>
                                </p:cTn>
                              </p:par>
                              <p:par>
                                <p:cTn id="17" presetID="0" presetClass="path" presetSubtype="0" accel="50000" decel="50000" fill="hold" nodeType="withEffect">
                                  <p:stCondLst>
                                    <p:cond delay="0"/>
                                  </p:stCondLst>
                                  <p:childTnLst>
                                    <p:animMotion origin="layout" path="M 0.37796 -0.01064 L 8.05556E-6 -2.11841E-6 " pathEditMode="relative" ptsTypes="AA">
                                      <p:cBhvr>
                                        <p:cTn id="18" dur="2000" fill="hold"/>
                                        <p:tgtEl>
                                          <p:spTgt spid="1315"/>
                                        </p:tgtEl>
                                        <p:attrNameLst>
                                          <p:attrName>ppt_x</p:attrName>
                                          <p:attrName>ppt_y</p:attrName>
                                        </p:attrNameLst>
                                      </p:cBhvr>
                                    </p:animMotion>
                                  </p:childTnLst>
                                </p:cTn>
                              </p:par>
                              <p:par>
                                <p:cTn id="19" presetID="0" presetClass="path" presetSubtype="0" accel="50000" decel="50000" fill="hold" nodeType="withEffect">
                                  <p:stCondLst>
                                    <p:cond delay="0"/>
                                  </p:stCondLst>
                                  <p:childTnLst>
                                    <p:animMotion origin="layout" path="M 0.48021 -0.04186 L 8.05556E-6 -8.51064E-7 " pathEditMode="relative" ptsTypes="AA">
                                      <p:cBhvr>
                                        <p:cTn id="20" dur="2000" fill="hold"/>
                                        <p:tgtEl>
                                          <p:spTgt spid="23"/>
                                        </p:tgtEl>
                                        <p:attrNameLst>
                                          <p:attrName>ppt_x</p:attrName>
                                          <p:attrName>ppt_y</p:attrName>
                                        </p:attrNameLst>
                                      </p:cBhvr>
                                    </p:animMotion>
                                  </p:childTnLst>
                                </p:cTn>
                              </p:par>
                              <p:par>
                                <p:cTn id="21" presetID="0" presetClass="path" presetSubtype="0" accel="50000" decel="50000" fill="hold" nodeType="withEffect">
                                  <p:stCondLst>
                                    <p:cond delay="0"/>
                                  </p:stCondLst>
                                  <p:childTnLst>
                                    <p:animMotion origin="layout" path="M 0.43299 -0.04185 L 8.05556E-6 -8.51064E-7 " pathEditMode="relative" ptsTypes="AA">
                                      <p:cBhvr>
                                        <p:cTn id="22" dur="2000" fill="hold"/>
                                        <p:tgtEl>
                                          <p:spTgt spid="18"/>
                                        </p:tgtEl>
                                        <p:attrNameLst>
                                          <p:attrName>ppt_x</p:attrName>
                                          <p:attrName>ppt_y</p:attrName>
                                        </p:attrNameLst>
                                      </p:cBhvr>
                                    </p:animMotion>
                                  </p:childTnLst>
                                </p:cTn>
                              </p:par>
                              <p:par>
                                <p:cTn id="23" presetID="0" presetClass="path" presetSubtype="0" accel="50000" decel="50000" fill="hold" nodeType="withEffect">
                                  <p:stCondLst>
                                    <p:cond delay="0"/>
                                  </p:stCondLst>
                                  <p:childTnLst>
                                    <p:animMotion origin="layout" path="M 0.51962 -0.09436 L 8.05556E-6 2.11841E-6 " pathEditMode="relative" ptsTypes="AA">
                                      <p:cBhvr>
                                        <p:cTn id="24" dur="2000" fill="hold"/>
                                        <p:tgtEl>
                                          <p:spTgt spid="3"/>
                                        </p:tgtEl>
                                        <p:attrNameLst>
                                          <p:attrName>ppt_x</p:attrName>
                                          <p:attrName>ppt_y</p:attrName>
                                        </p:attrNameLst>
                                      </p:cBhvr>
                                    </p:animMotion>
                                  </p:childTnLst>
                                </p:cTn>
                              </p:par>
                              <p:par>
                                <p:cTn id="25" presetID="1" presetClass="exit" presetSubtype="0" fill="hold" grpId="0" nodeType="withEffect">
                                  <p:stCondLst>
                                    <p:cond delay="0"/>
                                  </p:stCondLst>
                                  <p:childTnLst>
                                    <p:set>
                                      <p:cBhvr>
                                        <p:cTn id="26" dur="1" fill="hold">
                                          <p:stCondLst>
                                            <p:cond delay="0"/>
                                          </p:stCondLst>
                                        </p:cTn>
                                        <p:tgtEl>
                                          <p:spTgt spid="1576"/>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2000"/>
                                        <p:tgtEl>
                                          <p:spTgt spid="37"/>
                                        </p:tgtEl>
                                      </p:cBhvr>
                                    </p:animEffect>
                                    <p:set>
                                      <p:cBhvr>
                                        <p:cTn id="29" dur="1" fill="hold">
                                          <p:stCondLst>
                                            <p:cond delay="19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529715" y="-317153"/>
            <a:ext cx="6372000" cy="9098834"/>
          </a:xfrm>
          <a:prstGeom prst="rect">
            <a:avLst/>
          </a:prstGeom>
        </p:spPr>
      </p:pic>
      <p:sp>
        <p:nvSpPr>
          <p:cNvPr id="3" name="Title 1"/>
          <p:cNvSpPr txBox="1">
            <a:spLocks/>
          </p:cNvSpPr>
          <p:nvPr/>
        </p:nvSpPr>
        <p:spPr>
          <a:xfrm>
            <a:off x="323528" y="-673572"/>
            <a:ext cx="8380205"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da-DK" sz="3600" dirty="0"/>
              <a:t>CGIAR </a:t>
            </a:r>
            <a:r>
              <a:rPr lang="da-DK" sz="3600" dirty="0" err="1"/>
              <a:t>monitoring</a:t>
            </a:r>
            <a:r>
              <a:rPr lang="da-DK" sz="3600" dirty="0"/>
              <a:t> data</a:t>
            </a:r>
            <a:endParaRPr lang="en-US" sz="3600" dirty="0"/>
          </a:p>
        </p:txBody>
      </p:sp>
      <p:sp>
        <p:nvSpPr>
          <p:cNvPr id="15" name="TextBox 14"/>
          <p:cNvSpPr txBox="1"/>
          <p:nvPr/>
        </p:nvSpPr>
        <p:spPr>
          <a:xfrm>
            <a:off x="6380891" y="6443979"/>
            <a:ext cx="2756780" cy="369332"/>
          </a:xfrm>
          <a:prstGeom prst="rect">
            <a:avLst/>
          </a:prstGeom>
          <a:noFill/>
        </p:spPr>
        <p:txBody>
          <a:bodyPr wrap="none" rtlCol="0">
            <a:spAutoFit/>
          </a:bodyPr>
          <a:lstStyle/>
          <a:p>
            <a:r>
              <a:rPr lang="da-DK" dirty="0"/>
              <a:t>Hay </a:t>
            </a:r>
            <a:r>
              <a:rPr lang="da-DK" i="1" dirty="0"/>
              <a:t>et al. </a:t>
            </a:r>
            <a:r>
              <a:rPr lang="da-DK" dirty="0"/>
              <a:t>(</a:t>
            </a:r>
            <a:r>
              <a:rPr lang="da-DK" i="1" dirty="0"/>
              <a:t>in </a:t>
            </a:r>
            <a:r>
              <a:rPr lang="da-DK" i="1" dirty="0" err="1"/>
              <a:t>preparation</a:t>
            </a:r>
            <a:r>
              <a:rPr lang="da-DK" dirty="0"/>
              <a:t>).</a:t>
            </a:r>
            <a:r>
              <a:rPr lang="da-DK" i="1" dirty="0"/>
              <a:t> </a:t>
            </a:r>
            <a:endParaRPr lang="en-US" dirty="0"/>
          </a:p>
        </p:txBody>
      </p:sp>
      <p:sp>
        <p:nvSpPr>
          <p:cNvPr id="5" name="TextBox 4"/>
          <p:cNvSpPr txBox="1"/>
          <p:nvPr/>
        </p:nvSpPr>
        <p:spPr>
          <a:xfrm>
            <a:off x="323528" y="852957"/>
            <a:ext cx="8677597" cy="1015663"/>
          </a:xfrm>
          <a:prstGeom prst="rect">
            <a:avLst/>
          </a:prstGeom>
          <a:noFill/>
        </p:spPr>
        <p:txBody>
          <a:bodyPr wrap="square" rtlCol="0">
            <a:spAutoFit/>
          </a:bodyPr>
          <a:lstStyle/>
          <a:p>
            <a:pPr marL="285750" indent="-285750">
              <a:buFont typeface="Wingdings" panose="05000000000000000000" pitchFamily="2" charset="2"/>
              <a:buChar char="Ø"/>
            </a:pPr>
            <a:r>
              <a:rPr lang="da-DK" sz="2000" dirty="0"/>
              <a:t>High </a:t>
            </a:r>
            <a:r>
              <a:rPr lang="da-DK" sz="2000" dirty="0" err="1"/>
              <a:t>viability</a:t>
            </a:r>
            <a:r>
              <a:rPr lang="da-DK" sz="2000" dirty="0"/>
              <a:t> has </a:t>
            </a:r>
            <a:r>
              <a:rPr lang="da-DK" sz="2000" dirty="0" err="1"/>
              <a:t>been</a:t>
            </a:r>
            <a:r>
              <a:rPr lang="da-DK" sz="2000" dirty="0"/>
              <a:t> </a:t>
            </a:r>
            <a:r>
              <a:rPr lang="da-DK" sz="2000" dirty="0" err="1"/>
              <a:t>maintained</a:t>
            </a:r>
            <a:r>
              <a:rPr lang="da-DK" sz="2000" dirty="0"/>
              <a:t> for </a:t>
            </a:r>
            <a:r>
              <a:rPr lang="da-DK" sz="2000" dirty="0" err="1"/>
              <a:t>many</a:t>
            </a:r>
            <a:r>
              <a:rPr lang="da-DK" sz="2000" dirty="0"/>
              <a:t> seed </a:t>
            </a:r>
            <a:r>
              <a:rPr lang="da-DK" sz="2000" dirty="0" err="1"/>
              <a:t>lots</a:t>
            </a:r>
            <a:r>
              <a:rPr lang="da-DK" sz="2000" dirty="0"/>
              <a:t> over 30-35 </a:t>
            </a:r>
            <a:r>
              <a:rPr lang="da-DK" sz="2000" dirty="0" err="1"/>
              <a:t>years</a:t>
            </a:r>
            <a:r>
              <a:rPr lang="da-DK" sz="2000" dirty="0"/>
              <a:t> in medium- and long-term </a:t>
            </a:r>
            <a:r>
              <a:rPr lang="da-DK" sz="2000" dirty="0" err="1"/>
              <a:t>storage</a:t>
            </a:r>
            <a:r>
              <a:rPr lang="da-DK" sz="2000" dirty="0"/>
              <a:t>.</a:t>
            </a:r>
          </a:p>
          <a:p>
            <a:pPr marL="285750" indent="-285750">
              <a:buFont typeface="Wingdings" panose="05000000000000000000" pitchFamily="2" charset="2"/>
              <a:buChar char="Ø"/>
            </a:pPr>
            <a:r>
              <a:rPr lang="da-DK" sz="2000" dirty="0" err="1"/>
              <a:t>Results</a:t>
            </a:r>
            <a:r>
              <a:rPr lang="da-DK" sz="2000" dirty="0"/>
              <a:t> </a:t>
            </a:r>
            <a:r>
              <a:rPr lang="da-DK" sz="2000" dirty="0" err="1"/>
              <a:t>are</a:t>
            </a:r>
            <a:r>
              <a:rPr lang="da-DK" sz="2000" dirty="0"/>
              <a:t> </a:t>
            </a:r>
            <a:r>
              <a:rPr lang="da-DK" sz="2000" dirty="0" err="1"/>
              <a:t>favourable</a:t>
            </a:r>
            <a:r>
              <a:rPr lang="da-DK" sz="2000" dirty="0"/>
              <a:t> </a:t>
            </a:r>
            <a:r>
              <a:rPr lang="da-DK" sz="2000" dirty="0" err="1"/>
              <a:t>compared</a:t>
            </a:r>
            <a:r>
              <a:rPr lang="da-DK" sz="2000" dirty="0"/>
              <a:t> with </a:t>
            </a:r>
            <a:r>
              <a:rPr lang="da-DK" sz="2000" dirty="0" err="1"/>
              <a:t>other</a:t>
            </a:r>
            <a:r>
              <a:rPr lang="da-DK" sz="2000" dirty="0"/>
              <a:t> studies (Walters </a:t>
            </a:r>
            <a:r>
              <a:rPr lang="da-DK" sz="2000" i="1" dirty="0"/>
              <a:t>et al</a:t>
            </a:r>
            <a:r>
              <a:rPr lang="da-DK" sz="2000" dirty="0"/>
              <a:t>., 2005). </a:t>
            </a:r>
            <a:endParaRPr lang="en-US" sz="2000" dirty="0"/>
          </a:p>
        </p:txBody>
      </p:sp>
      <p:sp>
        <p:nvSpPr>
          <p:cNvPr id="7" name="Up Arrow Callout 6"/>
          <p:cNvSpPr/>
          <p:nvPr/>
        </p:nvSpPr>
        <p:spPr>
          <a:xfrm>
            <a:off x="1965960" y="2474156"/>
            <a:ext cx="576000" cy="504000"/>
          </a:xfrm>
          <a:prstGeom prst="upArrowCallou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dirty="0"/>
              <a:t>Mean initial</a:t>
            </a:r>
            <a:endParaRPr lang="en-US" sz="1200" dirty="0"/>
          </a:p>
        </p:txBody>
      </p:sp>
      <p:sp>
        <p:nvSpPr>
          <p:cNvPr id="10" name="Up Arrow Callout 9"/>
          <p:cNvSpPr/>
          <p:nvPr/>
        </p:nvSpPr>
        <p:spPr>
          <a:xfrm>
            <a:off x="3404235" y="2984696"/>
            <a:ext cx="432000" cy="396000"/>
          </a:xfrm>
          <a:prstGeom prst="upArrowCallout">
            <a:avLst/>
          </a:prstGeom>
          <a:solidFill>
            <a:srgbClr val="009999"/>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i="1" dirty="0"/>
              <a:t>p</a:t>
            </a:r>
            <a:r>
              <a:rPr lang="da-DK" sz="1200" baseline="-25000" dirty="0"/>
              <a:t>50</a:t>
            </a:r>
            <a:endParaRPr lang="en-US" sz="1200" i="1" dirty="0"/>
          </a:p>
        </p:txBody>
      </p:sp>
      <p:sp>
        <p:nvSpPr>
          <p:cNvPr id="8" name="Down Arrow Callout 7"/>
          <p:cNvSpPr/>
          <p:nvPr/>
        </p:nvSpPr>
        <p:spPr>
          <a:xfrm>
            <a:off x="3606878" y="2382184"/>
            <a:ext cx="576000" cy="504000"/>
          </a:xfrm>
          <a:prstGeom prst="downArrowCallout">
            <a:avLst/>
          </a:prstGeom>
          <a:solidFill>
            <a:srgbClr val="FF66CC"/>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dirty="0"/>
              <a:t>Mean final</a:t>
            </a:r>
            <a:endParaRPr lang="en-US" sz="1200" dirty="0"/>
          </a:p>
        </p:txBody>
      </p:sp>
    </p:spTree>
    <p:extLst>
      <p:ext uri="{BB962C8B-B14F-4D97-AF65-F5344CB8AC3E}">
        <p14:creationId xmlns:p14="http://schemas.microsoft.com/office/powerpoint/2010/main" val="18663342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000" y="-338202"/>
            <a:ext cx="6120000" cy="8765270"/>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9491" t="5114" r="43090" b="17991"/>
          <a:stretch/>
        </p:blipFill>
        <p:spPr>
          <a:xfrm>
            <a:off x="5213421" y="777185"/>
            <a:ext cx="2772000" cy="5864378"/>
          </a:xfrm>
          <a:prstGeom prst="rect">
            <a:avLst/>
          </a:prstGeom>
        </p:spPr>
      </p:pic>
      <p:sp>
        <p:nvSpPr>
          <p:cNvPr id="3" name="Title 1"/>
          <p:cNvSpPr txBox="1">
            <a:spLocks/>
          </p:cNvSpPr>
          <p:nvPr/>
        </p:nvSpPr>
        <p:spPr>
          <a:xfrm>
            <a:off x="323528" y="-673572"/>
            <a:ext cx="8380205"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da-DK" sz="3600" dirty="0"/>
              <a:t>CGIAR </a:t>
            </a:r>
            <a:r>
              <a:rPr lang="da-DK" sz="3600" dirty="0" err="1"/>
              <a:t>viability</a:t>
            </a:r>
            <a:r>
              <a:rPr lang="da-DK" sz="3600" dirty="0"/>
              <a:t> </a:t>
            </a:r>
            <a:r>
              <a:rPr lang="da-DK" sz="3600" dirty="0" err="1"/>
              <a:t>monitoring</a:t>
            </a:r>
            <a:r>
              <a:rPr lang="da-DK" sz="3600" dirty="0"/>
              <a:t> data</a:t>
            </a:r>
            <a:endParaRPr lang="en-US" sz="3600" dirty="0"/>
          </a:p>
        </p:txBody>
      </p:sp>
      <p:sp>
        <p:nvSpPr>
          <p:cNvPr id="5" name="TextBox 4"/>
          <p:cNvSpPr txBox="1"/>
          <p:nvPr/>
        </p:nvSpPr>
        <p:spPr>
          <a:xfrm>
            <a:off x="323528" y="802853"/>
            <a:ext cx="8677597" cy="461665"/>
          </a:xfrm>
          <a:prstGeom prst="rect">
            <a:avLst/>
          </a:prstGeom>
          <a:noFill/>
        </p:spPr>
        <p:txBody>
          <a:bodyPr wrap="square" rtlCol="0">
            <a:spAutoFit/>
          </a:bodyPr>
          <a:lstStyle/>
          <a:p>
            <a:pPr marL="285750" indent="-285750">
              <a:buFont typeface="Wingdings" panose="05000000000000000000" pitchFamily="2" charset="2"/>
              <a:buChar char="Ø"/>
            </a:pPr>
            <a:r>
              <a:rPr lang="da-DK" sz="2400" dirty="0" err="1"/>
              <a:t>Some</a:t>
            </a:r>
            <a:r>
              <a:rPr lang="da-DK" sz="2400" dirty="0"/>
              <a:t> problem genera / species</a:t>
            </a:r>
          </a:p>
        </p:txBody>
      </p:sp>
      <p:sp>
        <p:nvSpPr>
          <p:cNvPr id="7" name="TextBox 6"/>
          <p:cNvSpPr txBox="1"/>
          <p:nvPr/>
        </p:nvSpPr>
        <p:spPr>
          <a:xfrm>
            <a:off x="1486414" y="6320337"/>
            <a:ext cx="1874744" cy="369332"/>
          </a:xfrm>
          <a:prstGeom prst="rect">
            <a:avLst/>
          </a:prstGeom>
          <a:noFill/>
        </p:spPr>
        <p:txBody>
          <a:bodyPr wrap="none" rtlCol="0">
            <a:spAutoFit/>
          </a:bodyPr>
          <a:lstStyle/>
          <a:p>
            <a:r>
              <a:rPr lang="da-DK" dirty="0"/>
              <a:t>Data from ICRISAT</a:t>
            </a:r>
            <a:endParaRPr lang="en-US" dirty="0"/>
          </a:p>
        </p:txBody>
      </p:sp>
      <p:sp>
        <p:nvSpPr>
          <p:cNvPr id="13" name="TextBox 12"/>
          <p:cNvSpPr txBox="1"/>
          <p:nvPr/>
        </p:nvSpPr>
        <p:spPr>
          <a:xfrm>
            <a:off x="5571986" y="6521216"/>
            <a:ext cx="2079544" cy="369332"/>
          </a:xfrm>
          <a:prstGeom prst="rect">
            <a:avLst/>
          </a:prstGeom>
          <a:noFill/>
        </p:spPr>
        <p:txBody>
          <a:bodyPr wrap="none" rtlCol="0">
            <a:spAutoFit/>
          </a:bodyPr>
          <a:lstStyle/>
          <a:p>
            <a:r>
              <a:rPr lang="da-DK" dirty="0"/>
              <a:t>Data from CIAT (LTS)</a:t>
            </a:r>
            <a:endParaRPr lang="en-US" dirty="0"/>
          </a:p>
        </p:txBody>
      </p:sp>
    </p:spTree>
    <p:extLst>
      <p:ext uri="{BB962C8B-B14F-4D97-AF65-F5344CB8AC3E}">
        <p14:creationId xmlns:p14="http://schemas.microsoft.com/office/powerpoint/2010/main" val="18247930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23528" y="-673572"/>
            <a:ext cx="8380205"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da-DK" sz="3600" dirty="0"/>
              <a:t>CGIAR </a:t>
            </a:r>
            <a:r>
              <a:rPr lang="da-DK" sz="3600" dirty="0" err="1"/>
              <a:t>monitoring</a:t>
            </a:r>
            <a:r>
              <a:rPr lang="da-DK" sz="3600" dirty="0"/>
              <a:t> data</a:t>
            </a:r>
            <a:endParaRPr lang="en-US" sz="3600" dirty="0"/>
          </a:p>
        </p:txBody>
      </p:sp>
      <p:sp>
        <p:nvSpPr>
          <p:cNvPr id="5" name="TextBox 4"/>
          <p:cNvSpPr txBox="1"/>
          <p:nvPr/>
        </p:nvSpPr>
        <p:spPr>
          <a:xfrm>
            <a:off x="262568" y="925494"/>
            <a:ext cx="8820472" cy="4401205"/>
          </a:xfrm>
          <a:prstGeom prst="rect">
            <a:avLst/>
          </a:prstGeom>
          <a:noFill/>
        </p:spPr>
        <p:txBody>
          <a:bodyPr wrap="square" rtlCol="0">
            <a:spAutoFit/>
          </a:bodyPr>
          <a:lstStyle/>
          <a:p>
            <a:pPr marL="285750" indent="-285750">
              <a:buFont typeface="Wingdings" panose="05000000000000000000" pitchFamily="2" charset="2"/>
              <a:buChar char="Ø"/>
            </a:pPr>
            <a:r>
              <a:rPr lang="da-DK" sz="2000" dirty="0"/>
              <a:t>Genebank </a:t>
            </a:r>
            <a:r>
              <a:rPr lang="da-DK" sz="2000" dirty="0" err="1"/>
              <a:t>conditions</a:t>
            </a:r>
            <a:r>
              <a:rPr lang="da-DK" sz="2000" dirty="0"/>
              <a:t> </a:t>
            </a:r>
            <a:r>
              <a:rPr lang="da-DK" sz="2000" dirty="0" err="1"/>
              <a:t>maintain</a:t>
            </a:r>
            <a:r>
              <a:rPr lang="da-DK" sz="2000" dirty="0"/>
              <a:t> </a:t>
            </a:r>
            <a:r>
              <a:rPr lang="da-DK" sz="2000" dirty="0" err="1"/>
              <a:t>viability</a:t>
            </a:r>
            <a:r>
              <a:rPr lang="da-DK" sz="2000" dirty="0"/>
              <a:t> </a:t>
            </a:r>
            <a:r>
              <a:rPr lang="da-DK" sz="2000" dirty="0" err="1"/>
              <a:t>well</a:t>
            </a:r>
            <a:r>
              <a:rPr lang="da-DK" sz="2000" dirty="0"/>
              <a:t> (</a:t>
            </a:r>
            <a:r>
              <a:rPr lang="da-DK" sz="2000" dirty="0" err="1"/>
              <a:t>enough</a:t>
            </a:r>
            <a:r>
              <a:rPr lang="da-DK" sz="2000" dirty="0"/>
              <a:t>) for most </a:t>
            </a:r>
            <a:r>
              <a:rPr lang="da-DK" sz="2000" dirty="0" err="1"/>
              <a:t>crop</a:t>
            </a:r>
            <a:r>
              <a:rPr lang="da-DK" sz="2000" dirty="0"/>
              <a:t> species.</a:t>
            </a:r>
          </a:p>
          <a:p>
            <a:pPr marL="285750" indent="-285750">
              <a:buFont typeface="Wingdings" panose="05000000000000000000" pitchFamily="2" charset="2"/>
              <a:buChar char="Ø"/>
            </a:pPr>
            <a:endParaRPr lang="da-DK" sz="2000" dirty="0"/>
          </a:p>
          <a:p>
            <a:pPr marL="285750" indent="-285750">
              <a:buFont typeface="Wingdings" panose="05000000000000000000" pitchFamily="2" charset="2"/>
              <a:buChar char="Ø"/>
            </a:pPr>
            <a:r>
              <a:rPr lang="da-DK" sz="2000" dirty="0"/>
              <a:t>Given </a:t>
            </a:r>
            <a:r>
              <a:rPr lang="da-DK" sz="2000" dirty="0" err="1"/>
              <a:t>predicted</a:t>
            </a:r>
            <a:r>
              <a:rPr lang="da-DK" sz="2000" dirty="0"/>
              <a:t> and </a:t>
            </a:r>
            <a:r>
              <a:rPr lang="da-DK" sz="2000" dirty="0" err="1"/>
              <a:t>achieved</a:t>
            </a:r>
            <a:r>
              <a:rPr lang="da-DK" sz="2000" dirty="0"/>
              <a:t> </a:t>
            </a:r>
            <a:r>
              <a:rPr lang="da-DK" sz="2000" dirty="0" err="1"/>
              <a:t>longevity</a:t>
            </a:r>
            <a:r>
              <a:rPr lang="da-DK" sz="2000" dirty="0"/>
              <a:t> of </a:t>
            </a:r>
            <a:r>
              <a:rPr lang="da-DK" sz="2000" dirty="0" err="1"/>
              <a:t>seeds</a:t>
            </a:r>
            <a:r>
              <a:rPr lang="da-DK" sz="2000" dirty="0"/>
              <a:t> of the </a:t>
            </a:r>
            <a:r>
              <a:rPr lang="da-DK" sz="2000" dirty="0" err="1"/>
              <a:t>various</a:t>
            </a:r>
            <a:r>
              <a:rPr lang="da-DK" sz="2000" dirty="0"/>
              <a:t> </a:t>
            </a:r>
            <a:r>
              <a:rPr lang="da-DK" sz="2000" dirty="0" err="1"/>
              <a:t>crop</a:t>
            </a:r>
            <a:r>
              <a:rPr lang="da-DK" sz="2000" dirty="0"/>
              <a:t> species, regeneration is </a:t>
            </a:r>
            <a:r>
              <a:rPr lang="da-DK" sz="2000" dirty="0" err="1"/>
              <a:t>primarily</a:t>
            </a:r>
            <a:r>
              <a:rPr lang="da-DK" sz="2000" dirty="0"/>
              <a:t> due to </a:t>
            </a:r>
            <a:r>
              <a:rPr lang="da-DK" sz="2000" dirty="0" err="1"/>
              <a:t>low</a:t>
            </a:r>
            <a:r>
              <a:rPr lang="da-DK" sz="2000" dirty="0"/>
              <a:t> seed </a:t>
            </a:r>
            <a:r>
              <a:rPr lang="da-DK" sz="2000" dirty="0" err="1"/>
              <a:t>number</a:t>
            </a:r>
            <a:r>
              <a:rPr lang="da-DK" sz="2000" dirty="0"/>
              <a:t> (</a:t>
            </a:r>
            <a:r>
              <a:rPr lang="da-DK" sz="2000" dirty="0" err="1"/>
              <a:t>often</a:t>
            </a:r>
            <a:r>
              <a:rPr lang="da-DK" sz="2000" dirty="0"/>
              <a:t> at </a:t>
            </a:r>
            <a:r>
              <a:rPr lang="da-DK" sz="2000" dirty="0" err="1"/>
              <a:t>harvest</a:t>
            </a:r>
            <a:r>
              <a:rPr lang="da-DK" sz="2000" dirty="0"/>
              <a:t>).</a:t>
            </a:r>
          </a:p>
          <a:p>
            <a:pPr marL="285750" indent="-285750">
              <a:buFont typeface="Wingdings" panose="05000000000000000000" pitchFamily="2" charset="2"/>
              <a:buChar char="Ø"/>
            </a:pPr>
            <a:endParaRPr lang="da-DK" sz="2000" dirty="0"/>
          </a:p>
          <a:p>
            <a:pPr marL="285750" indent="-285750">
              <a:buFont typeface="Wingdings" panose="05000000000000000000" pitchFamily="2" charset="2"/>
              <a:buChar char="Ø"/>
            </a:pPr>
            <a:r>
              <a:rPr lang="da-DK" sz="2000" dirty="0" err="1"/>
              <a:t>Need</a:t>
            </a:r>
            <a:r>
              <a:rPr lang="da-DK" sz="2000" dirty="0"/>
              <a:t> to </a:t>
            </a:r>
            <a:r>
              <a:rPr lang="da-DK" sz="2000" dirty="0" err="1"/>
              <a:t>optimize</a:t>
            </a:r>
            <a:r>
              <a:rPr lang="da-DK" sz="2000" dirty="0"/>
              <a:t> </a:t>
            </a:r>
            <a:r>
              <a:rPr lang="da-DK" sz="2000" dirty="0" err="1"/>
              <a:t>quantity</a:t>
            </a:r>
            <a:r>
              <a:rPr lang="da-DK" sz="2000" dirty="0"/>
              <a:t> of </a:t>
            </a:r>
            <a:r>
              <a:rPr lang="da-DK" sz="2000" dirty="0" err="1"/>
              <a:t>seeds</a:t>
            </a:r>
            <a:r>
              <a:rPr lang="da-DK" sz="2000" dirty="0"/>
              <a:t> </a:t>
            </a:r>
            <a:r>
              <a:rPr lang="da-DK" sz="2000" dirty="0" err="1"/>
              <a:t>produced</a:t>
            </a:r>
            <a:r>
              <a:rPr lang="da-DK" sz="2000" dirty="0"/>
              <a:t> and </a:t>
            </a:r>
            <a:r>
              <a:rPr lang="da-DK" sz="2000" dirty="0" err="1"/>
              <a:t>placed</a:t>
            </a:r>
            <a:r>
              <a:rPr lang="da-DK" sz="2000" dirty="0"/>
              <a:t> </a:t>
            </a:r>
            <a:r>
              <a:rPr lang="da-DK" sz="2000" dirty="0" err="1"/>
              <a:t>into</a:t>
            </a:r>
            <a:r>
              <a:rPr lang="da-DK" sz="2000" dirty="0"/>
              <a:t> </a:t>
            </a:r>
            <a:r>
              <a:rPr lang="da-DK" sz="2000" dirty="0" err="1"/>
              <a:t>storage</a:t>
            </a:r>
            <a:r>
              <a:rPr lang="da-DK" sz="2000" dirty="0"/>
              <a:t> to </a:t>
            </a:r>
            <a:r>
              <a:rPr lang="da-DK" sz="2000" dirty="0" err="1"/>
              <a:t>represent</a:t>
            </a:r>
            <a:r>
              <a:rPr lang="da-DK" sz="2000" dirty="0"/>
              <a:t> an accession (</a:t>
            </a:r>
            <a:r>
              <a:rPr lang="da-DK" sz="2000" dirty="0" err="1"/>
              <a:t>also</a:t>
            </a:r>
            <a:r>
              <a:rPr lang="da-DK" sz="2000" dirty="0"/>
              <a:t> </a:t>
            </a:r>
            <a:r>
              <a:rPr lang="da-DK" sz="2000" dirty="0" err="1"/>
              <a:t>based</a:t>
            </a:r>
            <a:r>
              <a:rPr lang="da-DK" sz="2000" dirty="0"/>
              <a:t> on </a:t>
            </a:r>
            <a:r>
              <a:rPr lang="da-DK" sz="2000" dirty="0" err="1"/>
              <a:t>expected</a:t>
            </a:r>
            <a:r>
              <a:rPr lang="da-DK" sz="2000" dirty="0"/>
              <a:t> </a:t>
            </a:r>
            <a:r>
              <a:rPr lang="da-DK" sz="2000" dirty="0" err="1"/>
              <a:t>demand</a:t>
            </a:r>
            <a:r>
              <a:rPr lang="da-DK" sz="2000" dirty="0"/>
              <a:t> – if </a:t>
            </a:r>
            <a:r>
              <a:rPr lang="da-DK" sz="2000" dirty="0" err="1"/>
              <a:t>there</a:t>
            </a:r>
            <a:r>
              <a:rPr lang="da-DK" sz="2000" dirty="0"/>
              <a:t> is </a:t>
            </a:r>
            <a:r>
              <a:rPr lang="da-DK" sz="2000" dirty="0" err="1"/>
              <a:t>demand</a:t>
            </a:r>
            <a:r>
              <a:rPr lang="da-DK" sz="2000" dirty="0"/>
              <a:t>).</a:t>
            </a:r>
          </a:p>
          <a:p>
            <a:pPr marL="285750" indent="-285750">
              <a:buFont typeface="Wingdings" panose="05000000000000000000" pitchFamily="2" charset="2"/>
              <a:buChar char="Ø"/>
            </a:pPr>
            <a:endParaRPr lang="da-DK" sz="2000" dirty="0"/>
          </a:p>
          <a:p>
            <a:pPr marL="285750" indent="-285750">
              <a:buFont typeface="Wingdings" panose="05000000000000000000" pitchFamily="2" charset="2"/>
              <a:buChar char="Ø"/>
            </a:pPr>
            <a:r>
              <a:rPr lang="da-DK" sz="2000" dirty="0"/>
              <a:t>For </a:t>
            </a:r>
            <a:r>
              <a:rPr lang="da-DK" sz="2000" dirty="0" err="1"/>
              <a:t>some</a:t>
            </a:r>
            <a:r>
              <a:rPr lang="da-DK" sz="2000" dirty="0"/>
              <a:t> species (</a:t>
            </a:r>
            <a:r>
              <a:rPr lang="da-DK" sz="2000" i="1" dirty="0" err="1"/>
              <a:t>Oryza</a:t>
            </a:r>
            <a:r>
              <a:rPr lang="da-DK" sz="2000" dirty="0"/>
              <a:t>?), </a:t>
            </a:r>
            <a:r>
              <a:rPr lang="da-DK" sz="2000" dirty="0" err="1"/>
              <a:t>which</a:t>
            </a:r>
            <a:r>
              <a:rPr lang="da-DK" sz="2000" dirty="0"/>
              <a:t> </a:t>
            </a:r>
            <a:r>
              <a:rPr lang="da-DK" sz="2000" dirty="0" err="1"/>
              <a:t>are</a:t>
            </a:r>
            <a:r>
              <a:rPr lang="da-DK" sz="2000" dirty="0"/>
              <a:t> </a:t>
            </a:r>
            <a:r>
              <a:rPr lang="da-DK" sz="2000" dirty="0" err="1"/>
              <a:t>relatively</a:t>
            </a:r>
            <a:r>
              <a:rPr lang="da-DK" sz="2000" dirty="0"/>
              <a:t> short-</a:t>
            </a:r>
            <a:r>
              <a:rPr lang="da-DK" sz="2000" dirty="0" err="1"/>
              <a:t>lived</a:t>
            </a:r>
            <a:r>
              <a:rPr lang="da-DK" sz="2000" dirty="0"/>
              <a:t>, </a:t>
            </a:r>
            <a:r>
              <a:rPr lang="da-DK" sz="2000" dirty="0" err="1"/>
              <a:t>we</a:t>
            </a:r>
            <a:r>
              <a:rPr lang="da-DK" sz="2000" dirty="0"/>
              <a:t> </a:t>
            </a:r>
            <a:r>
              <a:rPr lang="da-DK" sz="2000" dirty="0" err="1"/>
              <a:t>may</a:t>
            </a:r>
            <a:r>
              <a:rPr lang="da-DK" sz="2000" dirty="0"/>
              <a:t> </a:t>
            </a:r>
            <a:r>
              <a:rPr lang="da-DK" sz="2000" dirty="0" err="1"/>
              <a:t>be</a:t>
            </a:r>
            <a:r>
              <a:rPr lang="da-DK" sz="2000" dirty="0"/>
              <a:t> </a:t>
            </a:r>
            <a:r>
              <a:rPr lang="da-DK" sz="2000" dirty="0" err="1"/>
              <a:t>approaching</a:t>
            </a:r>
            <a:r>
              <a:rPr lang="da-DK" sz="2000" dirty="0"/>
              <a:t> ‘</a:t>
            </a:r>
            <a:r>
              <a:rPr lang="da-DK" sz="2000" dirty="0" err="1"/>
              <a:t>steady</a:t>
            </a:r>
            <a:r>
              <a:rPr lang="da-DK" sz="2000" dirty="0"/>
              <a:t> </a:t>
            </a:r>
            <a:r>
              <a:rPr lang="da-DK" sz="2000" dirty="0" err="1"/>
              <a:t>state</a:t>
            </a:r>
            <a:r>
              <a:rPr lang="da-DK" sz="2000" dirty="0"/>
              <a:t>’ operations; </a:t>
            </a:r>
            <a:r>
              <a:rPr lang="da-DK" sz="2000" dirty="0" err="1"/>
              <a:t>otherwise</a:t>
            </a:r>
            <a:r>
              <a:rPr lang="da-DK" sz="2000" dirty="0"/>
              <a:t>, genebanks </a:t>
            </a:r>
            <a:r>
              <a:rPr lang="da-DK" sz="2000" dirty="0" err="1"/>
              <a:t>are</a:t>
            </a:r>
            <a:r>
              <a:rPr lang="da-DK" sz="2000" dirty="0"/>
              <a:t> still </a:t>
            </a:r>
            <a:r>
              <a:rPr lang="da-DK" sz="2000" dirty="0" err="1"/>
              <a:t>too</a:t>
            </a:r>
            <a:r>
              <a:rPr lang="da-DK" sz="2000" dirty="0"/>
              <a:t> ‘</a:t>
            </a:r>
            <a:r>
              <a:rPr lang="da-DK" sz="2000" dirty="0" err="1"/>
              <a:t>young</a:t>
            </a:r>
            <a:r>
              <a:rPr lang="da-DK" sz="2000" dirty="0"/>
              <a:t>’.</a:t>
            </a:r>
          </a:p>
          <a:p>
            <a:pPr marL="285750" indent="-285750">
              <a:buFont typeface="Wingdings" panose="05000000000000000000" pitchFamily="2" charset="2"/>
              <a:buChar char="Ø"/>
            </a:pPr>
            <a:endParaRPr lang="da-DK" sz="2000" dirty="0"/>
          </a:p>
          <a:p>
            <a:pPr marL="285750" indent="-285750">
              <a:buFont typeface="Wingdings" panose="05000000000000000000" pitchFamily="2" charset="2"/>
              <a:buChar char="Ø"/>
            </a:pPr>
            <a:r>
              <a:rPr lang="da-DK" sz="2000" dirty="0" err="1"/>
              <a:t>Important</a:t>
            </a:r>
            <a:r>
              <a:rPr lang="da-DK" sz="2000" dirty="0"/>
              <a:t> to </a:t>
            </a:r>
            <a:r>
              <a:rPr lang="da-DK" sz="2000" dirty="0" err="1"/>
              <a:t>continue</a:t>
            </a:r>
            <a:r>
              <a:rPr lang="da-DK" sz="2000" dirty="0"/>
              <a:t> </a:t>
            </a:r>
            <a:r>
              <a:rPr lang="da-DK" sz="2000" dirty="0" err="1"/>
              <a:t>monitoring</a:t>
            </a:r>
            <a:r>
              <a:rPr lang="da-DK" sz="2000" dirty="0"/>
              <a:t> </a:t>
            </a:r>
            <a:r>
              <a:rPr lang="da-DK" sz="2000" dirty="0" err="1"/>
              <a:t>older</a:t>
            </a:r>
            <a:r>
              <a:rPr lang="da-DK" sz="2000" dirty="0"/>
              <a:t> seed </a:t>
            </a:r>
            <a:r>
              <a:rPr lang="da-DK" sz="2000" dirty="0" err="1"/>
              <a:t>lots</a:t>
            </a:r>
            <a:r>
              <a:rPr lang="da-DK" sz="2000" dirty="0"/>
              <a:t>, with the same or </a:t>
            </a:r>
            <a:r>
              <a:rPr lang="da-DK" sz="2000" dirty="0" err="1"/>
              <a:t>shorter</a:t>
            </a:r>
            <a:r>
              <a:rPr lang="da-DK" sz="2000" dirty="0"/>
              <a:t> </a:t>
            </a:r>
            <a:r>
              <a:rPr lang="da-DK" sz="2000" dirty="0" err="1"/>
              <a:t>viability</a:t>
            </a:r>
            <a:r>
              <a:rPr lang="da-DK" sz="2000" dirty="0"/>
              <a:t> </a:t>
            </a:r>
            <a:r>
              <a:rPr lang="da-DK" sz="2000" dirty="0" err="1"/>
              <a:t>monitoring</a:t>
            </a:r>
            <a:r>
              <a:rPr lang="da-DK" sz="2000" dirty="0"/>
              <a:t> intervals to </a:t>
            </a:r>
            <a:r>
              <a:rPr lang="da-DK" sz="2000" dirty="0" err="1"/>
              <a:t>get</a:t>
            </a:r>
            <a:r>
              <a:rPr lang="da-DK" sz="2000" dirty="0"/>
              <a:t> a </a:t>
            </a:r>
            <a:r>
              <a:rPr lang="da-DK" sz="2000" dirty="0" err="1"/>
              <a:t>better</a:t>
            </a:r>
            <a:r>
              <a:rPr lang="da-DK" sz="2000" dirty="0"/>
              <a:t> </a:t>
            </a:r>
            <a:r>
              <a:rPr lang="da-DK" sz="2000" dirty="0" err="1"/>
              <a:t>understanding</a:t>
            </a:r>
            <a:r>
              <a:rPr lang="da-DK" sz="2000" dirty="0"/>
              <a:t> of </a:t>
            </a:r>
            <a:r>
              <a:rPr lang="da-DK" sz="2000" dirty="0" err="1"/>
              <a:t>longevity</a:t>
            </a:r>
            <a:r>
              <a:rPr lang="da-DK" sz="2000" dirty="0"/>
              <a:t> in genebank </a:t>
            </a:r>
            <a:r>
              <a:rPr lang="da-DK" sz="2000" dirty="0" err="1"/>
              <a:t>storage</a:t>
            </a:r>
            <a:r>
              <a:rPr lang="da-DK" sz="2000" dirty="0"/>
              <a:t>.</a:t>
            </a:r>
          </a:p>
        </p:txBody>
      </p:sp>
    </p:spTree>
    <p:extLst>
      <p:ext uri="{BB962C8B-B14F-4D97-AF65-F5344CB8AC3E}">
        <p14:creationId xmlns:p14="http://schemas.microsoft.com/office/powerpoint/2010/main" val="31743242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23528" y="-673572"/>
            <a:ext cx="8380205"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da-DK" sz="3600" dirty="0"/>
              <a:t>CGIAR </a:t>
            </a:r>
            <a:r>
              <a:rPr lang="da-DK" sz="3600" dirty="0" err="1"/>
              <a:t>monitoring</a:t>
            </a:r>
            <a:r>
              <a:rPr lang="da-DK" sz="3600" dirty="0"/>
              <a:t> data</a:t>
            </a:r>
            <a:endParaRPr lang="en-US" sz="3600" dirty="0"/>
          </a:p>
        </p:txBody>
      </p:sp>
      <p:sp>
        <p:nvSpPr>
          <p:cNvPr id="5" name="TextBox 4"/>
          <p:cNvSpPr txBox="1"/>
          <p:nvPr/>
        </p:nvSpPr>
        <p:spPr>
          <a:xfrm>
            <a:off x="262568" y="925494"/>
            <a:ext cx="8820472" cy="4401205"/>
          </a:xfrm>
          <a:prstGeom prst="rect">
            <a:avLst/>
          </a:prstGeom>
          <a:noFill/>
        </p:spPr>
        <p:txBody>
          <a:bodyPr wrap="square" rtlCol="0">
            <a:spAutoFit/>
          </a:bodyPr>
          <a:lstStyle/>
          <a:p>
            <a:pPr marL="285750" indent="-285750">
              <a:buFont typeface="Wingdings" panose="05000000000000000000" pitchFamily="2" charset="2"/>
              <a:buChar char="Ø"/>
            </a:pPr>
            <a:r>
              <a:rPr lang="da-DK" sz="2000" dirty="0"/>
              <a:t>Genebank </a:t>
            </a:r>
            <a:r>
              <a:rPr lang="da-DK" sz="2000" dirty="0" err="1"/>
              <a:t>conditions</a:t>
            </a:r>
            <a:r>
              <a:rPr lang="da-DK" sz="2000" dirty="0"/>
              <a:t> </a:t>
            </a:r>
            <a:r>
              <a:rPr lang="da-DK" sz="2000" dirty="0" err="1"/>
              <a:t>maintain</a:t>
            </a:r>
            <a:r>
              <a:rPr lang="da-DK" sz="2000" dirty="0"/>
              <a:t> </a:t>
            </a:r>
            <a:r>
              <a:rPr lang="da-DK" sz="2000" dirty="0" err="1"/>
              <a:t>viability</a:t>
            </a:r>
            <a:r>
              <a:rPr lang="da-DK" sz="2000" dirty="0"/>
              <a:t> </a:t>
            </a:r>
            <a:r>
              <a:rPr lang="da-DK" sz="2000" dirty="0" err="1"/>
              <a:t>well</a:t>
            </a:r>
            <a:r>
              <a:rPr lang="da-DK" sz="2000" dirty="0"/>
              <a:t> (</a:t>
            </a:r>
            <a:r>
              <a:rPr lang="da-DK" sz="2000" dirty="0" err="1"/>
              <a:t>enough</a:t>
            </a:r>
            <a:r>
              <a:rPr lang="da-DK" sz="2000" dirty="0"/>
              <a:t>) for most </a:t>
            </a:r>
            <a:r>
              <a:rPr lang="da-DK" sz="2000" dirty="0" err="1"/>
              <a:t>crop</a:t>
            </a:r>
            <a:r>
              <a:rPr lang="da-DK" sz="2000" dirty="0"/>
              <a:t> species.</a:t>
            </a:r>
          </a:p>
          <a:p>
            <a:pPr marL="285750" indent="-285750">
              <a:buFont typeface="Wingdings" panose="05000000000000000000" pitchFamily="2" charset="2"/>
              <a:buChar char="Ø"/>
            </a:pPr>
            <a:endParaRPr lang="da-DK" sz="2000" dirty="0"/>
          </a:p>
          <a:p>
            <a:pPr marL="285750" indent="-285750">
              <a:buFont typeface="Wingdings" panose="05000000000000000000" pitchFamily="2" charset="2"/>
              <a:buChar char="Ø"/>
            </a:pPr>
            <a:r>
              <a:rPr lang="da-DK" sz="2000" dirty="0"/>
              <a:t>Given </a:t>
            </a:r>
            <a:r>
              <a:rPr lang="da-DK" sz="2000" dirty="0" err="1"/>
              <a:t>predicted</a:t>
            </a:r>
            <a:r>
              <a:rPr lang="da-DK" sz="2000" dirty="0"/>
              <a:t> and </a:t>
            </a:r>
            <a:r>
              <a:rPr lang="da-DK" sz="2000" dirty="0" err="1"/>
              <a:t>achieved</a:t>
            </a:r>
            <a:r>
              <a:rPr lang="da-DK" sz="2000" dirty="0"/>
              <a:t> </a:t>
            </a:r>
            <a:r>
              <a:rPr lang="da-DK" sz="2000" dirty="0" err="1"/>
              <a:t>longevity</a:t>
            </a:r>
            <a:r>
              <a:rPr lang="da-DK" sz="2000" dirty="0"/>
              <a:t> of </a:t>
            </a:r>
            <a:r>
              <a:rPr lang="da-DK" sz="2000" dirty="0" err="1"/>
              <a:t>seeds</a:t>
            </a:r>
            <a:r>
              <a:rPr lang="da-DK" sz="2000" dirty="0"/>
              <a:t> of the </a:t>
            </a:r>
            <a:r>
              <a:rPr lang="da-DK" sz="2000" dirty="0" err="1"/>
              <a:t>various</a:t>
            </a:r>
            <a:r>
              <a:rPr lang="da-DK" sz="2000" dirty="0"/>
              <a:t> </a:t>
            </a:r>
            <a:r>
              <a:rPr lang="da-DK" sz="2000" dirty="0" err="1"/>
              <a:t>crop</a:t>
            </a:r>
            <a:r>
              <a:rPr lang="da-DK" sz="2000" dirty="0"/>
              <a:t> species, regeneration is </a:t>
            </a:r>
            <a:r>
              <a:rPr lang="da-DK" sz="2000" dirty="0" err="1"/>
              <a:t>primarily</a:t>
            </a:r>
            <a:r>
              <a:rPr lang="da-DK" sz="2000" dirty="0"/>
              <a:t> due to </a:t>
            </a:r>
            <a:r>
              <a:rPr lang="da-DK" sz="2000" dirty="0" err="1"/>
              <a:t>low</a:t>
            </a:r>
            <a:r>
              <a:rPr lang="da-DK" sz="2000" dirty="0"/>
              <a:t> seed </a:t>
            </a:r>
            <a:r>
              <a:rPr lang="da-DK" sz="2000" dirty="0" err="1"/>
              <a:t>number</a:t>
            </a:r>
            <a:r>
              <a:rPr lang="da-DK" sz="2000" dirty="0"/>
              <a:t> (</a:t>
            </a:r>
            <a:r>
              <a:rPr lang="da-DK" sz="2000" dirty="0" err="1"/>
              <a:t>often</a:t>
            </a:r>
            <a:r>
              <a:rPr lang="da-DK" sz="2000" dirty="0"/>
              <a:t> at </a:t>
            </a:r>
            <a:r>
              <a:rPr lang="da-DK" sz="2000" dirty="0" err="1"/>
              <a:t>harvest</a:t>
            </a:r>
            <a:r>
              <a:rPr lang="da-DK" sz="2000" dirty="0"/>
              <a:t>).</a:t>
            </a:r>
          </a:p>
          <a:p>
            <a:pPr marL="285750" indent="-285750">
              <a:buFont typeface="Wingdings" panose="05000000000000000000" pitchFamily="2" charset="2"/>
              <a:buChar char="Ø"/>
            </a:pPr>
            <a:endParaRPr lang="da-DK" sz="2000" dirty="0"/>
          </a:p>
          <a:p>
            <a:pPr marL="285750" indent="-285750">
              <a:buFont typeface="Wingdings" panose="05000000000000000000" pitchFamily="2" charset="2"/>
              <a:buChar char="Ø"/>
            </a:pPr>
            <a:r>
              <a:rPr lang="da-DK" sz="2000" dirty="0" err="1"/>
              <a:t>Need</a:t>
            </a:r>
            <a:r>
              <a:rPr lang="da-DK" sz="2000" dirty="0"/>
              <a:t> to </a:t>
            </a:r>
            <a:r>
              <a:rPr lang="da-DK" sz="2000" dirty="0" err="1"/>
              <a:t>optimize</a:t>
            </a:r>
            <a:r>
              <a:rPr lang="da-DK" sz="2000" dirty="0"/>
              <a:t> </a:t>
            </a:r>
            <a:r>
              <a:rPr lang="da-DK" sz="2000" dirty="0" err="1"/>
              <a:t>quantity</a:t>
            </a:r>
            <a:r>
              <a:rPr lang="da-DK" sz="2000" dirty="0"/>
              <a:t> of </a:t>
            </a:r>
            <a:r>
              <a:rPr lang="da-DK" sz="2000" dirty="0" err="1"/>
              <a:t>seeds</a:t>
            </a:r>
            <a:r>
              <a:rPr lang="da-DK" sz="2000" dirty="0"/>
              <a:t> </a:t>
            </a:r>
            <a:r>
              <a:rPr lang="da-DK" sz="2000" dirty="0" err="1"/>
              <a:t>produced</a:t>
            </a:r>
            <a:r>
              <a:rPr lang="da-DK" sz="2000" dirty="0"/>
              <a:t> and </a:t>
            </a:r>
            <a:r>
              <a:rPr lang="da-DK" sz="2000" dirty="0" err="1"/>
              <a:t>placed</a:t>
            </a:r>
            <a:r>
              <a:rPr lang="da-DK" sz="2000" dirty="0"/>
              <a:t> </a:t>
            </a:r>
            <a:r>
              <a:rPr lang="da-DK" sz="2000" dirty="0" err="1"/>
              <a:t>into</a:t>
            </a:r>
            <a:r>
              <a:rPr lang="da-DK" sz="2000" dirty="0"/>
              <a:t> </a:t>
            </a:r>
            <a:r>
              <a:rPr lang="da-DK" sz="2000" dirty="0" err="1"/>
              <a:t>storage</a:t>
            </a:r>
            <a:r>
              <a:rPr lang="da-DK" sz="2000" dirty="0"/>
              <a:t> to </a:t>
            </a:r>
            <a:r>
              <a:rPr lang="da-DK" sz="2000" dirty="0" err="1"/>
              <a:t>represent</a:t>
            </a:r>
            <a:r>
              <a:rPr lang="da-DK" sz="2000" dirty="0"/>
              <a:t> an accession (</a:t>
            </a:r>
            <a:r>
              <a:rPr lang="da-DK" sz="2000" dirty="0" err="1"/>
              <a:t>also</a:t>
            </a:r>
            <a:r>
              <a:rPr lang="da-DK" sz="2000" dirty="0"/>
              <a:t> </a:t>
            </a:r>
            <a:r>
              <a:rPr lang="da-DK" sz="2000" dirty="0" err="1"/>
              <a:t>based</a:t>
            </a:r>
            <a:r>
              <a:rPr lang="da-DK" sz="2000" dirty="0"/>
              <a:t> on </a:t>
            </a:r>
            <a:r>
              <a:rPr lang="da-DK" sz="2000" dirty="0" err="1"/>
              <a:t>expected</a:t>
            </a:r>
            <a:r>
              <a:rPr lang="da-DK" sz="2000" dirty="0"/>
              <a:t> </a:t>
            </a:r>
            <a:r>
              <a:rPr lang="da-DK" sz="2000" dirty="0" err="1"/>
              <a:t>demand</a:t>
            </a:r>
            <a:r>
              <a:rPr lang="da-DK" sz="2000" dirty="0"/>
              <a:t> – if </a:t>
            </a:r>
            <a:r>
              <a:rPr lang="da-DK" sz="2000" dirty="0" err="1"/>
              <a:t>there</a:t>
            </a:r>
            <a:r>
              <a:rPr lang="da-DK" sz="2000" dirty="0"/>
              <a:t> is </a:t>
            </a:r>
            <a:r>
              <a:rPr lang="da-DK" sz="2000" dirty="0" err="1"/>
              <a:t>demand</a:t>
            </a:r>
            <a:r>
              <a:rPr lang="da-DK" sz="2000" dirty="0"/>
              <a:t>).</a:t>
            </a:r>
          </a:p>
          <a:p>
            <a:pPr marL="285750" indent="-285750">
              <a:buFont typeface="Wingdings" panose="05000000000000000000" pitchFamily="2" charset="2"/>
              <a:buChar char="Ø"/>
            </a:pPr>
            <a:endParaRPr lang="da-DK" sz="2000" dirty="0"/>
          </a:p>
          <a:p>
            <a:pPr marL="285750" indent="-285750">
              <a:buFont typeface="Wingdings" panose="05000000000000000000" pitchFamily="2" charset="2"/>
              <a:buChar char="Ø"/>
            </a:pPr>
            <a:r>
              <a:rPr lang="da-DK" sz="2000" dirty="0"/>
              <a:t>For </a:t>
            </a:r>
            <a:r>
              <a:rPr lang="da-DK" sz="2000" dirty="0" err="1"/>
              <a:t>some</a:t>
            </a:r>
            <a:r>
              <a:rPr lang="da-DK" sz="2000" dirty="0"/>
              <a:t> species (</a:t>
            </a:r>
            <a:r>
              <a:rPr lang="da-DK" sz="2000" i="1" dirty="0" err="1"/>
              <a:t>Oryza</a:t>
            </a:r>
            <a:r>
              <a:rPr lang="da-DK" sz="2000" dirty="0"/>
              <a:t>?), </a:t>
            </a:r>
            <a:r>
              <a:rPr lang="da-DK" sz="2000" dirty="0" err="1"/>
              <a:t>which</a:t>
            </a:r>
            <a:r>
              <a:rPr lang="da-DK" sz="2000" dirty="0"/>
              <a:t> </a:t>
            </a:r>
            <a:r>
              <a:rPr lang="da-DK" sz="2000" dirty="0" err="1"/>
              <a:t>are</a:t>
            </a:r>
            <a:r>
              <a:rPr lang="da-DK" sz="2000" dirty="0"/>
              <a:t> </a:t>
            </a:r>
            <a:r>
              <a:rPr lang="da-DK" sz="2000" dirty="0" err="1"/>
              <a:t>relatively</a:t>
            </a:r>
            <a:r>
              <a:rPr lang="da-DK" sz="2000" dirty="0"/>
              <a:t> short-</a:t>
            </a:r>
            <a:r>
              <a:rPr lang="da-DK" sz="2000" dirty="0" err="1"/>
              <a:t>lived</a:t>
            </a:r>
            <a:r>
              <a:rPr lang="da-DK" sz="2000" dirty="0"/>
              <a:t>, </a:t>
            </a:r>
            <a:r>
              <a:rPr lang="da-DK" sz="2000" dirty="0" err="1"/>
              <a:t>we</a:t>
            </a:r>
            <a:r>
              <a:rPr lang="da-DK" sz="2000" dirty="0"/>
              <a:t> </a:t>
            </a:r>
            <a:r>
              <a:rPr lang="da-DK" sz="2000" dirty="0" err="1"/>
              <a:t>may</a:t>
            </a:r>
            <a:r>
              <a:rPr lang="da-DK" sz="2000" dirty="0"/>
              <a:t> </a:t>
            </a:r>
            <a:r>
              <a:rPr lang="da-DK" sz="2000" dirty="0" err="1"/>
              <a:t>be</a:t>
            </a:r>
            <a:r>
              <a:rPr lang="da-DK" sz="2000" dirty="0"/>
              <a:t> </a:t>
            </a:r>
            <a:r>
              <a:rPr lang="da-DK" sz="2000" dirty="0" err="1"/>
              <a:t>approaching</a:t>
            </a:r>
            <a:r>
              <a:rPr lang="da-DK" sz="2000" dirty="0"/>
              <a:t> ‘</a:t>
            </a:r>
            <a:r>
              <a:rPr lang="da-DK" sz="2000" dirty="0" err="1"/>
              <a:t>steady</a:t>
            </a:r>
            <a:r>
              <a:rPr lang="da-DK" sz="2000" dirty="0"/>
              <a:t> </a:t>
            </a:r>
            <a:r>
              <a:rPr lang="da-DK" sz="2000" dirty="0" err="1"/>
              <a:t>state</a:t>
            </a:r>
            <a:r>
              <a:rPr lang="da-DK" sz="2000" dirty="0"/>
              <a:t>’ operations; </a:t>
            </a:r>
            <a:r>
              <a:rPr lang="da-DK" sz="2000" dirty="0" err="1"/>
              <a:t>otherwise</a:t>
            </a:r>
            <a:r>
              <a:rPr lang="da-DK" sz="2000" dirty="0"/>
              <a:t>, genebanks </a:t>
            </a:r>
            <a:r>
              <a:rPr lang="da-DK" sz="2000" dirty="0" err="1"/>
              <a:t>are</a:t>
            </a:r>
            <a:r>
              <a:rPr lang="da-DK" sz="2000" dirty="0"/>
              <a:t> still </a:t>
            </a:r>
            <a:r>
              <a:rPr lang="da-DK" sz="2000" dirty="0" err="1"/>
              <a:t>too</a:t>
            </a:r>
            <a:r>
              <a:rPr lang="da-DK" sz="2000" dirty="0"/>
              <a:t> ‘</a:t>
            </a:r>
            <a:r>
              <a:rPr lang="da-DK" sz="2000" dirty="0" err="1"/>
              <a:t>young</a:t>
            </a:r>
            <a:r>
              <a:rPr lang="da-DK" sz="2000" dirty="0"/>
              <a:t>’.</a:t>
            </a:r>
          </a:p>
          <a:p>
            <a:pPr marL="285750" indent="-285750">
              <a:buFont typeface="Wingdings" panose="05000000000000000000" pitchFamily="2" charset="2"/>
              <a:buChar char="Ø"/>
            </a:pPr>
            <a:endParaRPr lang="da-DK" sz="2000" dirty="0"/>
          </a:p>
          <a:p>
            <a:pPr marL="285750" indent="-285750">
              <a:buFont typeface="Wingdings" panose="05000000000000000000" pitchFamily="2" charset="2"/>
              <a:buChar char="Ø"/>
            </a:pPr>
            <a:r>
              <a:rPr lang="da-DK" sz="2000" dirty="0" err="1"/>
              <a:t>Important</a:t>
            </a:r>
            <a:r>
              <a:rPr lang="da-DK" sz="2000" dirty="0"/>
              <a:t> to </a:t>
            </a:r>
            <a:r>
              <a:rPr lang="da-DK" sz="2000" dirty="0" err="1"/>
              <a:t>continue</a:t>
            </a:r>
            <a:r>
              <a:rPr lang="da-DK" sz="2000" dirty="0"/>
              <a:t> </a:t>
            </a:r>
            <a:r>
              <a:rPr lang="da-DK" sz="2000" dirty="0" err="1"/>
              <a:t>monitoring</a:t>
            </a:r>
            <a:r>
              <a:rPr lang="da-DK" sz="2000" dirty="0"/>
              <a:t> </a:t>
            </a:r>
            <a:r>
              <a:rPr lang="da-DK" sz="2000" dirty="0" err="1"/>
              <a:t>older</a:t>
            </a:r>
            <a:r>
              <a:rPr lang="da-DK" sz="2000" dirty="0"/>
              <a:t> seed </a:t>
            </a:r>
            <a:r>
              <a:rPr lang="da-DK" sz="2000" dirty="0" err="1"/>
              <a:t>lots</a:t>
            </a:r>
            <a:r>
              <a:rPr lang="da-DK" sz="2000" dirty="0"/>
              <a:t>, with the same or </a:t>
            </a:r>
            <a:r>
              <a:rPr lang="da-DK" sz="2000" dirty="0" err="1"/>
              <a:t>shorter</a:t>
            </a:r>
            <a:r>
              <a:rPr lang="da-DK" sz="2000" dirty="0"/>
              <a:t> </a:t>
            </a:r>
            <a:r>
              <a:rPr lang="da-DK" sz="2000" dirty="0" err="1"/>
              <a:t>viability</a:t>
            </a:r>
            <a:r>
              <a:rPr lang="da-DK" sz="2000" dirty="0"/>
              <a:t> </a:t>
            </a:r>
            <a:r>
              <a:rPr lang="da-DK" sz="2000" dirty="0" err="1"/>
              <a:t>monitoring</a:t>
            </a:r>
            <a:r>
              <a:rPr lang="da-DK" sz="2000" dirty="0"/>
              <a:t> intervals to </a:t>
            </a:r>
            <a:r>
              <a:rPr lang="da-DK" sz="2000" dirty="0" err="1"/>
              <a:t>get</a:t>
            </a:r>
            <a:r>
              <a:rPr lang="da-DK" sz="2000" dirty="0"/>
              <a:t> a </a:t>
            </a:r>
            <a:r>
              <a:rPr lang="da-DK" sz="2000" dirty="0" err="1"/>
              <a:t>better</a:t>
            </a:r>
            <a:r>
              <a:rPr lang="da-DK" sz="2000" dirty="0"/>
              <a:t> </a:t>
            </a:r>
            <a:r>
              <a:rPr lang="da-DK" sz="2000" dirty="0" err="1"/>
              <a:t>understanding</a:t>
            </a:r>
            <a:r>
              <a:rPr lang="da-DK" sz="2000" dirty="0"/>
              <a:t> of </a:t>
            </a:r>
            <a:r>
              <a:rPr lang="da-DK" sz="2000" dirty="0" err="1"/>
              <a:t>longevity</a:t>
            </a:r>
            <a:r>
              <a:rPr lang="da-DK" sz="2000" dirty="0"/>
              <a:t> in genebank </a:t>
            </a:r>
            <a:r>
              <a:rPr lang="da-DK" sz="2000" dirty="0" err="1"/>
              <a:t>storage</a:t>
            </a:r>
            <a:r>
              <a:rPr lang="da-DK" sz="2000" dirty="0"/>
              <a:t>.</a:t>
            </a:r>
          </a:p>
        </p:txBody>
      </p:sp>
      <p:sp>
        <p:nvSpPr>
          <p:cNvPr id="4" name="TextBox 3"/>
          <p:cNvSpPr txBox="1"/>
          <p:nvPr/>
        </p:nvSpPr>
        <p:spPr>
          <a:xfrm>
            <a:off x="262568" y="5390935"/>
            <a:ext cx="8752478" cy="1200329"/>
          </a:xfrm>
          <a:prstGeom prst="rect">
            <a:avLst/>
          </a:prstGeom>
          <a:noFill/>
        </p:spPr>
        <p:txBody>
          <a:bodyPr wrap="square" rtlCol="0">
            <a:spAutoFit/>
          </a:bodyPr>
          <a:lstStyle/>
          <a:p>
            <a:r>
              <a:rPr lang="da-DK" sz="2400" b="1" dirty="0" err="1"/>
              <a:t>We’re</a:t>
            </a:r>
            <a:r>
              <a:rPr lang="da-DK" sz="2400" b="1" dirty="0"/>
              <a:t> </a:t>
            </a:r>
            <a:r>
              <a:rPr lang="da-DK" sz="2400" b="1" dirty="0" err="1"/>
              <a:t>doing</a:t>
            </a:r>
            <a:r>
              <a:rPr lang="da-DK" sz="2400" b="1" dirty="0"/>
              <a:t> OK, but </a:t>
            </a:r>
            <a:r>
              <a:rPr lang="da-DK" sz="2400" b="1" dirty="0" err="1"/>
              <a:t>we</a:t>
            </a:r>
            <a:r>
              <a:rPr lang="da-DK" sz="2400" b="1" dirty="0"/>
              <a:t> have a </a:t>
            </a:r>
            <a:r>
              <a:rPr lang="da-DK" sz="2400" b="1" dirty="0" err="1"/>
              <a:t>lot</a:t>
            </a:r>
            <a:r>
              <a:rPr lang="da-DK" sz="2400" b="1" dirty="0"/>
              <a:t> more to </a:t>
            </a:r>
            <a:r>
              <a:rPr lang="da-DK" sz="2400" b="1" dirty="0" err="1"/>
              <a:t>learn</a:t>
            </a:r>
            <a:r>
              <a:rPr lang="da-DK" sz="2400" b="1" dirty="0"/>
              <a:t> </a:t>
            </a:r>
            <a:r>
              <a:rPr lang="da-DK" sz="2400" b="1" dirty="0" err="1"/>
              <a:t>about</a:t>
            </a:r>
            <a:r>
              <a:rPr lang="da-DK" sz="2400" b="1" dirty="0"/>
              <a:t> seed </a:t>
            </a:r>
            <a:r>
              <a:rPr lang="da-DK" sz="2400" b="1" dirty="0" err="1"/>
              <a:t>longevity</a:t>
            </a:r>
            <a:r>
              <a:rPr lang="da-DK" sz="2400" b="1" dirty="0"/>
              <a:t> in genebank </a:t>
            </a:r>
            <a:r>
              <a:rPr lang="da-DK" sz="2400" b="1" dirty="0" err="1"/>
              <a:t>storage</a:t>
            </a:r>
            <a:r>
              <a:rPr lang="da-DK" sz="2400" b="1" dirty="0"/>
              <a:t> and the factors </a:t>
            </a:r>
            <a:r>
              <a:rPr lang="da-DK" sz="2400" b="1" dirty="0" err="1"/>
              <a:t>that</a:t>
            </a:r>
            <a:r>
              <a:rPr lang="da-DK" sz="2400" b="1" dirty="0"/>
              <a:t> </a:t>
            </a:r>
            <a:r>
              <a:rPr lang="da-DK" sz="2400" b="1" dirty="0" err="1"/>
              <a:t>influence</a:t>
            </a:r>
            <a:r>
              <a:rPr lang="da-DK" sz="2400" b="1" dirty="0"/>
              <a:t> </a:t>
            </a:r>
            <a:r>
              <a:rPr lang="da-DK" sz="2400" b="1" dirty="0" err="1"/>
              <a:t>that</a:t>
            </a:r>
            <a:r>
              <a:rPr lang="da-DK" sz="2400" b="1" dirty="0"/>
              <a:t> </a:t>
            </a:r>
            <a:r>
              <a:rPr lang="da-DK" sz="2400" b="1" dirty="0" err="1"/>
              <a:t>longevity</a:t>
            </a:r>
            <a:r>
              <a:rPr lang="da-DK" sz="2400" b="1" dirty="0"/>
              <a:t> to </a:t>
            </a:r>
            <a:r>
              <a:rPr lang="da-DK" sz="2400" b="1" dirty="0" err="1"/>
              <a:t>further</a:t>
            </a:r>
            <a:r>
              <a:rPr lang="da-DK" sz="2400" b="1" dirty="0"/>
              <a:t> </a:t>
            </a:r>
            <a:r>
              <a:rPr lang="da-DK" sz="2400" b="1" dirty="0" err="1"/>
              <a:t>optimise</a:t>
            </a:r>
            <a:r>
              <a:rPr lang="da-DK" sz="2400" b="1" dirty="0"/>
              <a:t> genebank operations.</a:t>
            </a:r>
            <a:endParaRPr lang="en-US" sz="2400" b="1" dirty="0"/>
          </a:p>
        </p:txBody>
      </p:sp>
    </p:spTree>
    <p:extLst>
      <p:ext uri="{BB962C8B-B14F-4D97-AF65-F5344CB8AC3E}">
        <p14:creationId xmlns:p14="http://schemas.microsoft.com/office/powerpoint/2010/main" val="4120355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398" y="-14020"/>
            <a:ext cx="7543800" cy="1450757"/>
          </a:xfrm>
        </p:spPr>
        <p:txBody>
          <a:bodyPr/>
          <a:lstStyle/>
          <a:p>
            <a:pPr algn="ctr"/>
            <a:r>
              <a:rPr lang="da-DK" dirty="0" err="1"/>
              <a:t>Acknowledgements</a:t>
            </a:r>
            <a:endParaRPr lang="en-US" dirty="0"/>
          </a:p>
        </p:txBody>
      </p:sp>
      <p:sp>
        <p:nvSpPr>
          <p:cNvPr id="3" name="TextBox 2"/>
          <p:cNvSpPr txBox="1"/>
          <p:nvPr/>
        </p:nvSpPr>
        <p:spPr>
          <a:xfrm>
            <a:off x="819098" y="1724301"/>
            <a:ext cx="7518400" cy="3170099"/>
          </a:xfrm>
          <a:prstGeom prst="rect">
            <a:avLst/>
          </a:prstGeom>
          <a:noFill/>
        </p:spPr>
        <p:txBody>
          <a:bodyPr wrap="square" rtlCol="0">
            <a:spAutoFit/>
          </a:bodyPr>
          <a:lstStyle/>
          <a:p>
            <a:pPr algn="ctr"/>
            <a:r>
              <a:rPr lang="da-DK" sz="2000" dirty="0" err="1"/>
              <a:t>Staff</a:t>
            </a:r>
            <a:r>
              <a:rPr lang="da-DK" sz="2000" dirty="0"/>
              <a:t> of the CGIAR genebanks with </a:t>
            </a:r>
            <a:r>
              <a:rPr lang="da-DK" sz="2000" dirty="0" err="1"/>
              <a:t>whom</a:t>
            </a:r>
            <a:r>
              <a:rPr lang="da-DK" sz="2000" dirty="0"/>
              <a:t> I </a:t>
            </a:r>
            <a:r>
              <a:rPr lang="da-DK" sz="2000" dirty="0" err="1"/>
              <a:t>collaborate</a:t>
            </a:r>
            <a:r>
              <a:rPr lang="da-DK" sz="2000" dirty="0"/>
              <a:t> </a:t>
            </a:r>
            <a:r>
              <a:rPr lang="da-DK" sz="2000" dirty="0" err="1"/>
              <a:t>through</a:t>
            </a:r>
            <a:r>
              <a:rPr lang="da-DK" sz="2000" dirty="0"/>
              <a:t> the Seed Quality Management (SQM) </a:t>
            </a:r>
            <a:r>
              <a:rPr lang="da-DK" sz="2000" dirty="0" err="1"/>
              <a:t>activity</a:t>
            </a:r>
            <a:r>
              <a:rPr lang="da-DK" sz="2000" dirty="0"/>
              <a:t> of the CGIAR genebank platform. SQM is </a:t>
            </a:r>
            <a:r>
              <a:rPr lang="da-DK" sz="2000" dirty="0" err="1"/>
              <a:t>funded</a:t>
            </a:r>
            <a:r>
              <a:rPr lang="da-DK" sz="2000" dirty="0"/>
              <a:t> </a:t>
            </a:r>
            <a:r>
              <a:rPr lang="da-DK" sz="2000" dirty="0" err="1"/>
              <a:t>through</a:t>
            </a:r>
            <a:r>
              <a:rPr lang="da-DK" sz="2000" dirty="0"/>
              <a:t> the CGIAR Genebank Platform.</a:t>
            </a:r>
          </a:p>
          <a:p>
            <a:pPr algn="ctr"/>
            <a:endParaRPr lang="da-DK" sz="2000" dirty="0"/>
          </a:p>
          <a:p>
            <a:pPr algn="ctr"/>
            <a:r>
              <a:rPr lang="da-DK" sz="2000" dirty="0"/>
              <a:t>Marie Noelle Ndjiondjop (AfricaRice).</a:t>
            </a:r>
          </a:p>
          <a:p>
            <a:pPr algn="ctr"/>
            <a:r>
              <a:rPr lang="da-DK" sz="2000" dirty="0"/>
              <a:t>Charlotte Lusty (</a:t>
            </a:r>
            <a:r>
              <a:rPr lang="da-DK" sz="2000" dirty="0" err="1"/>
              <a:t>Crop</a:t>
            </a:r>
            <a:r>
              <a:rPr lang="da-DK" sz="2000" dirty="0"/>
              <a:t> Trust).</a:t>
            </a:r>
          </a:p>
          <a:p>
            <a:pPr algn="ctr"/>
            <a:r>
              <a:rPr lang="da-DK" sz="2000" dirty="0"/>
              <a:t>Jae-Sung Lee (IRRI).</a:t>
            </a:r>
          </a:p>
          <a:p>
            <a:pPr algn="ctr"/>
            <a:r>
              <a:rPr lang="da-DK" sz="2000" dirty="0"/>
              <a:t>Stephen Timple (</a:t>
            </a:r>
            <a:r>
              <a:rPr lang="da-DK" sz="2000" dirty="0" err="1"/>
              <a:t>previously</a:t>
            </a:r>
            <a:r>
              <a:rPr lang="da-DK" sz="2000" dirty="0"/>
              <a:t> at IRRI).</a:t>
            </a:r>
          </a:p>
          <a:p>
            <a:pPr algn="ctr"/>
            <a:r>
              <a:rPr lang="da-DK" sz="2000" dirty="0"/>
              <a:t>Katherine Whitehouse (</a:t>
            </a:r>
            <a:r>
              <a:rPr lang="da-DK" sz="2000" dirty="0" err="1"/>
              <a:t>Australian</a:t>
            </a:r>
            <a:r>
              <a:rPr lang="da-DK" sz="2000" dirty="0"/>
              <a:t> </a:t>
            </a:r>
            <a:r>
              <a:rPr lang="da-DK" sz="2000" dirty="0" err="1"/>
              <a:t>Grains</a:t>
            </a:r>
            <a:r>
              <a:rPr lang="da-DK" sz="2000" dirty="0"/>
              <a:t> Genebank).</a:t>
            </a:r>
          </a:p>
          <a:p>
            <a:pPr algn="ctr"/>
            <a:r>
              <a:rPr lang="da-DK" sz="2000" dirty="0"/>
              <a:t>Richard Ellis (</a:t>
            </a:r>
            <a:r>
              <a:rPr lang="da-DK" sz="2000" dirty="0" err="1"/>
              <a:t>University</a:t>
            </a:r>
            <a:r>
              <a:rPr lang="da-DK" sz="2000" dirty="0"/>
              <a:t> of Reading, UK).</a:t>
            </a:r>
          </a:p>
        </p:txBody>
      </p:sp>
      <p:sp>
        <p:nvSpPr>
          <p:cNvPr id="5" name="TextBox 4"/>
          <p:cNvSpPr txBox="1"/>
          <p:nvPr/>
        </p:nvSpPr>
        <p:spPr>
          <a:xfrm>
            <a:off x="2003587" y="5155074"/>
            <a:ext cx="5149423" cy="523220"/>
          </a:xfrm>
          <a:prstGeom prst="rect">
            <a:avLst/>
          </a:prstGeom>
          <a:noFill/>
        </p:spPr>
        <p:txBody>
          <a:bodyPr wrap="none" rtlCol="0">
            <a:spAutoFit/>
          </a:bodyPr>
          <a:lstStyle/>
          <a:p>
            <a:pPr algn="ctr"/>
            <a:r>
              <a:rPr lang="da-DK" sz="2800" dirty="0" err="1"/>
              <a:t>Thank</a:t>
            </a:r>
            <a:r>
              <a:rPr lang="da-DK" sz="2800" dirty="0"/>
              <a:t> </a:t>
            </a:r>
            <a:r>
              <a:rPr lang="da-DK" sz="2800" dirty="0" err="1"/>
              <a:t>you</a:t>
            </a:r>
            <a:r>
              <a:rPr lang="da-DK" sz="2800" dirty="0"/>
              <a:t> for </a:t>
            </a:r>
            <a:r>
              <a:rPr lang="da-DK" sz="2800" dirty="0" err="1"/>
              <a:t>joining</a:t>
            </a:r>
            <a:r>
              <a:rPr lang="da-DK" sz="2800" dirty="0"/>
              <a:t> the </a:t>
            </a:r>
            <a:r>
              <a:rPr lang="da-DK" sz="2800" dirty="0" err="1"/>
              <a:t>webinar</a:t>
            </a:r>
            <a:r>
              <a:rPr lang="da-DK" sz="2800" dirty="0"/>
              <a:t>.</a:t>
            </a:r>
            <a:endParaRPr lang="en-US" sz="2800" dirty="0"/>
          </a:p>
        </p:txBody>
      </p:sp>
    </p:spTree>
    <p:extLst>
      <p:ext uri="{BB962C8B-B14F-4D97-AF65-F5344CB8AC3E}">
        <p14:creationId xmlns:p14="http://schemas.microsoft.com/office/powerpoint/2010/main" val="2770932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827584" y="1700807"/>
            <a:ext cx="4104456" cy="288032"/>
          </a:xfrm>
          <a:prstGeom prst="rect">
            <a:avLst/>
          </a:prstGeom>
          <a:gradFill flip="none" rotWithShape="1">
            <a:gsLst>
              <a:gs pos="41000">
                <a:srgbClr val="00FF00">
                  <a:shade val="30000"/>
                  <a:satMod val="115000"/>
                </a:srgbClr>
              </a:gs>
              <a:gs pos="4000">
                <a:srgbClr val="FF0000"/>
              </a:gs>
              <a:gs pos="50000">
                <a:srgbClr val="00FF00">
                  <a:shade val="67500"/>
                  <a:satMod val="115000"/>
                </a:srgbClr>
              </a:gs>
              <a:gs pos="100000">
                <a:srgbClr val="00FF00">
                  <a:shade val="100000"/>
                  <a:satMod val="115000"/>
                </a:srgbClr>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nvGrpSpPr>
          <p:cNvPr id="29" name="Group 16"/>
          <p:cNvGrpSpPr/>
          <p:nvPr/>
        </p:nvGrpSpPr>
        <p:grpSpPr>
          <a:xfrm>
            <a:off x="323528" y="4005063"/>
            <a:ext cx="304572" cy="648072"/>
            <a:chOff x="3622876" y="1044283"/>
            <a:chExt cx="1960756" cy="3563452"/>
          </a:xfrm>
        </p:grpSpPr>
        <p:grpSp>
          <p:nvGrpSpPr>
            <p:cNvPr id="30" name="Group 1280"/>
            <p:cNvGrpSpPr>
              <a:grpSpLocks/>
            </p:cNvGrpSpPr>
            <p:nvPr/>
          </p:nvGrpSpPr>
          <p:grpSpPr bwMode="auto">
            <a:xfrm rot="18992529" flipH="1" flipV="1">
              <a:off x="4245701" y="1044283"/>
              <a:ext cx="1337931" cy="3563452"/>
              <a:chOff x="2440" y="885"/>
              <a:chExt cx="758" cy="2167"/>
            </a:xfrm>
          </p:grpSpPr>
          <p:grpSp>
            <p:nvGrpSpPr>
              <p:cNvPr id="34" name="Group 1281"/>
              <p:cNvGrpSpPr>
                <a:grpSpLocks/>
              </p:cNvGrpSpPr>
              <p:nvPr/>
            </p:nvGrpSpPr>
            <p:grpSpPr bwMode="auto">
              <a:xfrm>
                <a:off x="2440" y="885"/>
                <a:ext cx="758" cy="2167"/>
                <a:chOff x="2431" y="885"/>
                <a:chExt cx="758" cy="2167"/>
              </a:xfrm>
            </p:grpSpPr>
            <p:sp>
              <p:nvSpPr>
                <p:cNvPr id="36"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37" name="Group 1283"/>
                <p:cNvGrpSpPr>
                  <a:grpSpLocks/>
                </p:cNvGrpSpPr>
                <p:nvPr/>
              </p:nvGrpSpPr>
              <p:grpSpPr bwMode="auto">
                <a:xfrm>
                  <a:off x="2431" y="885"/>
                  <a:ext cx="758" cy="2167"/>
                  <a:chOff x="2431" y="885"/>
                  <a:chExt cx="758" cy="2167"/>
                </a:xfrm>
              </p:grpSpPr>
              <p:sp>
                <p:nvSpPr>
                  <p:cNvPr id="38"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39"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40"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41"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35"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33" name="Freeform 32"/>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42" name="Group 19"/>
          <p:cNvGrpSpPr/>
          <p:nvPr/>
        </p:nvGrpSpPr>
        <p:grpSpPr>
          <a:xfrm>
            <a:off x="323528" y="764703"/>
            <a:ext cx="304572" cy="648072"/>
            <a:chOff x="3622876" y="1044283"/>
            <a:chExt cx="1960756" cy="3563452"/>
          </a:xfrm>
        </p:grpSpPr>
        <p:grpSp>
          <p:nvGrpSpPr>
            <p:cNvPr id="43" name="Group 1280"/>
            <p:cNvGrpSpPr>
              <a:grpSpLocks/>
            </p:cNvGrpSpPr>
            <p:nvPr/>
          </p:nvGrpSpPr>
          <p:grpSpPr bwMode="auto">
            <a:xfrm rot="18992529" flipH="1" flipV="1">
              <a:off x="4245701" y="1044283"/>
              <a:ext cx="1337931" cy="3563452"/>
              <a:chOff x="2440" y="885"/>
              <a:chExt cx="758" cy="2167"/>
            </a:xfrm>
          </p:grpSpPr>
          <p:grpSp>
            <p:nvGrpSpPr>
              <p:cNvPr id="45" name="Group 1281"/>
              <p:cNvGrpSpPr>
                <a:grpSpLocks/>
              </p:cNvGrpSpPr>
              <p:nvPr/>
            </p:nvGrpSpPr>
            <p:grpSpPr bwMode="auto">
              <a:xfrm>
                <a:off x="2440" y="885"/>
                <a:ext cx="758" cy="2167"/>
                <a:chOff x="2431" y="885"/>
                <a:chExt cx="758" cy="2167"/>
              </a:xfrm>
            </p:grpSpPr>
            <p:sp>
              <p:nvSpPr>
                <p:cNvPr id="47"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48" name="Group 1283"/>
                <p:cNvGrpSpPr>
                  <a:grpSpLocks/>
                </p:cNvGrpSpPr>
                <p:nvPr/>
              </p:nvGrpSpPr>
              <p:grpSpPr bwMode="auto">
                <a:xfrm>
                  <a:off x="2431" y="885"/>
                  <a:ext cx="758" cy="2167"/>
                  <a:chOff x="2431" y="885"/>
                  <a:chExt cx="758" cy="2167"/>
                </a:xfrm>
              </p:grpSpPr>
              <p:sp>
                <p:nvSpPr>
                  <p:cNvPr id="49"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50"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51"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52"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46"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44" name="Freeform 43"/>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53" name="Group 30"/>
          <p:cNvGrpSpPr/>
          <p:nvPr/>
        </p:nvGrpSpPr>
        <p:grpSpPr>
          <a:xfrm>
            <a:off x="323528" y="3645023"/>
            <a:ext cx="304572" cy="648072"/>
            <a:chOff x="3622876" y="1044283"/>
            <a:chExt cx="1960756" cy="3563452"/>
          </a:xfrm>
        </p:grpSpPr>
        <p:grpSp>
          <p:nvGrpSpPr>
            <p:cNvPr id="54" name="Group 1280"/>
            <p:cNvGrpSpPr>
              <a:grpSpLocks/>
            </p:cNvGrpSpPr>
            <p:nvPr/>
          </p:nvGrpSpPr>
          <p:grpSpPr bwMode="auto">
            <a:xfrm rot="18992529" flipH="1" flipV="1">
              <a:off x="4245701" y="1044283"/>
              <a:ext cx="1337931" cy="3563452"/>
              <a:chOff x="2440" y="885"/>
              <a:chExt cx="758" cy="2167"/>
            </a:xfrm>
          </p:grpSpPr>
          <p:grpSp>
            <p:nvGrpSpPr>
              <p:cNvPr id="56" name="Group 1281"/>
              <p:cNvGrpSpPr>
                <a:grpSpLocks/>
              </p:cNvGrpSpPr>
              <p:nvPr/>
            </p:nvGrpSpPr>
            <p:grpSpPr bwMode="auto">
              <a:xfrm>
                <a:off x="2440" y="885"/>
                <a:ext cx="758" cy="2167"/>
                <a:chOff x="2431" y="885"/>
                <a:chExt cx="758" cy="2167"/>
              </a:xfrm>
            </p:grpSpPr>
            <p:sp>
              <p:nvSpPr>
                <p:cNvPr id="58"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59" name="Group 1283"/>
                <p:cNvGrpSpPr>
                  <a:grpSpLocks/>
                </p:cNvGrpSpPr>
                <p:nvPr/>
              </p:nvGrpSpPr>
              <p:grpSpPr bwMode="auto">
                <a:xfrm>
                  <a:off x="2431" y="885"/>
                  <a:ext cx="758" cy="2167"/>
                  <a:chOff x="2431" y="885"/>
                  <a:chExt cx="758" cy="2167"/>
                </a:xfrm>
              </p:grpSpPr>
              <p:sp>
                <p:nvSpPr>
                  <p:cNvPr id="60"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61"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62"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63"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57"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55" name="Freeform 54"/>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64" name="Group 41"/>
          <p:cNvGrpSpPr/>
          <p:nvPr/>
        </p:nvGrpSpPr>
        <p:grpSpPr>
          <a:xfrm>
            <a:off x="323528" y="3284983"/>
            <a:ext cx="304572" cy="648072"/>
            <a:chOff x="3622876" y="1044283"/>
            <a:chExt cx="1960756" cy="3563452"/>
          </a:xfrm>
        </p:grpSpPr>
        <p:grpSp>
          <p:nvGrpSpPr>
            <p:cNvPr id="65" name="Group 1280"/>
            <p:cNvGrpSpPr>
              <a:grpSpLocks/>
            </p:cNvGrpSpPr>
            <p:nvPr/>
          </p:nvGrpSpPr>
          <p:grpSpPr bwMode="auto">
            <a:xfrm rot="18992529" flipH="1" flipV="1">
              <a:off x="4245701" y="1044283"/>
              <a:ext cx="1337931" cy="3563452"/>
              <a:chOff x="2440" y="885"/>
              <a:chExt cx="758" cy="2167"/>
            </a:xfrm>
          </p:grpSpPr>
          <p:grpSp>
            <p:nvGrpSpPr>
              <p:cNvPr id="67" name="Group 1281"/>
              <p:cNvGrpSpPr>
                <a:grpSpLocks/>
              </p:cNvGrpSpPr>
              <p:nvPr/>
            </p:nvGrpSpPr>
            <p:grpSpPr bwMode="auto">
              <a:xfrm>
                <a:off x="2440" y="885"/>
                <a:ext cx="758" cy="2167"/>
                <a:chOff x="2431" y="885"/>
                <a:chExt cx="758" cy="2167"/>
              </a:xfrm>
            </p:grpSpPr>
            <p:sp>
              <p:nvSpPr>
                <p:cNvPr id="69"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70" name="Group 1283"/>
                <p:cNvGrpSpPr>
                  <a:grpSpLocks/>
                </p:cNvGrpSpPr>
                <p:nvPr/>
              </p:nvGrpSpPr>
              <p:grpSpPr bwMode="auto">
                <a:xfrm>
                  <a:off x="2431" y="885"/>
                  <a:ext cx="758" cy="2167"/>
                  <a:chOff x="2431" y="885"/>
                  <a:chExt cx="758" cy="2167"/>
                </a:xfrm>
              </p:grpSpPr>
              <p:sp>
                <p:nvSpPr>
                  <p:cNvPr id="71"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72"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73"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74"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68"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66" name="Freeform 65"/>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75" name="Group 52"/>
          <p:cNvGrpSpPr/>
          <p:nvPr/>
        </p:nvGrpSpPr>
        <p:grpSpPr>
          <a:xfrm>
            <a:off x="323528" y="2924943"/>
            <a:ext cx="304572" cy="648072"/>
            <a:chOff x="3622876" y="1044283"/>
            <a:chExt cx="1960756" cy="3563452"/>
          </a:xfrm>
        </p:grpSpPr>
        <p:grpSp>
          <p:nvGrpSpPr>
            <p:cNvPr id="76" name="Group 1280"/>
            <p:cNvGrpSpPr>
              <a:grpSpLocks/>
            </p:cNvGrpSpPr>
            <p:nvPr/>
          </p:nvGrpSpPr>
          <p:grpSpPr bwMode="auto">
            <a:xfrm rot="18992529" flipH="1" flipV="1">
              <a:off x="4245701" y="1044283"/>
              <a:ext cx="1337931" cy="3563452"/>
              <a:chOff x="2440" y="885"/>
              <a:chExt cx="758" cy="2167"/>
            </a:xfrm>
          </p:grpSpPr>
          <p:grpSp>
            <p:nvGrpSpPr>
              <p:cNvPr id="78" name="Group 1281"/>
              <p:cNvGrpSpPr>
                <a:grpSpLocks/>
              </p:cNvGrpSpPr>
              <p:nvPr/>
            </p:nvGrpSpPr>
            <p:grpSpPr bwMode="auto">
              <a:xfrm>
                <a:off x="2440" y="885"/>
                <a:ext cx="758" cy="2167"/>
                <a:chOff x="2431" y="885"/>
                <a:chExt cx="758" cy="2167"/>
              </a:xfrm>
            </p:grpSpPr>
            <p:sp>
              <p:nvSpPr>
                <p:cNvPr id="80"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81" name="Group 1283"/>
                <p:cNvGrpSpPr>
                  <a:grpSpLocks/>
                </p:cNvGrpSpPr>
                <p:nvPr/>
              </p:nvGrpSpPr>
              <p:grpSpPr bwMode="auto">
                <a:xfrm>
                  <a:off x="2431" y="885"/>
                  <a:ext cx="758" cy="2167"/>
                  <a:chOff x="2431" y="885"/>
                  <a:chExt cx="758" cy="2167"/>
                </a:xfrm>
              </p:grpSpPr>
              <p:sp>
                <p:nvSpPr>
                  <p:cNvPr id="82"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83"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84"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85"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79"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77" name="Freeform 76"/>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86" name="Group 63"/>
          <p:cNvGrpSpPr/>
          <p:nvPr/>
        </p:nvGrpSpPr>
        <p:grpSpPr>
          <a:xfrm>
            <a:off x="323528" y="2564903"/>
            <a:ext cx="304572" cy="648072"/>
            <a:chOff x="3622876" y="1044283"/>
            <a:chExt cx="1960756" cy="3563452"/>
          </a:xfrm>
        </p:grpSpPr>
        <p:grpSp>
          <p:nvGrpSpPr>
            <p:cNvPr id="87" name="Group 1280"/>
            <p:cNvGrpSpPr>
              <a:grpSpLocks/>
            </p:cNvGrpSpPr>
            <p:nvPr/>
          </p:nvGrpSpPr>
          <p:grpSpPr bwMode="auto">
            <a:xfrm rot="18992529" flipH="1" flipV="1">
              <a:off x="4245701" y="1044283"/>
              <a:ext cx="1337931" cy="3563452"/>
              <a:chOff x="2440" y="885"/>
              <a:chExt cx="758" cy="2167"/>
            </a:xfrm>
          </p:grpSpPr>
          <p:grpSp>
            <p:nvGrpSpPr>
              <p:cNvPr id="89" name="Group 1281"/>
              <p:cNvGrpSpPr>
                <a:grpSpLocks/>
              </p:cNvGrpSpPr>
              <p:nvPr/>
            </p:nvGrpSpPr>
            <p:grpSpPr bwMode="auto">
              <a:xfrm>
                <a:off x="2440" y="885"/>
                <a:ext cx="758" cy="2167"/>
                <a:chOff x="2431" y="885"/>
                <a:chExt cx="758" cy="2167"/>
              </a:xfrm>
            </p:grpSpPr>
            <p:sp>
              <p:nvSpPr>
                <p:cNvPr id="91"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92" name="Group 1283"/>
                <p:cNvGrpSpPr>
                  <a:grpSpLocks/>
                </p:cNvGrpSpPr>
                <p:nvPr/>
              </p:nvGrpSpPr>
              <p:grpSpPr bwMode="auto">
                <a:xfrm>
                  <a:off x="2431" y="885"/>
                  <a:ext cx="758" cy="2167"/>
                  <a:chOff x="2431" y="885"/>
                  <a:chExt cx="758" cy="2167"/>
                </a:xfrm>
              </p:grpSpPr>
              <p:sp>
                <p:nvSpPr>
                  <p:cNvPr id="93"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94"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95"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96"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90"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88" name="Freeform 87"/>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97" name="Group 74"/>
          <p:cNvGrpSpPr/>
          <p:nvPr/>
        </p:nvGrpSpPr>
        <p:grpSpPr>
          <a:xfrm>
            <a:off x="323528" y="2204863"/>
            <a:ext cx="304572" cy="648072"/>
            <a:chOff x="3622876" y="1044283"/>
            <a:chExt cx="1960756" cy="3563452"/>
          </a:xfrm>
        </p:grpSpPr>
        <p:grpSp>
          <p:nvGrpSpPr>
            <p:cNvPr id="98" name="Group 1280"/>
            <p:cNvGrpSpPr>
              <a:grpSpLocks/>
            </p:cNvGrpSpPr>
            <p:nvPr/>
          </p:nvGrpSpPr>
          <p:grpSpPr bwMode="auto">
            <a:xfrm rot="18992529" flipH="1" flipV="1">
              <a:off x="4245701" y="1044283"/>
              <a:ext cx="1337931" cy="3563452"/>
              <a:chOff x="2440" y="885"/>
              <a:chExt cx="758" cy="2167"/>
            </a:xfrm>
          </p:grpSpPr>
          <p:grpSp>
            <p:nvGrpSpPr>
              <p:cNvPr id="100" name="Group 1281"/>
              <p:cNvGrpSpPr>
                <a:grpSpLocks/>
              </p:cNvGrpSpPr>
              <p:nvPr/>
            </p:nvGrpSpPr>
            <p:grpSpPr bwMode="auto">
              <a:xfrm>
                <a:off x="2440" y="885"/>
                <a:ext cx="758" cy="2167"/>
                <a:chOff x="2431" y="885"/>
                <a:chExt cx="758" cy="2167"/>
              </a:xfrm>
            </p:grpSpPr>
            <p:sp>
              <p:nvSpPr>
                <p:cNvPr id="102"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103" name="Group 1283"/>
                <p:cNvGrpSpPr>
                  <a:grpSpLocks/>
                </p:cNvGrpSpPr>
                <p:nvPr/>
              </p:nvGrpSpPr>
              <p:grpSpPr bwMode="auto">
                <a:xfrm>
                  <a:off x="2431" y="885"/>
                  <a:ext cx="758" cy="2167"/>
                  <a:chOff x="2431" y="885"/>
                  <a:chExt cx="758" cy="2167"/>
                </a:xfrm>
              </p:grpSpPr>
              <p:sp>
                <p:nvSpPr>
                  <p:cNvPr id="104"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105"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106"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107"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101"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99" name="Freeform 98"/>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108" name="Group 85"/>
          <p:cNvGrpSpPr/>
          <p:nvPr/>
        </p:nvGrpSpPr>
        <p:grpSpPr>
          <a:xfrm>
            <a:off x="323528" y="1844823"/>
            <a:ext cx="304572" cy="648072"/>
            <a:chOff x="3622876" y="1044283"/>
            <a:chExt cx="1960756" cy="3563452"/>
          </a:xfrm>
        </p:grpSpPr>
        <p:grpSp>
          <p:nvGrpSpPr>
            <p:cNvPr id="109" name="Group 1280"/>
            <p:cNvGrpSpPr>
              <a:grpSpLocks/>
            </p:cNvGrpSpPr>
            <p:nvPr/>
          </p:nvGrpSpPr>
          <p:grpSpPr bwMode="auto">
            <a:xfrm rot="18992529" flipH="1" flipV="1">
              <a:off x="4245701" y="1044283"/>
              <a:ext cx="1337931" cy="3563452"/>
              <a:chOff x="2440" y="885"/>
              <a:chExt cx="758" cy="2167"/>
            </a:xfrm>
          </p:grpSpPr>
          <p:grpSp>
            <p:nvGrpSpPr>
              <p:cNvPr id="111" name="Group 1281"/>
              <p:cNvGrpSpPr>
                <a:grpSpLocks/>
              </p:cNvGrpSpPr>
              <p:nvPr/>
            </p:nvGrpSpPr>
            <p:grpSpPr bwMode="auto">
              <a:xfrm>
                <a:off x="2440" y="885"/>
                <a:ext cx="758" cy="2167"/>
                <a:chOff x="2431" y="885"/>
                <a:chExt cx="758" cy="2167"/>
              </a:xfrm>
            </p:grpSpPr>
            <p:sp>
              <p:nvSpPr>
                <p:cNvPr id="113"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114" name="Group 1283"/>
                <p:cNvGrpSpPr>
                  <a:grpSpLocks/>
                </p:cNvGrpSpPr>
                <p:nvPr/>
              </p:nvGrpSpPr>
              <p:grpSpPr bwMode="auto">
                <a:xfrm>
                  <a:off x="2431" y="885"/>
                  <a:ext cx="758" cy="2167"/>
                  <a:chOff x="2431" y="885"/>
                  <a:chExt cx="758" cy="2167"/>
                </a:xfrm>
              </p:grpSpPr>
              <p:sp>
                <p:nvSpPr>
                  <p:cNvPr id="115"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116"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117"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118"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112"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110" name="Freeform 109"/>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119" name="Group 96"/>
          <p:cNvGrpSpPr/>
          <p:nvPr/>
        </p:nvGrpSpPr>
        <p:grpSpPr>
          <a:xfrm>
            <a:off x="323528" y="1484783"/>
            <a:ext cx="304572" cy="648072"/>
            <a:chOff x="3622876" y="1044283"/>
            <a:chExt cx="1960756" cy="3563452"/>
          </a:xfrm>
        </p:grpSpPr>
        <p:grpSp>
          <p:nvGrpSpPr>
            <p:cNvPr id="120" name="Group 1280"/>
            <p:cNvGrpSpPr>
              <a:grpSpLocks/>
            </p:cNvGrpSpPr>
            <p:nvPr/>
          </p:nvGrpSpPr>
          <p:grpSpPr bwMode="auto">
            <a:xfrm rot="18992529" flipH="1" flipV="1">
              <a:off x="4245701" y="1044283"/>
              <a:ext cx="1337931" cy="3563452"/>
              <a:chOff x="2440" y="885"/>
              <a:chExt cx="758" cy="2167"/>
            </a:xfrm>
          </p:grpSpPr>
          <p:grpSp>
            <p:nvGrpSpPr>
              <p:cNvPr id="122" name="Group 1281"/>
              <p:cNvGrpSpPr>
                <a:grpSpLocks/>
              </p:cNvGrpSpPr>
              <p:nvPr/>
            </p:nvGrpSpPr>
            <p:grpSpPr bwMode="auto">
              <a:xfrm>
                <a:off x="2440" y="885"/>
                <a:ext cx="758" cy="2167"/>
                <a:chOff x="2431" y="885"/>
                <a:chExt cx="758" cy="2167"/>
              </a:xfrm>
            </p:grpSpPr>
            <p:sp>
              <p:nvSpPr>
                <p:cNvPr id="124"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125" name="Group 1283"/>
                <p:cNvGrpSpPr>
                  <a:grpSpLocks/>
                </p:cNvGrpSpPr>
                <p:nvPr/>
              </p:nvGrpSpPr>
              <p:grpSpPr bwMode="auto">
                <a:xfrm>
                  <a:off x="2431" y="885"/>
                  <a:ext cx="758" cy="2167"/>
                  <a:chOff x="2431" y="885"/>
                  <a:chExt cx="758" cy="2167"/>
                </a:xfrm>
              </p:grpSpPr>
              <p:sp>
                <p:nvSpPr>
                  <p:cNvPr id="126"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127"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128"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129"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123"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121" name="Freeform 120"/>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grpSp>
        <p:nvGrpSpPr>
          <p:cNvPr id="130" name="Group 107"/>
          <p:cNvGrpSpPr/>
          <p:nvPr/>
        </p:nvGrpSpPr>
        <p:grpSpPr>
          <a:xfrm>
            <a:off x="323528" y="1124743"/>
            <a:ext cx="304572" cy="648072"/>
            <a:chOff x="3622876" y="1044283"/>
            <a:chExt cx="1960756" cy="3563452"/>
          </a:xfrm>
        </p:grpSpPr>
        <p:grpSp>
          <p:nvGrpSpPr>
            <p:cNvPr id="131" name="Group 1280"/>
            <p:cNvGrpSpPr>
              <a:grpSpLocks/>
            </p:cNvGrpSpPr>
            <p:nvPr/>
          </p:nvGrpSpPr>
          <p:grpSpPr bwMode="auto">
            <a:xfrm rot="18992529" flipH="1" flipV="1">
              <a:off x="4245701" y="1044283"/>
              <a:ext cx="1337931" cy="3563452"/>
              <a:chOff x="2440" y="885"/>
              <a:chExt cx="758" cy="2167"/>
            </a:xfrm>
          </p:grpSpPr>
          <p:grpSp>
            <p:nvGrpSpPr>
              <p:cNvPr id="133" name="Group 1281"/>
              <p:cNvGrpSpPr>
                <a:grpSpLocks/>
              </p:cNvGrpSpPr>
              <p:nvPr/>
            </p:nvGrpSpPr>
            <p:grpSpPr bwMode="auto">
              <a:xfrm>
                <a:off x="2440" y="885"/>
                <a:ext cx="758" cy="2167"/>
                <a:chOff x="2431" y="885"/>
                <a:chExt cx="758" cy="2167"/>
              </a:xfrm>
            </p:grpSpPr>
            <p:sp>
              <p:nvSpPr>
                <p:cNvPr id="135" name="Freeform 1282"/>
                <p:cNvSpPr>
                  <a:spLocks/>
                </p:cNvSpPr>
                <p:nvPr/>
              </p:nvSpPr>
              <p:spPr bwMode="auto">
                <a:xfrm>
                  <a:off x="2709" y="1037"/>
                  <a:ext cx="480" cy="1028"/>
                </a:xfrm>
                <a:custGeom>
                  <a:avLst/>
                  <a:gdLst>
                    <a:gd name="T0" fmla="*/ 471 w 480"/>
                    <a:gd name="T1" fmla="*/ 1017 h 1028"/>
                    <a:gd name="T2" fmla="*/ 468 w 480"/>
                    <a:gd name="T3" fmla="*/ 993 h 1028"/>
                    <a:gd name="T4" fmla="*/ 474 w 480"/>
                    <a:gd name="T5" fmla="*/ 957 h 1028"/>
                    <a:gd name="T6" fmla="*/ 468 w 480"/>
                    <a:gd name="T7" fmla="*/ 882 h 1028"/>
                    <a:gd name="T8" fmla="*/ 477 w 480"/>
                    <a:gd name="T9" fmla="*/ 816 h 1028"/>
                    <a:gd name="T10" fmla="*/ 474 w 480"/>
                    <a:gd name="T11" fmla="*/ 807 h 1028"/>
                    <a:gd name="T12" fmla="*/ 459 w 480"/>
                    <a:gd name="T13" fmla="*/ 750 h 1028"/>
                    <a:gd name="T14" fmla="*/ 459 w 480"/>
                    <a:gd name="T15" fmla="*/ 705 h 1028"/>
                    <a:gd name="T16" fmla="*/ 450 w 480"/>
                    <a:gd name="T17" fmla="*/ 708 h 1028"/>
                    <a:gd name="T18" fmla="*/ 456 w 480"/>
                    <a:gd name="T19" fmla="*/ 699 h 1028"/>
                    <a:gd name="T20" fmla="*/ 450 w 480"/>
                    <a:gd name="T21" fmla="*/ 669 h 1028"/>
                    <a:gd name="T22" fmla="*/ 444 w 480"/>
                    <a:gd name="T23" fmla="*/ 591 h 1028"/>
                    <a:gd name="T24" fmla="*/ 429 w 480"/>
                    <a:gd name="T25" fmla="*/ 510 h 1028"/>
                    <a:gd name="T26" fmla="*/ 432 w 480"/>
                    <a:gd name="T27" fmla="*/ 480 h 1028"/>
                    <a:gd name="T28" fmla="*/ 423 w 480"/>
                    <a:gd name="T29" fmla="*/ 483 h 1028"/>
                    <a:gd name="T30" fmla="*/ 408 w 480"/>
                    <a:gd name="T31" fmla="*/ 438 h 1028"/>
                    <a:gd name="T32" fmla="*/ 384 w 480"/>
                    <a:gd name="T33" fmla="*/ 408 h 1028"/>
                    <a:gd name="T34" fmla="*/ 372 w 480"/>
                    <a:gd name="T35" fmla="*/ 336 h 1028"/>
                    <a:gd name="T36" fmla="*/ 351 w 480"/>
                    <a:gd name="T37" fmla="*/ 330 h 1028"/>
                    <a:gd name="T38" fmla="*/ 345 w 480"/>
                    <a:gd name="T39" fmla="*/ 294 h 1028"/>
                    <a:gd name="T40" fmla="*/ 312 w 480"/>
                    <a:gd name="T41" fmla="*/ 222 h 1028"/>
                    <a:gd name="T42" fmla="*/ 306 w 480"/>
                    <a:gd name="T43" fmla="*/ 174 h 1028"/>
                    <a:gd name="T44" fmla="*/ 297 w 480"/>
                    <a:gd name="T45" fmla="*/ 177 h 1028"/>
                    <a:gd name="T46" fmla="*/ 291 w 480"/>
                    <a:gd name="T47" fmla="*/ 186 h 1028"/>
                    <a:gd name="T48" fmla="*/ 279 w 480"/>
                    <a:gd name="T49" fmla="*/ 156 h 1028"/>
                    <a:gd name="T50" fmla="*/ 246 w 480"/>
                    <a:gd name="T51" fmla="*/ 147 h 1028"/>
                    <a:gd name="T52" fmla="*/ 225 w 480"/>
                    <a:gd name="T53" fmla="*/ 132 h 1028"/>
                    <a:gd name="T54" fmla="*/ 201 w 480"/>
                    <a:gd name="T55" fmla="*/ 105 h 1028"/>
                    <a:gd name="T56" fmla="*/ 159 w 480"/>
                    <a:gd name="T57" fmla="*/ 96 h 1028"/>
                    <a:gd name="T58" fmla="*/ 102 w 480"/>
                    <a:gd name="T59" fmla="*/ 63 h 1028"/>
                    <a:gd name="T60" fmla="*/ 78 w 480"/>
                    <a:gd name="T61" fmla="*/ 33 h 1028"/>
                    <a:gd name="T62" fmla="*/ 51 w 480"/>
                    <a:gd name="T63" fmla="*/ 12 h 1028"/>
                    <a:gd name="T64" fmla="*/ 33 w 480"/>
                    <a:gd name="T65" fmla="*/ 0 h 1028"/>
                    <a:gd name="T66" fmla="*/ 21 w 480"/>
                    <a:gd name="T67" fmla="*/ 48 h 1028"/>
                    <a:gd name="T68" fmla="*/ 48 w 480"/>
                    <a:gd name="T69" fmla="*/ 132 h 1028"/>
                    <a:gd name="T70" fmla="*/ 117 w 480"/>
                    <a:gd name="T71" fmla="*/ 108 h 1028"/>
                    <a:gd name="T72" fmla="*/ 126 w 480"/>
                    <a:gd name="T73" fmla="*/ 120 h 10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1028"/>
                    <a:gd name="T113" fmla="*/ 480 w 480"/>
                    <a:gd name="T114" fmla="*/ 1028 h 10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1028">
                      <a:moveTo>
                        <a:pt x="471" y="1017"/>
                      </a:moveTo>
                      <a:cubicBezTo>
                        <a:pt x="480" y="983"/>
                        <a:pt x="471" y="1028"/>
                        <a:pt x="468" y="993"/>
                      </a:cubicBezTo>
                      <a:cubicBezTo>
                        <a:pt x="467" y="982"/>
                        <a:pt x="471" y="968"/>
                        <a:pt x="474" y="957"/>
                      </a:cubicBezTo>
                      <a:cubicBezTo>
                        <a:pt x="470" y="931"/>
                        <a:pt x="476" y="907"/>
                        <a:pt x="468" y="882"/>
                      </a:cubicBezTo>
                      <a:cubicBezTo>
                        <a:pt x="470" y="860"/>
                        <a:pt x="474" y="838"/>
                        <a:pt x="477" y="816"/>
                      </a:cubicBezTo>
                      <a:cubicBezTo>
                        <a:pt x="476" y="813"/>
                        <a:pt x="474" y="810"/>
                        <a:pt x="474" y="807"/>
                      </a:cubicBezTo>
                      <a:cubicBezTo>
                        <a:pt x="474" y="782"/>
                        <a:pt x="461" y="775"/>
                        <a:pt x="459" y="750"/>
                      </a:cubicBezTo>
                      <a:cubicBezTo>
                        <a:pt x="458" y="739"/>
                        <a:pt x="459" y="705"/>
                        <a:pt x="459" y="705"/>
                      </a:cubicBezTo>
                      <a:cubicBezTo>
                        <a:pt x="456" y="706"/>
                        <a:pt x="451" y="711"/>
                        <a:pt x="450" y="708"/>
                      </a:cubicBezTo>
                      <a:cubicBezTo>
                        <a:pt x="448" y="705"/>
                        <a:pt x="456" y="703"/>
                        <a:pt x="456" y="699"/>
                      </a:cubicBezTo>
                      <a:cubicBezTo>
                        <a:pt x="457" y="688"/>
                        <a:pt x="453" y="679"/>
                        <a:pt x="450" y="669"/>
                      </a:cubicBezTo>
                      <a:cubicBezTo>
                        <a:pt x="453" y="642"/>
                        <a:pt x="453" y="617"/>
                        <a:pt x="444" y="591"/>
                      </a:cubicBezTo>
                      <a:cubicBezTo>
                        <a:pt x="459" y="547"/>
                        <a:pt x="462" y="546"/>
                        <a:pt x="429" y="510"/>
                      </a:cubicBezTo>
                      <a:cubicBezTo>
                        <a:pt x="428" y="519"/>
                        <a:pt x="435" y="472"/>
                        <a:pt x="432" y="480"/>
                      </a:cubicBezTo>
                      <a:cubicBezTo>
                        <a:pt x="431" y="483"/>
                        <a:pt x="424" y="486"/>
                        <a:pt x="423" y="483"/>
                      </a:cubicBezTo>
                      <a:cubicBezTo>
                        <a:pt x="408" y="434"/>
                        <a:pt x="437" y="445"/>
                        <a:pt x="408" y="438"/>
                      </a:cubicBezTo>
                      <a:cubicBezTo>
                        <a:pt x="400" y="428"/>
                        <a:pt x="391" y="419"/>
                        <a:pt x="384" y="408"/>
                      </a:cubicBezTo>
                      <a:cubicBezTo>
                        <a:pt x="382" y="394"/>
                        <a:pt x="382" y="346"/>
                        <a:pt x="372" y="336"/>
                      </a:cubicBezTo>
                      <a:cubicBezTo>
                        <a:pt x="367" y="331"/>
                        <a:pt x="358" y="332"/>
                        <a:pt x="351" y="330"/>
                      </a:cubicBezTo>
                      <a:cubicBezTo>
                        <a:pt x="347" y="315"/>
                        <a:pt x="353" y="307"/>
                        <a:pt x="345" y="294"/>
                      </a:cubicBezTo>
                      <a:cubicBezTo>
                        <a:pt x="345" y="291"/>
                        <a:pt x="341" y="212"/>
                        <a:pt x="312" y="222"/>
                      </a:cubicBezTo>
                      <a:cubicBezTo>
                        <a:pt x="305" y="202"/>
                        <a:pt x="312" y="168"/>
                        <a:pt x="306" y="174"/>
                      </a:cubicBezTo>
                      <a:cubicBezTo>
                        <a:pt x="304" y="176"/>
                        <a:pt x="299" y="175"/>
                        <a:pt x="297" y="177"/>
                      </a:cubicBezTo>
                      <a:cubicBezTo>
                        <a:pt x="295" y="179"/>
                        <a:pt x="283" y="211"/>
                        <a:pt x="291" y="186"/>
                      </a:cubicBezTo>
                      <a:cubicBezTo>
                        <a:pt x="289" y="177"/>
                        <a:pt x="287" y="162"/>
                        <a:pt x="279" y="156"/>
                      </a:cubicBezTo>
                      <a:cubicBezTo>
                        <a:pt x="270" y="149"/>
                        <a:pt x="246" y="147"/>
                        <a:pt x="246" y="147"/>
                      </a:cubicBezTo>
                      <a:cubicBezTo>
                        <a:pt x="240" y="141"/>
                        <a:pt x="231" y="138"/>
                        <a:pt x="225" y="132"/>
                      </a:cubicBezTo>
                      <a:cubicBezTo>
                        <a:pt x="213" y="120"/>
                        <a:pt x="218" y="114"/>
                        <a:pt x="201" y="105"/>
                      </a:cubicBezTo>
                      <a:cubicBezTo>
                        <a:pt x="182" y="110"/>
                        <a:pt x="176" y="102"/>
                        <a:pt x="159" y="96"/>
                      </a:cubicBezTo>
                      <a:cubicBezTo>
                        <a:pt x="143" y="80"/>
                        <a:pt x="119" y="78"/>
                        <a:pt x="102" y="63"/>
                      </a:cubicBezTo>
                      <a:cubicBezTo>
                        <a:pt x="64" y="29"/>
                        <a:pt x="97" y="59"/>
                        <a:pt x="78" y="33"/>
                      </a:cubicBezTo>
                      <a:cubicBezTo>
                        <a:pt x="72" y="24"/>
                        <a:pt x="59" y="18"/>
                        <a:pt x="51" y="12"/>
                      </a:cubicBezTo>
                      <a:cubicBezTo>
                        <a:pt x="45" y="8"/>
                        <a:pt x="33" y="0"/>
                        <a:pt x="33" y="0"/>
                      </a:cubicBezTo>
                      <a:cubicBezTo>
                        <a:pt x="0" y="11"/>
                        <a:pt x="11" y="11"/>
                        <a:pt x="21" y="48"/>
                      </a:cubicBezTo>
                      <a:cubicBezTo>
                        <a:pt x="23" y="55"/>
                        <a:pt x="41" y="129"/>
                        <a:pt x="48" y="132"/>
                      </a:cubicBezTo>
                      <a:cubicBezTo>
                        <a:pt x="78" y="126"/>
                        <a:pt x="90" y="103"/>
                        <a:pt x="117" y="108"/>
                      </a:cubicBezTo>
                      <a:cubicBezTo>
                        <a:pt x="124" y="118"/>
                        <a:pt x="120" y="114"/>
                        <a:pt x="126" y="120"/>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grpSp>
              <p:nvGrpSpPr>
                <p:cNvPr id="136" name="Group 1283"/>
                <p:cNvGrpSpPr>
                  <a:grpSpLocks/>
                </p:cNvGrpSpPr>
                <p:nvPr/>
              </p:nvGrpSpPr>
              <p:grpSpPr bwMode="auto">
                <a:xfrm>
                  <a:off x="2431" y="885"/>
                  <a:ext cx="758" cy="2167"/>
                  <a:chOff x="2431" y="885"/>
                  <a:chExt cx="758" cy="2167"/>
                </a:xfrm>
              </p:grpSpPr>
              <p:sp>
                <p:nvSpPr>
                  <p:cNvPr id="137" name="Oval 1284"/>
                  <p:cNvSpPr>
                    <a:spLocks noChangeArrowheads="1"/>
                  </p:cNvSpPr>
                  <p:nvPr/>
                </p:nvSpPr>
                <p:spPr bwMode="auto">
                  <a:xfrm>
                    <a:off x="2476" y="1157"/>
                    <a:ext cx="681" cy="1542"/>
                  </a:xfrm>
                  <a:prstGeom prst="ellipse">
                    <a:avLst/>
                  </a:prstGeom>
                  <a:solidFill>
                    <a:srgbClr val="ECD846"/>
                  </a:solidFill>
                  <a:ln w="25400">
                    <a:solidFill>
                      <a:srgbClr val="CC9900"/>
                    </a:solidFill>
                    <a:round/>
                    <a:headEnd/>
                    <a:tailEnd/>
                  </a:ln>
                </p:spPr>
                <p:txBody>
                  <a:bodyPr wrap="none" anchor="ctr"/>
                  <a:lstStyle/>
                  <a:p>
                    <a:pPr defTabSz="914400">
                      <a:defRPr/>
                    </a:pPr>
                    <a:endParaRPr lang="en-US">
                      <a:solidFill>
                        <a:prstClr val="black"/>
                      </a:solidFill>
                      <a:latin typeface="Calibri"/>
                    </a:endParaRPr>
                  </a:p>
                </p:txBody>
              </p:sp>
              <p:sp>
                <p:nvSpPr>
                  <p:cNvPr id="138" name="Freeform 1285"/>
                  <p:cNvSpPr>
                    <a:spLocks/>
                  </p:cNvSpPr>
                  <p:nvPr/>
                </p:nvSpPr>
                <p:spPr bwMode="auto">
                  <a:xfrm>
                    <a:off x="2895" y="2048"/>
                    <a:ext cx="294" cy="993"/>
                  </a:xfrm>
                  <a:custGeom>
                    <a:avLst/>
                    <a:gdLst>
                      <a:gd name="T0" fmla="*/ 0 w 294"/>
                      <a:gd name="T1" fmla="*/ 993 h 993"/>
                      <a:gd name="T2" fmla="*/ 15 w 294"/>
                      <a:gd name="T3" fmla="*/ 942 h 993"/>
                      <a:gd name="T4" fmla="*/ 30 w 294"/>
                      <a:gd name="T5" fmla="*/ 921 h 993"/>
                      <a:gd name="T6" fmla="*/ 51 w 294"/>
                      <a:gd name="T7" fmla="*/ 897 h 993"/>
                      <a:gd name="T8" fmla="*/ 66 w 294"/>
                      <a:gd name="T9" fmla="*/ 855 h 993"/>
                      <a:gd name="T10" fmla="*/ 78 w 294"/>
                      <a:gd name="T11" fmla="*/ 837 h 993"/>
                      <a:gd name="T12" fmla="*/ 84 w 294"/>
                      <a:gd name="T13" fmla="*/ 828 h 993"/>
                      <a:gd name="T14" fmla="*/ 108 w 294"/>
                      <a:gd name="T15" fmla="*/ 795 h 993"/>
                      <a:gd name="T16" fmla="*/ 129 w 294"/>
                      <a:gd name="T17" fmla="*/ 714 h 993"/>
                      <a:gd name="T18" fmla="*/ 147 w 294"/>
                      <a:gd name="T19" fmla="*/ 675 h 993"/>
                      <a:gd name="T20" fmla="*/ 162 w 294"/>
                      <a:gd name="T21" fmla="*/ 627 h 993"/>
                      <a:gd name="T22" fmla="*/ 204 w 294"/>
                      <a:gd name="T23" fmla="*/ 519 h 993"/>
                      <a:gd name="T24" fmla="*/ 141 w 294"/>
                      <a:gd name="T25" fmla="*/ 543 h 993"/>
                      <a:gd name="T26" fmla="*/ 99 w 294"/>
                      <a:gd name="T27" fmla="*/ 597 h 993"/>
                      <a:gd name="T28" fmla="*/ 81 w 294"/>
                      <a:gd name="T29" fmla="*/ 672 h 993"/>
                      <a:gd name="T30" fmla="*/ 69 w 294"/>
                      <a:gd name="T31" fmla="*/ 690 h 993"/>
                      <a:gd name="T32" fmla="*/ 78 w 294"/>
                      <a:gd name="T33" fmla="*/ 708 h 993"/>
                      <a:gd name="T34" fmla="*/ 45 w 294"/>
                      <a:gd name="T35" fmla="*/ 765 h 993"/>
                      <a:gd name="T36" fmla="*/ 42 w 294"/>
                      <a:gd name="T37" fmla="*/ 789 h 993"/>
                      <a:gd name="T38" fmla="*/ 39 w 294"/>
                      <a:gd name="T39" fmla="*/ 801 h 993"/>
                      <a:gd name="T40" fmla="*/ 15 w 294"/>
                      <a:gd name="T41" fmla="*/ 753 h 993"/>
                      <a:gd name="T42" fmla="*/ 51 w 294"/>
                      <a:gd name="T43" fmla="*/ 696 h 993"/>
                      <a:gd name="T44" fmla="*/ 69 w 294"/>
                      <a:gd name="T45" fmla="*/ 675 h 993"/>
                      <a:gd name="T46" fmla="*/ 114 w 294"/>
                      <a:gd name="T47" fmla="*/ 612 h 993"/>
                      <a:gd name="T48" fmla="*/ 129 w 294"/>
                      <a:gd name="T49" fmla="*/ 597 h 993"/>
                      <a:gd name="T50" fmla="*/ 141 w 294"/>
                      <a:gd name="T51" fmla="*/ 567 h 993"/>
                      <a:gd name="T52" fmla="*/ 153 w 294"/>
                      <a:gd name="T53" fmla="*/ 525 h 993"/>
                      <a:gd name="T54" fmla="*/ 168 w 294"/>
                      <a:gd name="T55" fmla="*/ 507 h 993"/>
                      <a:gd name="T56" fmla="*/ 174 w 294"/>
                      <a:gd name="T57" fmla="*/ 489 h 993"/>
                      <a:gd name="T58" fmla="*/ 180 w 294"/>
                      <a:gd name="T59" fmla="*/ 477 h 993"/>
                      <a:gd name="T60" fmla="*/ 210 w 294"/>
                      <a:gd name="T61" fmla="*/ 417 h 993"/>
                      <a:gd name="T62" fmla="*/ 225 w 294"/>
                      <a:gd name="T63" fmla="*/ 387 h 993"/>
                      <a:gd name="T64" fmla="*/ 231 w 294"/>
                      <a:gd name="T65" fmla="*/ 369 h 993"/>
                      <a:gd name="T66" fmla="*/ 234 w 294"/>
                      <a:gd name="T67" fmla="*/ 324 h 993"/>
                      <a:gd name="T68" fmla="*/ 246 w 294"/>
                      <a:gd name="T69" fmla="*/ 306 h 993"/>
                      <a:gd name="T70" fmla="*/ 252 w 294"/>
                      <a:gd name="T71" fmla="*/ 288 h 993"/>
                      <a:gd name="T72" fmla="*/ 261 w 294"/>
                      <a:gd name="T73" fmla="*/ 216 h 993"/>
                      <a:gd name="T74" fmla="*/ 279 w 294"/>
                      <a:gd name="T75" fmla="*/ 189 h 993"/>
                      <a:gd name="T76" fmla="*/ 261 w 294"/>
                      <a:gd name="T77" fmla="*/ 168 h 993"/>
                      <a:gd name="T78" fmla="*/ 282 w 294"/>
                      <a:gd name="T79" fmla="*/ 132 h 993"/>
                      <a:gd name="T80" fmla="*/ 294 w 294"/>
                      <a:gd name="T81" fmla="*/ 105 h 993"/>
                      <a:gd name="T82" fmla="*/ 279 w 294"/>
                      <a:gd name="T83" fmla="*/ 75 h 993"/>
                      <a:gd name="T84" fmla="*/ 288 w 294"/>
                      <a:gd name="T85" fmla="*/ 0 h 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993"/>
                      <a:gd name="T131" fmla="*/ 294 w 294"/>
                      <a:gd name="T132" fmla="*/ 993 h 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993">
                        <a:moveTo>
                          <a:pt x="0" y="993"/>
                        </a:moveTo>
                        <a:cubicBezTo>
                          <a:pt x="5" y="973"/>
                          <a:pt x="0" y="957"/>
                          <a:pt x="15" y="942"/>
                        </a:cubicBezTo>
                        <a:cubicBezTo>
                          <a:pt x="22" y="921"/>
                          <a:pt x="15" y="926"/>
                          <a:pt x="30" y="921"/>
                        </a:cubicBezTo>
                        <a:cubicBezTo>
                          <a:pt x="34" y="908"/>
                          <a:pt x="43" y="907"/>
                          <a:pt x="51" y="897"/>
                        </a:cubicBezTo>
                        <a:cubicBezTo>
                          <a:pt x="61" y="885"/>
                          <a:pt x="62" y="869"/>
                          <a:pt x="66" y="855"/>
                        </a:cubicBezTo>
                        <a:cubicBezTo>
                          <a:pt x="68" y="848"/>
                          <a:pt x="74" y="843"/>
                          <a:pt x="78" y="837"/>
                        </a:cubicBezTo>
                        <a:cubicBezTo>
                          <a:pt x="80" y="834"/>
                          <a:pt x="84" y="828"/>
                          <a:pt x="84" y="828"/>
                        </a:cubicBezTo>
                        <a:cubicBezTo>
                          <a:pt x="88" y="811"/>
                          <a:pt x="90" y="801"/>
                          <a:pt x="108" y="795"/>
                        </a:cubicBezTo>
                        <a:cubicBezTo>
                          <a:pt x="117" y="769"/>
                          <a:pt x="122" y="741"/>
                          <a:pt x="129" y="714"/>
                        </a:cubicBezTo>
                        <a:cubicBezTo>
                          <a:pt x="134" y="696"/>
                          <a:pt x="132" y="685"/>
                          <a:pt x="147" y="675"/>
                        </a:cubicBezTo>
                        <a:cubicBezTo>
                          <a:pt x="152" y="659"/>
                          <a:pt x="158" y="643"/>
                          <a:pt x="162" y="627"/>
                        </a:cubicBezTo>
                        <a:cubicBezTo>
                          <a:pt x="164" y="594"/>
                          <a:pt x="162" y="526"/>
                          <a:pt x="204" y="519"/>
                        </a:cubicBezTo>
                        <a:cubicBezTo>
                          <a:pt x="176" y="513"/>
                          <a:pt x="163" y="528"/>
                          <a:pt x="141" y="543"/>
                        </a:cubicBezTo>
                        <a:cubicBezTo>
                          <a:pt x="128" y="562"/>
                          <a:pt x="112" y="578"/>
                          <a:pt x="99" y="597"/>
                        </a:cubicBezTo>
                        <a:cubicBezTo>
                          <a:pt x="97" y="634"/>
                          <a:pt x="96" y="645"/>
                          <a:pt x="81" y="672"/>
                        </a:cubicBezTo>
                        <a:cubicBezTo>
                          <a:pt x="77" y="678"/>
                          <a:pt x="71" y="683"/>
                          <a:pt x="69" y="690"/>
                        </a:cubicBezTo>
                        <a:cubicBezTo>
                          <a:pt x="67" y="696"/>
                          <a:pt x="78" y="708"/>
                          <a:pt x="78" y="708"/>
                        </a:cubicBezTo>
                        <a:cubicBezTo>
                          <a:pt x="75" y="732"/>
                          <a:pt x="58" y="745"/>
                          <a:pt x="45" y="765"/>
                        </a:cubicBezTo>
                        <a:cubicBezTo>
                          <a:pt x="44" y="773"/>
                          <a:pt x="43" y="781"/>
                          <a:pt x="42" y="789"/>
                        </a:cubicBezTo>
                        <a:cubicBezTo>
                          <a:pt x="41" y="793"/>
                          <a:pt x="41" y="805"/>
                          <a:pt x="39" y="801"/>
                        </a:cubicBezTo>
                        <a:cubicBezTo>
                          <a:pt x="34" y="789"/>
                          <a:pt x="18" y="766"/>
                          <a:pt x="15" y="753"/>
                        </a:cubicBezTo>
                        <a:cubicBezTo>
                          <a:pt x="17" y="731"/>
                          <a:pt x="36" y="713"/>
                          <a:pt x="51" y="696"/>
                        </a:cubicBezTo>
                        <a:cubicBezTo>
                          <a:pt x="60" y="686"/>
                          <a:pt x="63" y="687"/>
                          <a:pt x="69" y="675"/>
                        </a:cubicBezTo>
                        <a:cubicBezTo>
                          <a:pt x="80" y="653"/>
                          <a:pt x="93" y="626"/>
                          <a:pt x="114" y="612"/>
                        </a:cubicBezTo>
                        <a:cubicBezTo>
                          <a:pt x="118" y="606"/>
                          <a:pt x="125" y="603"/>
                          <a:pt x="129" y="597"/>
                        </a:cubicBezTo>
                        <a:cubicBezTo>
                          <a:pt x="135" y="589"/>
                          <a:pt x="135" y="576"/>
                          <a:pt x="141" y="567"/>
                        </a:cubicBezTo>
                        <a:cubicBezTo>
                          <a:pt x="143" y="556"/>
                          <a:pt x="145" y="533"/>
                          <a:pt x="153" y="525"/>
                        </a:cubicBezTo>
                        <a:cubicBezTo>
                          <a:pt x="159" y="519"/>
                          <a:pt x="165" y="515"/>
                          <a:pt x="168" y="507"/>
                        </a:cubicBezTo>
                        <a:cubicBezTo>
                          <a:pt x="171" y="501"/>
                          <a:pt x="171" y="495"/>
                          <a:pt x="174" y="489"/>
                        </a:cubicBezTo>
                        <a:cubicBezTo>
                          <a:pt x="176" y="485"/>
                          <a:pt x="178" y="481"/>
                          <a:pt x="180" y="477"/>
                        </a:cubicBezTo>
                        <a:cubicBezTo>
                          <a:pt x="183" y="444"/>
                          <a:pt x="199" y="449"/>
                          <a:pt x="210" y="417"/>
                        </a:cubicBezTo>
                        <a:cubicBezTo>
                          <a:pt x="216" y="419"/>
                          <a:pt x="221" y="389"/>
                          <a:pt x="225" y="387"/>
                        </a:cubicBezTo>
                        <a:cubicBezTo>
                          <a:pt x="230" y="384"/>
                          <a:pt x="231" y="369"/>
                          <a:pt x="231" y="369"/>
                        </a:cubicBezTo>
                        <a:cubicBezTo>
                          <a:pt x="232" y="354"/>
                          <a:pt x="231" y="339"/>
                          <a:pt x="234" y="324"/>
                        </a:cubicBezTo>
                        <a:cubicBezTo>
                          <a:pt x="236" y="317"/>
                          <a:pt x="244" y="313"/>
                          <a:pt x="246" y="306"/>
                        </a:cubicBezTo>
                        <a:cubicBezTo>
                          <a:pt x="248" y="300"/>
                          <a:pt x="252" y="288"/>
                          <a:pt x="252" y="288"/>
                        </a:cubicBezTo>
                        <a:cubicBezTo>
                          <a:pt x="245" y="268"/>
                          <a:pt x="250" y="235"/>
                          <a:pt x="261" y="216"/>
                        </a:cubicBezTo>
                        <a:cubicBezTo>
                          <a:pt x="266" y="207"/>
                          <a:pt x="279" y="189"/>
                          <a:pt x="279" y="189"/>
                        </a:cubicBezTo>
                        <a:cubicBezTo>
                          <a:pt x="274" y="174"/>
                          <a:pt x="266" y="183"/>
                          <a:pt x="261" y="168"/>
                        </a:cubicBezTo>
                        <a:cubicBezTo>
                          <a:pt x="265" y="152"/>
                          <a:pt x="268" y="142"/>
                          <a:pt x="282" y="132"/>
                        </a:cubicBezTo>
                        <a:cubicBezTo>
                          <a:pt x="289" y="111"/>
                          <a:pt x="284" y="119"/>
                          <a:pt x="294" y="105"/>
                        </a:cubicBezTo>
                        <a:cubicBezTo>
                          <a:pt x="282" y="97"/>
                          <a:pt x="283" y="88"/>
                          <a:pt x="279" y="75"/>
                        </a:cubicBezTo>
                        <a:cubicBezTo>
                          <a:pt x="285" y="6"/>
                          <a:pt x="278" y="30"/>
                          <a:pt x="288" y="0"/>
                        </a:cubicBezTo>
                      </a:path>
                    </a:pathLst>
                  </a:custGeom>
                  <a:solidFill>
                    <a:srgbClr val="ECD846"/>
                  </a:solidFill>
                  <a:ln w="19050">
                    <a:solidFill>
                      <a:srgbClr val="CC9900"/>
                    </a:solidFill>
                    <a:round/>
                    <a:headEnd/>
                    <a:tailEnd/>
                  </a:ln>
                </p:spPr>
                <p:txBody>
                  <a:bodyPr/>
                  <a:lstStyle/>
                  <a:p>
                    <a:pPr defTabSz="914400">
                      <a:defRPr/>
                    </a:pPr>
                    <a:endParaRPr lang="en-US">
                      <a:solidFill>
                        <a:prstClr val="black"/>
                      </a:solidFill>
                      <a:latin typeface="Calibri"/>
                    </a:endParaRPr>
                  </a:p>
                </p:txBody>
              </p:sp>
              <p:sp>
                <p:nvSpPr>
                  <p:cNvPr id="139" name="Freeform 1286"/>
                  <p:cNvSpPr>
                    <a:spLocks/>
                  </p:cNvSpPr>
                  <p:nvPr/>
                </p:nvSpPr>
                <p:spPr bwMode="auto">
                  <a:xfrm>
                    <a:off x="2431" y="1066"/>
                    <a:ext cx="432" cy="1986"/>
                  </a:xfrm>
                  <a:custGeom>
                    <a:avLst/>
                    <a:gdLst>
                      <a:gd name="T0" fmla="*/ 427 w 432"/>
                      <a:gd name="T1" fmla="*/ 1986 h 1986"/>
                      <a:gd name="T2" fmla="*/ 412 w 432"/>
                      <a:gd name="T3" fmla="*/ 1950 h 1986"/>
                      <a:gd name="T4" fmla="*/ 325 w 432"/>
                      <a:gd name="T5" fmla="*/ 1866 h 1986"/>
                      <a:gd name="T6" fmla="*/ 343 w 432"/>
                      <a:gd name="T7" fmla="*/ 1863 h 1986"/>
                      <a:gd name="T8" fmla="*/ 325 w 432"/>
                      <a:gd name="T9" fmla="*/ 1836 h 1986"/>
                      <a:gd name="T10" fmla="*/ 307 w 432"/>
                      <a:gd name="T11" fmla="*/ 1809 h 1986"/>
                      <a:gd name="T12" fmla="*/ 262 w 432"/>
                      <a:gd name="T13" fmla="*/ 1761 h 1986"/>
                      <a:gd name="T14" fmla="*/ 193 w 432"/>
                      <a:gd name="T15" fmla="*/ 1710 h 1986"/>
                      <a:gd name="T16" fmla="*/ 163 w 432"/>
                      <a:gd name="T17" fmla="*/ 1647 h 1986"/>
                      <a:gd name="T18" fmla="*/ 151 w 432"/>
                      <a:gd name="T19" fmla="*/ 1608 h 1986"/>
                      <a:gd name="T20" fmla="*/ 133 w 432"/>
                      <a:gd name="T21" fmla="*/ 1590 h 1986"/>
                      <a:gd name="T22" fmla="*/ 112 w 432"/>
                      <a:gd name="T23" fmla="*/ 1524 h 1986"/>
                      <a:gd name="T24" fmla="*/ 142 w 432"/>
                      <a:gd name="T25" fmla="*/ 1530 h 1986"/>
                      <a:gd name="T26" fmla="*/ 163 w 432"/>
                      <a:gd name="T27" fmla="*/ 1575 h 1986"/>
                      <a:gd name="T28" fmla="*/ 190 w 432"/>
                      <a:gd name="T29" fmla="*/ 1593 h 1986"/>
                      <a:gd name="T30" fmla="*/ 199 w 432"/>
                      <a:gd name="T31" fmla="*/ 1599 h 1986"/>
                      <a:gd name="T32" fmla="*/ 217 w 432"/>
                      <a:gd name="T33" fmla="*/ 1623 h 1986"/>
                      <a:gd name="T34" fmla="*/ 247 w 432"/>
                      <a:gd name="T35" fmla="*/ 1671 h 1986"/>
                      <a:gd name="T36" fmla="*/ 274 w 432"/>
                      <a:gd name="T37" fmla="*/ 1719 h 1986"/>
                      <a:gd name="T38" fmla="*/ 304 w 432"/>
                      <a:gd name="T39" fmla="*/ 1755 h 1986"/>
                      <a:gd name="T40" fmla="*/ 316 w 432"/>
                      <a:gd name="T41" fmla="*/ 1734 h 1986"/>
                      <a:gd name="T42" fmla="*/ 286 w 432"/>
                      <a:gd name="T43" fmla="*/ 1704 h 1986"/>
                      <a:gd name="T44" fmla="*/ 253 w 432"/>
                      <a:gd name="T45" fmla="*/ 1659 h 1986"/>
                      <a:gd name="T46" fmla="*/ 223 w 432"/>
                      <a:gd name="T47" fmla="*/ 1620 h 1986"/>
                      <a:gd name="T48" fmla="*/ 193 w 432"/>
                      <a:gd name="T49" fmla="*/ 1581 h 1986"/>
                      <a:gd name="T50" fmla="*/ 145 w 432"/>
                      <a:gd name="T51" fmla="*/ 1530 h 1986"/>
                      <a:gd name="T52" fmla="*/ 130 w 432"/>
                      <a:gd name="T53" fmla="*/ 1500 h 1986"/>
                      <a:gd name="T54" fmla="*/ 103 w 432"/>
                      <a:gd name="T55" fmla="*/ 1470 h 1986"/>
                      <a:gd name="T56" fmla="*/ 82 w 432"/>
                      <a:gd name="T57" fmla="*/ 1425 h 1986"/>
                      <a:gd name="T58" fmla="*/ 71 w 432"/>
                      <a:gd name="T59" fmla="*/ 1330 h 1986"/>
                      <a:gd name="T60" fmla="*/ 46 w 432"/>
                      <a:gd name="T61" fmla="*/ 1239 h 1986"/>
                      <a:gd name="T62" fmla="*/ 22 w 432"/>
                      <a:gd name="T63" fmla="*/ 1182 h 1986"/>
                      <a:gd name="T64" fmla="*/ 25 w 432"/>
                      <a:gd name="T65" fmla="*/ 1104 h 1986"/>
                      <a:gd name="T66" fmla="*/ 16 w 432"/>
                      <a:gd name="T67" fmla="*/ 1062 h 1986"/>
                      <a:gd name="T68" fmla="*/ 16 w 432"/>
                      <a:gd name="T69" fmla="*/ 1014 h 1986"/>
                      <a:gd name="T70" fmla="*/ 31 w 432"/>
                      <a:gd name="T71" fmla="*/ 951 h 1986"/>
                      <a:gd name="T72" fmla="*/ 1 w 432"/>
                      <a:gd name="T73" fmla="*/ 837 h 1986"/>
                      <a:gd name="T74" fmla="*/ 22 w 432"/>
                      <a:gd name="T75" fmla="*/ 777 h 1986"/>
                      <a:gd name="T76" fmla="*/ 25 w 432"/>
                      <a:gd name="T77" fmla="*/ 723 h 1986"/>
                      <a:gd name="T78" fmla="*/ 22 w 432"/>
                      <a:gd name="T79" fmla="*/ 621 h 1986"/>
                      <a:gd name="T80" fmla="*/ 40 w 432"/>
                      <a:gd name="T81" fmla="*/ 540 h 1986"/>
                      <a:gd name="T82" fmla="*/ 58 w 432"/>
                      <a:gd name="T83" fmla="*/ 447 h 1986"/>
                      <a:gd name="T84" fmla="*/ 82 w 432"/>
                      <a:gd name="T85" fmla="*/ 363 h 1986"/>
                      <a:gd name="T86" fmla="*/ 94 w 432"/>
                      <a:gd name="T87" fmla="*/ 336 h 1986"/>
                      <a:gd name="T88" fmla="*/ 97 w 432"/>
                      <a:gd name="T89" fmla="*/ 327 h 1986"/>
                      <a:gd name="T90" fmla="*/ 100 w 432"/>
                      <a:gd name="T91" fmla="*/ 291 h 1986"/>
                      <a:gd name="T92" fmla="*/ 148 w 432"/>
                      <a:gd name="T93" fmla="*/ 279 h 1986"/>
                      <a:gd name="T94" fmla="*/ 139 w 432"/>
                      <a:gd name="T95" fmla="*/ 222 h 1986"/>
                      <a:gd name="T96" fmla="*/ 136 w 432"/>
                      <a:gd name="T97" fmla="*/ 213 h 1986"/>
                      <a:gd name="T98" fmla="*/ 172 w 432"/>
                      <a:gd name="T99" fmla="*/ 195 h 1986"/>
                      <a:gd name="T100" fmla="*/ 211 w 432"/>
                      <a:gd name="T101" fmla="*/ 120 h 1986"/>
                      <a:gd name="T102" fmla="*/ 229 w 432"/>
                      <a:gd name="T103" fmla="*/ 129 h 1986"/>
                      <a:gd name="T104" fmla="*/ 235 w 432"/>
                      <a:gd name="T105" fmla="*/ 81 h 1986"/>
                      <a:gd name="T106" fmla="*/ 265 w 432"/>
                      <a:gd name="T107" fmla="*/ 0 h 1986"/>
                      <a:gd name="T108" fmla="*/ 280 w 432"/>
                      <a:gd name="T109" fmla="*/ 39 h 1986"/>
                      <a:gd name="T110" fmla="*/ 292 w 432"/>
                      <a:gd name="T111" fmla="*/ 123 h 19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2"/>
                      <a:gd name="T169" fmla="*/ 0 h 1986"/>
                      <a:gd name="T170" fmla="*/ 432 w 432"/>
                      <a:gd name="T171" fmla="*/ 1986 h 19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2" h="1986">
                        <a:moveTo>
                          <a:pt x="427" y="1986"/>
                        </a:moveTo>
                        <a:cubicBezTo>
                          <a:pt x="432" y="1970"/>
                          <a:pt x="423" y="1961"/>
                          <a:pt x="412" y="1950"/>
                        </a:cubicBezTo>
                        <a:cubicBezTo>
                          <a:pt x="405" y="1899"/>
                          <a:pt x="355" y="1896"/>
                          <a:pt x="325" y="1866"/>
                        </a:cubicBezTo>
                        <a:cubicBezTo>
                          <a:pt x="331" y="1865"/>
                          <a:pt x="339" y="1867"/>
                          <a:pt x="343" y="1863"/>
                        </a:cubicBezTo>
                        <a:cubicBezTo>
                          <a:pt x="352" y="1854"/>
                          <a:pt x="328" y="1838"/>
                          <a:pt x="325" y="1836"/>
                        </a:cubicBezTo>
                        <a:cubicBezTo>
                          <a:pt x="319" y="1824"/>
                          <a:pt x="320" y="1813"/>
                          <a:pt x="307" y="1809"/>
                        </a:cubicBezTo>
                        <a:cubicBezTo>
                          <a:pt x="287" y="1789"/>
                          <a:pt x="297" y="1773"/>
                          <a:pt x="262" y="1761"/>
                        </a:cubicBezTo>
                        <a:cubicBezTo>
                          <a:pt x="234" y="1740"/>
                          <a:pt x="229" y="1716"/>
                          <a:pt x="193" y="1710"/>
                        </a:cubicBezTo>
                        <a:cubicBezTo>
                          <a:pt x="188" y="1691"/>
                          <a:pt x="174" y="1663"/>
                          <a:pt x="163" y="1647"/>
                        </a:cubicBezTo>
                        <a:cubicBezTo>
                          <a:pt x="161" y="1635"/>
                          <a:pt x="159" y="1618"/>
                          <a:pt x="151" y="1608"/>
                        </a:cubicBezTo>
                        <a:cubicBezTo>
                          <a:pt x="146" y="1601"/>
                          <a:pt x="133" y="1590"/>
                          <a:pt x="133" y="1590"/>
                        </a:cubicBezTo>
                        <a:cubicBezTo>
                          <a:pt x="138" y="1565"/>
                          <a:pt x="130" y="1542"/>
                          <a:pt x="112" y="1524"/>
                        </a:cubicBezTo>
                        <a:cubicBezTo>
                          <a:pt x="125" y="1520"/>
                          <a:pt x="131" y="1523"/>
                          <a:pt x="142" y="1530"/>
                        </a:cubicBezTo>
                        <a:cubicBezTo>
                          <a:pt x="151" y="1543"/>
                          <a:pt x="151" y="1564"/>
                          <a:pt x="163" y="1575"/>
                        </a:cubicBezTo>
                        <a:cubicBezTo>
                          <a:pt x="171" y="1582"/>
                          <a:pt x="181" y="1587"/>
                          <a:pt x="190" y="1593"/>
                        </a:cubicBezTo>
                        <a:cubicBezTo>
                          <a:pt x="193" y="1595"/>
                          <a:pt x="199" y="1599"/>
                          <a:pt x="199" y="1599"/>
                        </a:cubicBezTo>
                        <a:cubicBezTo>
                          <a:pt x="203" y="1616"/>
                          <a:pt x="209" y="1609"/>
                          <a:pt x="217" y="1623"/>
                        </a:cubicBezTo>
                        <a:cubicBezTo>
                          <a:pt x="228" y="1642"/>
                          <a:pt x="224" y="1663"/>
                          <a:pt x="247" y="1671"/>
                        </a:cubicBezTo>
                        <a:cubicBezTo>
                          <a:pt x="252" y="1687"/>
                          <a:pt x="264" y="1705"/>
                          <a:pt x="274" y="1719"/>
                        </a:cubicBezTo>
                        <a:cubicBezTo>
                          <a:pt x="279" y="1742"/>
                          <a:pt x="286" y="1743"/>
                          <a:pt x="304" y="1755"/>
                        </a:cubicBezTo>
                        <a:cubicBezTo>
                          <a:pt x="339" y="1751"/>
                          <a:pt x="334" y="1752"/>
                          <a:pt x="316" y="1734"/>
                        </a:cubicBezTo>
                        <a:cubicBezTo>
                          <a:pt x="311" y="1718"/>
                          <a:pt x="295" y="1717"/>
                          <a:pt x="286" y="1704"/>
                        </a:cubicBezTo>
                        <a:cubicBezTo>
                          <a:pt x="275" y="1689"/>
                          <a:pt x="266" y="1672"/>
                          <a:pt x="253" y="1659"/>
                        </a:cubicBezTo>
                        <a:cubicBezTo>
                          <a:pt x="250" y="1650"/>
                          <a:pt x="231" y="1625"/>
                          <a:pt x="223" y="1620"/>
                        </a:cubicBezTo>
                        <a:cubicBezTo>
                          <a:pt x="216" y="1609"/>
                          <a:pt x="205" y="1585"/>
                          <a:pt x="193" y="1581"/>
                        </a:cubicBezTo>
                        <a:cubicBezTo>
                          <a:pt x="178" y="1566"/>
                          <a:pt x="163" y="1542"/>
                          <a:pt x="145" y="1530"/>
                        </a:cubicBezTo>
                        <a:cubicBezTo>
                          <a:pt x="137" y="1507"/>
                          <a:pt x="143" y="1517"/>
                          <a:pt x="130" y="1500"/>
                        </a:cubicBezTo>
                        <a:cubicBezTo>
                          <a:pt x="126" y="1488"/>
                          <a:pt x="114" y="1477"/>
                          <a:pt x="103" y="1470"/>
                        </a:cubicBezTo>
                        <a:cubicBezTo>
                          <a:pt x="98" y="1454"/>
                          <a:pt x="87" y="1441"/>
                          <a:pt x="82" y="1425"/>
                        </a:cubicBezTo>
                        <a:cubicBezTo>
                          <a:pt x="92" y="1354"/>
                          <a:pt x="60" y="1401"/>
                          <a:pt x="71" y="1330"/>
                        </a:cubicBezTo>
                        <a:cubicBezTo>
                          <a:pt x="65" y="1299"/>
                          <a:pt x="56" y="1263"/>
                          <a:pt x="46" y="1239"/>
                        </a:cubicBezTo>
                        <a:cubicBezTo>
                          <a:pt x="43" y="1232"/>
                          <a:pt x="25" y="1204"/>
                          <a:pt x="22" y="1182"/>
                        </a:cubicBezTo>
                        <a:cubicBezTo>
                          <a:pt x="19" y="1160"/>
                          <a:pt x="26" y="1124"/>
                          <a:pt x="25" y="1104"/>
                        </a:cubicBezTo>
                        <a:cubicBezTo>
                          <a:pt x="20" y="1086"/>
                          <a:pt x="23" y="1084"/>
                          <a:pt x="16" y="1062"/>
                        </a:cubicBezTo>
                        <a:cubicBezTo>
                          <a:pt x="15" y="1059"/>
                          <a:pt x="16" y="1014"/>
                          <a:pt x="16" y="1014"/>
                        </a:cubicBezTo>
                        <a:cubicBezTo>
                          <a:pt x="23" y="986"/>
                          <a:pt x="38" y="978"/>
                          <a:pt x="31" y="951"/>
                        </a:cubicBezTo>
                        <a:cubicBezTo>
                          <a:pt x="21" y="913"/>
                          <a:pt x="11" y="875"/>
                          <a:pt x="1" y="837"/>
                        </a:cubicBezTo>
                        <a:cubicBezTo>
                          <a:pt x="0" y="808"/>
                          <a:pt x="18" y="796"/>
                          <a:pt x="22" y="777"/>
                        </a:cubicBezTo>
                        <a:cubicBezTo>
                          <a:pt x="19" y="758"/>
                          <a:pt x="20" y="742"/>
                          <a:pt x="25" y="723"/>
                        </a:cubicBezTo>
                        <a:cubicBezTo>
                          <a:pt x="24" y="689"/>
                          <a:pt x="22" y="655"/>
                          <a:pt x="22" y="621"/>
                        </a:cubicBezTo>
                        <a:cubicBezTo>
                          <a:pt x="22" y="594"/>
                          <a:pt x="34" y="566"/>
                          <a:pt x="40" y="540"/>
                        </a:cubicBezTo>
                        <a:cubicBezTo>
                          <a:pt x="48" y="509"/>
                          <a:pt x="51" y="478"/>
                          <a:pt x="58" y="447"/>
                        </a:cubicBezTo>
                        <a:cubicBezTo>
                          <a:pt x="64" y="419"/>
                          <a:pt x="73" y="391"/>
                          <a:pt x="82" y="363"/>
                        </a:cubicBezTo>
                        <a:cubicBezTo>
                          <a:pt x="85" y="354"/>
                          <a:pt x="91" y="345"/>
                          <a:pt x="94" y="336"/>
                        </a:cubicBezTo>
                        <a:cubicBezTo>
                          <a:pt x="95" y="333"/>
                          <a:pt x="97" y="327"/>
                          <a:pt x="97" y="327"/>
                        </a:cubicBezTo>
                        <a:cubicBezTo>
                          <a:pt x="98" y="315"/>
                          <a:pt x="91" y="299"/>
                          <a:pt x="100" y="291"/>
                        </a:cubicBezTo>
                        <a:cubicBezTo>
                          <a:pt x="165" y="239"/>
                          <a:pt x="137" y="313"/>
                          <a:pt x="148" y="279"/>
                        </a:cubicBezTo>
                        <a:cubicBezTo>
                          <a:pt x="151" y="258"/>
                          <a:pt x="155" y="238"/>
                          <a:pt x="139" y="222"/>
                        </a:cubicBezTo>
                        <a:cubicBezTo>
                          <a:pt x="138" y="219"/>
                          <a:pt x="135" y="216"/>
                          <a:pt x="136" y="213"/>
                        </a:cubicBezTo>
                        <a:cubicBezTo>
                          <a:pt x="139" y="206"/>
                          <a:pt x="165" y="197"/>
                          <a:pt x="172" y="195"/>
                        </a:cubicBezTo>
                        <a:cubicBezTo>
                          <a:pt x="178" y="177"/>
                          <a:pt x="194" y="126"/>
                          <a:pt x="211" y="120"/>
                        </a:cubicBezTo>
                        <a:cubicBezTo>
                          <a:pt x="217" y="122"/>
                          <a:pt x="226" y="135"/>
                          <a:pt x="229" y="129"/>
                        </a:cubicBezTo>
                        <a:cubicBezTo>
                          <a:pt x="236" y="115"/>
                          <a:pt x="230" y="96"/>
                          <a:pt x="235" y="81"/>
                        </a:cubicBezTo>
                        <a:cubicBezTo>
                          <a:pt x="243" y="54"/>
                          <a:pt x="249" y="24"/>
                          <a:pt x="265" y="0"/>
                        </a:cubicBezTo>
                        <a:cubicBezTo>
                          <a:pt x="280" y="10"/>
                          <a:pt x="278" y="19"/>
                          <a:pt x="280" y="39"/>
                        </a:cubicBezTo>
                        <a:cubicBezTo>
                          <a:pt x="283" y="66"/>
                          <a:pt x="292" y="97"/>
                          <a:pt x="292" y="123"/>
                        </a:cubicBezTo>
                      </a:path>
                    </a:pathLst>
                  </a:custGeom>
                  <a:solidFill>
                    <a:srgbClr val="ECD846"/>
                  </a:solidFill>
                  <a:ln w="25400">
                    <a:solidFill>
                      <a:srgbClr val="CC9900"/>
                    </a:solidFill>
                    <a:round/>
                    <a:headEnd/>
                    <a:tailEnd/>
                  </a:ln>
                </p:spPr>
                <p:txBody>
                  <a:bodyPr/>
                  <a:lstStyle/>
                  <a:p>
                    <a:pPr defTabSz="914400">
                      <a:defRPr/>
                    </a:pPr>
                    <a:endParaRPr lang="en-US">
                      <a:solidFill>
                        <a:prstClr val="black"/>
                      </a:solidFill>
                      <a:latin typeface="Calibri"/>
                    </a:endParaRPr>
                  </a:p>
                </p:txBody>
              </p:sp>
              <p:sp>
                <p:nvSpPr>
                  <p:cNvPr id="140" name="AutoShape 1287"/>
                  <p:cNvSpPr>
                    <a:spLocks noChangeArrowheads="1"/>
                  </p:cNvSpPr>
                  <p:nvPr/>
                </p:nvSpPr>
                <p:spPr bwMode="auto">
                  <a:xfrm rot="9600000" flipH="1">
                    <a:off x="2726" y="885"/>
                    <a:ext cx="45" cy="181"/>
                  </a:xfrm>
                  <a:prstGeom prst="lightningBolt">
                    <a:avLst/>
                  </a:prstGeom>
                  <a:solidFill>
                    <a:srgbClr val="ECD846"/>
                  </a:solidFill>
                  <a:ln w="9525">
                    <a:solidFill>
                      <a:srgbClr val="CC9900"/>
                    </a:solidFill>
                    <a:miter lim="800000"/>
                    <a:headEnd/>
                    <a:tailEnd/>
                  </a:ln>
                </p:spPr>
                <p:txBody>
                  <a:bodyPr wrap="none" anchor="ctr"/>
                  <a:lstStyle/>
                  <a:p>
                    <a:pPr defTabSz="914400">
                      <a:defRPr/>
                    </a:pPr>
                    <a:endParaRPr lang="en-US">
                      <a:solidFill>
                        <a:prstClr val="black"/>
                      </a:solidFill>
                      <a:latin typeface="Calibri"/>
                    </a:endParaRPr>
                  </a:p>
                </p:txBody>
              </p:sp>
            </p:grpSp>
          </p:grpSp>
          <p:sp>
            <p:nvSpPr>
              <p:cNvPr id="134" name="Freeform 1289"/>
              <p:cNvSpPr>
                <a:spLocks/>
              </p:cNvSpPr>
              <p:nvPr/>
            </p:nvSpPr>
            <p:spPr bwMode="auto">
              <a:xfrm>
                <a:off x="2860" y="2504"/>
                <a:ext cx="185" cy="280"/>
              </a:xfrm>
              <a:custGeom>
                <a:avLst/>
                <a:gdLst>
                  <a:gd name="T0" fmla="*/ 180 w 185"/>
                  <a:gd name="T1" fmla="*/ 0 h 280"/>
                  <a:gd name="T2" fmla="*/ 172 w 185"/>
                  <a:gd name="T3" fmla="*/ 24 h 280"/>
                  <a:gd name="T4" fmla="*/ 148 w 185"/>
                  <a:gd name="T5" fmla="*/ 32 h 280"/>
                  <a:gd name="T6" fmla="*/ 100 w 185"/>
                  <a:gd name="T7" fmla="*/ 120 h 280"/>
                  <a:gd name="T8" fmla="*/ 44 w 185"/>
                  <a:gd name="T9" fmla="*/ 192 h 280"/>
                  <a:gd name="T10" fmla="*/ 36 w 185"/>
                  <a:gd name="T11" fmla="*/ 216 h 280"/>
                  <a:gd name="T12" fmla="*/ 12 w 185"/>
                  <a:gd name="T13" fmla="*/ 224 h 280"/>
                  <a:gd name="T14" fmla="*/ 44 w 185"/>
                  <a:gd name="T15" fmla="*/ 280 h 280"/>
                  <a:gd name="T16" fmla="*/ 108 w 185"/>
                  <a:gd name="T17" fmla="*/ 200 h 280"/>
                  <a:gd name="T18" fmla="*/ 140 w 185"/>
                  <a:gd name="T19" fmla="*/ 176 h 280"/>
                  <a:gd name="T20" fmla="*/ 164 w 185"/>
                  <a:gd name="T21" fmla="*/ 152 h 280"/>
                  <a:gd name="T22" fmla="*/ 164 w 185"/>
                  <a:gd name="T23" fmla="*/ 56 h 280"/>
                  <a:gd name="T24" fmla="*/ 164 w 185"/>
                  <a:gd name="T25" fmla="*/ 56 h 280"/>
                  <a:gd name="T26" fmla="*/ 180 w 185"/>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280"/>
                  <a:gd name="T44" fmla="*/ 185 w 185"/>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280">
                    <a:moveTo>
                      <a:pt x="180" y="0"/>
                    </a:moveTo>
                    <a:cubicBezTo>
                      <a:pt x="177" y="8"/>
                      <a:pt x="178" y="18"/>
                      <a:pt x="172" y="24"/>
                    </a:cubicBezTo>
                    <a:cubicBezTo>
                      <a:pt x="166" y="30"/>
                      <a:pt x="153" y="25"/>
                      <a:pt x="148" y="32"/>
                    </a:cubicBezTo>
                    <a:cubicBezTo>
                      <a:pt x="112" y="82"/>
                      <a:pt x="150" y="87"/>
                      <a:pt x="100" y="120"/>
                    </a:cubicBezTo>
                    <a:cubicBezTo>
                      <a:pt x="90" y="149"/>
                      <a:pt x="44" y="192"/>
                      <a:pt x="44" y="192"/>
                    </a:cubicBezTo>
                    <a:cubicBezTo>
                      <a:pt x="41" y="200"/>
                      <a:pt x="42" y="210"/>
                      <a:pt x="36" y="216"/>
                    </a:cubicBezTo>
                    <a:cubicBezTo>
                      <a:pt x="30" y="222"/>
                      <a:pt x="15" y="216"/>
                      <a:pt x="12" y="224"/>
                    </a:cubicBezTo>
                    <a:cubicBezTo>
                      <a:pt x="0" y="259"/>
                      <a:pt x="24" y="267"/>
                      <a:pt x="44" y="280"/>
                    </a:cubicBezTo>
                    <a:cubicBezTo>
                      <a:pt x="89" y="265"/>
                      <a:pt x="93" y="245"/>
                      <a:pt x="108" y="200"/>
                    </a:cubicBezTo>
                    <a:cubicBezTo>
                      <a:pt x="112" y="187"/>
                      <a:pt x="130" y="185"/>
                      <a:pt x="140" y="176"/>
                    </a:cubicBezTo>
                    <a:cubicBezTo>
                      <a:pt x="149" y="169"/>
                      <a:pt x="156" y="160"/>
                      <a:pt x="164" y="152"/>
                    </a:cubicBezTo>
                    <a:cubicBezTo>
                      <a:pt x="185" y="88"/>
                      <a:pt x="185" y="120"/>
                      <a:pt x="164" y="56"/>
                    </a:cubicBezTo>
                    <a:cubicBezTo>
                      <a:pt x="169" y="37"/>
                      <a:pt x="175" y="19"/>
                      <a:pt x="180" y="0"/>
                    </a:cubicBezTo>
                    <a:close/>
                  </a:path>
                </a:pathLst>
              </a:custGeom>
              <a:solidFill>
                <a:srgbClr val="ECD846"/>
              </a:solidFill>
              <a:ln w="9525">
                <a:solidFill>
                  <a:srgbClr val="CC9900"/>
                </a:solidFill>
                <a:round/>
                <a:headEnd/>
                <a:tailEnd/>
              </a:ln>
            </p:spPr>
            <p:txBody>
              <a:bodyPr/>
              <a:lstStyle/>
              <a:p>
                <a:pPr defTabSz="914400">
                  <a:defRPr/>
                </a:pPr>
                <a:endParaRPr lang="en-US">
                  <a:solidFill>
                    <a:prstClr val="black"/>
                  </a:solidFill>
                  <a:latin typeface="Calibri"/>
                </a:endParaRPr>
              </a:p>
            </p:txBody>
          </p:sp>
        </p:grpSp>
        <p:sp>
          <p:nvSpPr>
            <p:cNvPr id="132" name="Freeform 131"/>
            <p:cNvSpPr/>
            <p:nvPr/>
          </p:nvSpPr>
          <p:spPr>
            <a:xfrm>
              <a:off x="3622876" y="1608881"/>
              <a:ext cx="476041" cy="544010"/>
            </a:xfrm>
            <a:custGeom>
              <a:avLst/>
              <a:gdLst>
                <a:gd name="connsiteX0" fmla="*/ 335666 w 476041"/>
                <a:gd name="connsiteY0" fmla="*/ 416689 h 544010"/>
                <a:gd name="connsiteX1" fmla="*/ 335666 w 476041"/>
                <a:gd name="connsiteY1" fmla="*/ 416689 h 544010"/>
                <a:gd name="connsiteX2" fmla="*/ 416689 w 476041"/>
                <a:gd name="connsiteY2" fmla="*/ 532435 h 544010"/>
                <a:gd name="connsiteX3" fmla="*/ 451413 w 476041"/>
                <a:gd name="connsiteY3" fmla="*/ 544010 h 544010"/>
                <a:gd name="connsiteX4" fmla="*/ 451413 w 476041"/>
                <a:gd name="connsiteY4" fmla="*/ 370390 h 544010"/>
                <a:gd name="connsiteX5" fmla="*/ 428263 w 476041"/>
                <a:gd name="connsiteY5" fmla="*/ 347241 h 544010"/>
                <a:gd name="connsiteX6" fmla="*/ 393539 w 476041"/>
                <a:gd name="connsiteY6" fmla="*/ 335666 h 544010"/>
                <a:gd name="connsiteX7" fmla="*/ 347240 w 476041"/>
                <a:gd name="connsiteY7" fmla="*/ 289367 h 544010"/>
                <a:gd name="connsiteX8" fmla="*/ 289367 w 476041"/>
                <a:gd name="connsiteY8" fmla="*/ 243068 h 544010"/>
                <a:gd name="connsiteX9" fmla="*/ 266218 w 476041"/>
                <a:gd name="connsiteY9" fmla="*/ 208344 h 544010"/>
                <a:gd name="connsiteX10" fmla="*/ 208344 w 476041"/>
                <a:gd name="connsiteY10" fmla="*/ 162046 h 544010"/>
                <a:gd name="connsiteX11" fmla="*/ 138896 w 476041"/>
                <a:gd name="connsiteY11" fmla="*/ 115747 h 544010"/>
                <a:gd name="connsiteX12" fmla="*/ 115747 w 476041"/>
                <a:gd name="connsiteY12" fmla="*/ 81023 h 544010"/>
                <a:gd name="connsiteX13" fmla="*/ 81023 w 476041"/>
                <a:gd name="connsiteY13" fmla="*/ 69448 h 544010"/>
                <a:gd name="connsiteX14" fmla="*/ 69448 w 476041"/>
                <a:gd name="connsiteY14" fmla="*/ 34724 h 544010"/>
                <a:gd name="connsiteX15" fmla="*/ 34724 w 476041"/>
                <a:gd name="connsiteY15" fmla="*/ 23149 h 544010"/>
                <a:gd name="connsiteX16" fmla="*/ 0 w 476041"/>
                <a:gd name="connsiteY16" fmla="*/ 0 h 544010"/>
                <a:gd name="connsiteX17" fmla="*/ 11575 w 476041"/>
                <a:gd name="connsiteY17" fmla="*/ 92597 h 544010"/>
                <a:gd name="connsiteX18" fmla="*/ 34724 w 476041"/>
                <a:gd name="connsiteY18" fmla="*/ 115747 h 544010"/>
                <a:gd name="connsiteX19" fmla="*/ 57873 w 476041"/>
                <a:gd name="connsiteY19" fmla="*/ 196770 h 544010"/>
                <a:gd name="connsiteX20" fmla="*/ 81023 w 476041"/>
                <a:gd name="connsiteY20" fmla="*/ 231494 h 544010"/>
                <a:gd name="connsiteX21" fmla="*/ 115747 w 476041"/>
                <a:gd name="connsiteY21" fmla="*/ 300942 h 544010"/>
                <a:gd name="connsiteX22" fmla="*/ 185195 w 476041"/>
                <a:gd name="connsiteY22" fmla="*/ 324091 h 544010"/>
                <a:gd name="connsiteX23" fmla="*/ 254643 w 476041"/>
                <a:gd name="connsiteY23" fmla="*/ 358815 h 544010"/>
                <a:gd name="connsiteX24" fmla="*/ 289367 w 476041"/>
                <a:gd name="connsiteY24" fmla="*/ 370390 h 544010"/>
                <a:gd name="connsiteX25" fmla="*/ 324091 w 476041"/>
                <a:gd name="connsiteY25" fmla="*/ 393539 h 544010"/>
                <a:gd name="connsiteX26" fmla="*/ 335666 w 476041"/>
                <a:gd name="connsiteY26" fmla="*/ 416689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041" h="544010">
                  <a:moveTo>
                    <a:pt x="335666" y="416689"/>
                  </a:moveTo>
                  <a:lnTo>
                    <a:pt x="335666" y="416689"/>
                  </a:lnTo>
                  <a:cubicBezTo>
                    <a:pt x="370702" y="486759"/>
                    <a:pt x="360300" y="504240"/>
                    <a:pt x="416689" y="532435"/>
                  </a:cubicBezTo>
                  <a:cubicBezTo>
                    <a:pt x="427602" y="537891"/>
                    <a:pt x="439838" y="540152"/>
                    <a:pt x="451413" y="544010"/>
                  </a:cubicBezTo>
                  <a:cubicBezTo>
                    <a:pt x="474516" y="474697"/>
                    <a:pt x="476041" y="485320"/>
                    <a:pt x="451413" y="370390"/>
                  </a:cubicBezTo>
                  <a:cubicBezTo>
                    <a:pt x="449126" y="359719"/>
                    <a:pt x="437621" y="352856"/>
                    <a:pt x="428263" y="347241"/>
                  </a:cubicBezTo>
                  <a:cubicBezTo>
                    <a:pt x="417801" y="340964"/>
                    <a:pt x="405114" y="339524"/>
                    <a:pt x="393539" y="335666"/>
                  </a:cubicBezTo>
                  <a:cubicBezTo>
                    <a:pt x="378106" y="320233"/>
                    <a:pt x="365400" y="301474"/>
                    <a:pt x="347240" y="289367"/>
                  </a:cubicBezTo>
                  <a:cubicBezTo>
                    <a:pt x="321454" y="272177"/>
                    <a:pt x="308217" y="266632"/>
                    <a:pt x="289367" y="243068"/>
                  </a:cubicBezTo>
                  <a:cubicBezTo>
                    <a:pt x="280677" y="232205"/>
                    <a:pt x="274908" y="219207"/>
                    <a:pt x="266218" y="208344"/>
                  </a:cubicBezTo>
                  <a:cubicBezTo>
                    <a:pt x="241377" y="177293"/>
                    <a:pt x="241765" y="188783"/>
                    <a:pt x="208344" y="162046"/>
                  </a:cubicBezTo>
                  <a:cubicBezTo>
                    <a:pt x="149426" y="114911"/>
                    <a:pt x="232221" y="162408"/>
                    <a:pt x="138896" y="115747"/>
                  </a:cubicBezTo>
                  <a:cubicBezTo>
                    <a:pt x="131180" y="104172"/>
                    <a:pt x="126610" y="89713"/>
                    <a:pt x="115747" y="81023"/>
                  </a:cubicBezTo>
                  <a:cubicBezTo>
                    <a:pt x="106220" y="73401"/>
                    <a:pt x="89650" y="78075"/>
                    <a:pt x="81023" y="69448"/>
                  </a:cubicBezTo>
                  <a:cubicBezTo>
                    <a:pt x="72396" y="60821"/>
                    <a:pt x="78075" y="43351"/>
                    <a:pt x="69448" y="34724"/>
                  </a:cubicBezTo>
                  <a:cubicBezTo>
                    <a:pt x="60821" y="26097"/>
                    <a:pt x="45637" y="28605"/>
                    <a:pt x="34724" y="23149"/>
                  </a:cubicBezTo>
                  <a:cubicBezTo>
                    <a:pt x="22282" y="16928"/>
                    <a:pt x="11575" y="7716"/>
                    <a:pt x="0" y="0"/>
                  </a:cubicBezTo>
                  <a:cubicBezTo>
                    <a:pt x="3858" y="30866"/>
                    <a:pt x="2637" y="62803"/>
                    <a:pt x="11575" y="92597"/>
                  </a:cubicBezTo>
                  <a:cubicBezTo>
                    <a:pt x="14711" y="103050"/>
                    <a:pt x="29109" y="106389"/>
                    <a:pt x="34724" y="115747"/>
                  </a:cubicBezTo>
                  <a:cubicBezTo>
                    <a:pt x="45991" y="134525"/>
                    <a:pt x="50301" y="179102"/>
                    <a:pt x="57873" y="196770"/>
                  </a:cubicBezTo>
                  <a:cubicBezTo>
                    <a:pt x="63353" y="209556"/>
                    <a:pt x="73306" y="219919"/>
                    <a:pt x="81023" y="231494"/>
                  </a:cubicBezTo>
                  <a:cubicBezTo>
                    <a:pt x="87330" y="250416"/>
                    <a:pt x="96850" y="289132"/>
                    <a:pt x="115747" y="300942"/>
                  </a:cubicBezTo>
                  <a:cubicBezTo>
                    <a:pt x="136440" y="313875"/>
                    <a:pt x="162046" y="316375"/>
                    <a:pt x="185195" y="324091"/>
                  </a:cubicBezTo>
                  <a:cubicBezTo>
                    <a:pt x="272470" y="353183"/>
                    <a:pt x="164897" y="313942"/>
                    <a:pt x="254643" y="358815"/>
                  </a:cubicBezTo>
                  <a:cubicBezTo>
                    <a:pt x="265556" y="364271"/>
                    <a:pt x="278454" y="364934"/>
                    <a:pt x="289367" y="370390"/>
                  </a:cubicBezTo>
                  <a:cubicBezTo>
                    <a:pt x="301809" y="376611"/>
                    <a:pt x="313228" y="384849"/>
                    <a:pt x="324091" y="393539"/>
                  </a:cubicBezTo>
                  <a:cubicBezTo>
                    <a:pt x="356438" y="419417"/>
                    <a:pt x="333737" y="412831"/>
                    <a:pt x="335666" y="416689"/>
                  </a:cubicBezTo>
                  <a:close/>
                </a:path>
              </a:pathLst>
            </a:custGeom>
            <a:solidFill>
              <a:srgbClr val="ECD846"/>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grpSp>
      <p:sp>
        <p:nvSpPr>
          <p:cNvPr id="141" name="Rectangle 140"/>
          <p:cNvSpPr/>
          <p:nvPr/>
        </p:nvSpPr>
        <p:spPr>
          <a:xfrm>
            <a:off x="827584" y="1340769"/>
            <a:ext cx="5184576" cy="288032"/>
          </a:xfrm>
          <a:prstGeom prst="rect">
            <a:avLst/>
          </a:prstGeom>
          <a:gradFill flip="none" rotWithShape="1">
            <a:gsLst>
              <a:gs pos="41000">
                <a:srgbClr val="00FF00">
                  <a:shade val="30000"/>
                  <a:satMod val="115000"/>
                </a:srgbClr>
              </a:gs>
              <a:gs pos="4000">
                <a:srgbClr val="FF0000"/>
              </a:gs>
              <a:gs pos="50000">
                <a:srgbClr val="00FF00">
                  <a:shade val="67500"/>
                  <a:satMod val="115000"/>
                </a:srgbClr>
              </a:gs>
              <a:gs pos="100000">
                <a:srgbClr val="00FF00">
                  <a:shade val="100000"/>
                  <a:satMod val="115000"/>
                </a:srgbClr>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sp>
        <p:nvSpPr>
          <p:cNvPr id="142" name="Rectangle 141"/>
          <p:cNvSpPr/>
          <p:nvPr/>
        </p:nvSpPr>
        <p:spPr>
          <a:xfrm>
            <a:off x="827584" y="980728"/>
            <a:ext cx="8208912" cy="288032"/>
          </a:xfrm>
          <a:prstGeom prst="rect">
            <a:avLst/>
          </a:prstGeom>
          <a:gradFill flip="none" rotWithShape="1">
            <a:gsLst>
              <a:gs pos="41000">
                <a:srgbClr val="00FF00">
                  <a:shade val="30000"/>
                  <a:satMod val="115000"/>
                </a:srgbClr>
              </a:gs>
              <a:gs pos="4000">
                <a:srgbClr val="FF0000"/>
              </a:gs>
              <a:gs pos="50000">
                <a:srgbClr val="00FF00">
                  <a:shade val="67500"/>
                  <a:satMod val="115000"/>
                </a:srgbClr>
              </a:gs>
              <a:gs pos="100000">
                <a:srgbClr val="00FF00">
                  <a:shade val="100000"/>
                  <a:satMod val="115000"/>
                </a:srgbClr>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sz="1600" dirty="0">
                <a:solidFill>
                  <a:prstClr val="black"/>
                </a:solidFill>
              </a:rPr>
              <a:t>Vigorous germination		Ageing symptoms		</a:t>
            </a:r>
            <a:r>
              <a:rPr lang="en-US" sz="1600" dirty="0">
                <a:solidFill>
                  <a:prstClr val="white"/>
                </a:solidFill>
              </a:rPr>
              <a:t>            </a:t>
            </a:r>
            <a:r>
              <a:rPr lang="en-US" sz="1600" dirty="0">
                <a:solidFill>
                  <a:schemeClr val="tx1"/>
                </a:solidFill>
              </a:rPr>
              <a:t>Unable to germinate</a:t>
            </a:r>
          </a:p>
        </p:txBody>
      </p:sp>
      <p:sp>
        <p:nvSpPr>
          <p:cNvPr id="143" name="Rectangle 142"/>
          <p:cNvSpPr/>
          <p:nvPr/>
        </p:nvSpPr>
        <p:spPr>
          <a:xfrm>
            <a:off x="6012160" y="1340769"/>
            <a:ext cx="3024336" cy="28803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sp>
        <p:nvSpPr>
          <p:cNvPr id="144" name="Rectangle 143"/>
          <p:cNvSpPr/>
          <p:nvPr/>
        </p:nvSpPr>
        <p:spPr>
          <a:xfrm>
            <a:off x="827584" y="2060848"/>
            <a:ext cx="6336704" cy="288032"/>
          </a:xfrm>
          <a:prstGeom prst="rect">
            <a:avLst/>
          </a:prstGeom>
          <a:gradFill flip="none" rotWithShape="1">
            <a:gsLst>
              <a:gs pos="41000">
                <a:srgbClr val="00FF00">
                  <a:shade val="30000"/>
                  <a:satMod val="115000"/>
                </a:srgbClr>
              </a:gs>
              <a:gs pos="4000">
                <a:srgbClr val="FF0000"/>
              </a:gs>
              <a:gs pos="50000">
                <a:srgbClr val="00FF00">
                  <a:shade val="67500"/>
                  <a:satMod val="115000"/>
                </a:srgbClr>
              </a:gs>
              <a:gs pos="100000">
                <a:srgbClr val="00FF00">
                  <a:shade val="100000"/>
                  <a:satMod val="115000"/>
                </a:srgbClr>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sp>
        <p:nvSpPr>
          <p:cNvPr id="145" name="Rectangle 144"/>
          <p:cNvSpPr/>
          <p:nvPr/>
        </p:nvSpPr>
        <p:spPr>
          <a:xfrm>
            <a:off x="827584" y="2420889"/>
            <a:ext cx="4536504" cy="288032"/>
          </a:xfrm>
          <a:prstGeom prst="rect">
            <a:avLst/>
          </a:prstGeom>
          <a:gradFill flip="none" rotWithShape="1">
            <a:gsLst>
              <a:gs pos="41000">
                <a:srgbClr val="00FF00">
                  <a:shade val="30000"/>
                  <a:satMod val="115000"/>
                </a:srgbClr>
              </a:gs>
              <a:gs pos="4000">
                <a:srgbClr val="FF0000"/>
              </a:gs>
              <a:gs pos="50000">
                <a:srgbClr val="00FF00">
                  <a:shade val="67500"/>
                  <a:satMod val="115000"/>
                </a:srgbClr>
              </a:gs>
              <a:gs pos="100000">
                <a:srgbClr val="00FF00">
                  <a:shade val="100000"/>
                  <a:satMod val="115000"/>
                </a:srgbClr>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sp>
        <p:nvSpPr>
          <p:cNvPr id="146" name="Rectangle 145"/>
          <p:cNvSpPr/>
          <p:nvPr/>
        </p:nvSpPr>
        <p:spPr>
          <a:xfrm>
            <a:off x="827584" y="2780927"/>
            <a:ext cx="8208912" cy="288032"/>
          </a:xfrm>
          <a:prstGeom prst="rect">
            <a:avLst/>
          </a:prstGeom>
          <a:gradFill flip="none" rotWithShape="1">
            <a:gsLst>
              <a:gs pos="41000">
                <a:srgbClr val="00FF00">
                  <a:shade val="30000"/>
                  <a:satMod val="115000"/>
                </a:srgbClr>
              </a:gs>
              <a:gs pos="4000">
                <a:srgbClr val="FF0000"/>
              </a:gs>
              <a:gs pos="50000">
                <a:srgbClr val="00FF00">
                  <a:shade val="67500"/>
                  <a:satMod val="115000"/>
                </a:srgbClr>
              </a:gs>
              <a:gs pos="100000">
                <a:srgbClr val="00FF00">
                  <a:shade val="100000"/>
                  <a:satMod val="115000"/>
                </a:srgbClr>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sp>
        <p:nvSpPr>
          <p:cNvPr id="147" name="Rectangle 146"/>
          <p:cNvSpPr/>
          <p:nvPr/>
        </p:nvSpPr>
        <p:spPr>
          <a:xfrm>
            <a:off x="827584" y="3140968"/>
            <a:ext cx="2304256" cy="288032"/>
          </a:xfrm>
          <a:prstGeom prst="rect">
            <a:avLst/>
          </a:prstGeom>
          <a:gradFill flip="none" rotWithShape="1">
            <a:gsLst>
              <a:gs pos="41000">
                <a:srgbClr val="00FF00">
                  <a:shade val="30000"/>
                  <a:satMod val="115000"/>
                </a:srgbClr>
              </a:gs>
              <a:gs pos="4000">
                <a:srgbClr val="FF0000"/>
              </a:gs>
              <a:gs pos="50000">
                <a:srgbClr val="00FF00">
                  <a:shade val="67500"/>
                  <a:satMod val="115000"/>
                </a:srgbClr>
              </a:gs>
              <a:gs pos="100000">
                <a:srgbClr val="00FF00">
                  <a:shade val="100000"/>
                  <a:satMod val="115000"/>
                </a:srgbClr>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sp>
        <p:nvSpPr>
          <p:cNvPr id="148" name="Rectangle 147"/>
          <p:cNvSpPr/>
          <p:nvPr/>
        </p:nvSpPr>
        <p:spPr>
          <a:xfrm>
            <a:off x="827584" y="3501009"/>
            <a:ext cx="5184576" cy="288032"/>
          </a:xfrm>
          <a:prstGeom prst="rect">
            <a:avLst/>
          </a:prstGeom>
          <a:gradFill flip="none" rotWithShape="1">
            <a:gsLst>
              <a:gs pos="41000">
                <a:srgbClr val="00FF00">
                  <a:shade val="30000"/>
                  <a:satMod val="115000"/>
                </a:srgbClr>
              </a:gs>
              <a:gs pos="4000">
                <a:srgbClr val="FF0000"/>
              </a:gs>
              <a:gs pos="50000">
                <a:srgbClr val="00FF00">
                  <a:shade val="67500"/>
                  <a:satMod val="115000"/>
                </a:srgbClr>
              </a:gs>
              <a:gs pos="100000">
                <a:srgbClr val="00FF00">
                  <a:shade val="100000"/>
                  <a:satMod val="115000"/>
                </a:srgbClr>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ndParaRPr>
          </a:p>
        </p:txBody>
      </p:sp>
      <p:sp>
        <p:nvSpPr>
          <p:cNvPr id="149" name="Rectangle 148"/>
          <p:cNvSpPr/>
          <p:nvPr/>
        </p:nvSpPr>
        <p:spPr>
          <a:xfrm>
            <a:off x="827584" y="3861047"/>
            <a:ext cx="7128792" cy="288032"/>
          </a:xfrm>
          <a:prstGeom prst="rect">
            <a:avLst/>
          </a:prstGeom>
          <a:gradFill flip="none" rotWithShape="1">
            <a:gsLst>
              <a:gs pos="41000">
                <a:srgbClr val="00FF00">
                  <a:shade val="30000"/>
                  <a:satMod val="115000"/>
                </a:srgbClr>
              </a:gs>
              <a:gs pos="4000">
                <a:srgbClr val="FF0000"/>
              </a:gs>
              <a:gs pos="50000">
                <a:srgbClr val="00FF00">
                  <a:shade val="67500"/>
                  <a:satMod val="115000"/>
                </a:srgbClr>
              </a:gs>
              <a:gs pos="100000">
                <a:srgbClr val="00FF00">
                  <a:shade val="100000"/>
                  <a:satMod val="115000"/>
                </a:srgbClr>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sp>
        <p:nvSpPr>
          <p:cNvPr id="150" name="Rectangle 149"/>
          <p:cNvSpPr/>
          <p:nvPr/>
        </p:nvSpPr>
        <p:spPr>
          <a:xfrm>
            <a:off x="827584" y="4221088"/>
            <a:ext cx="5544616" cy="288032"/>
          </a:xfrm>
          <a:prstGeom prst="rect">
            <a:avLst/>
          </a:prstGeom>
          <a:gradFill flip="none" rotWithShape="1">
            <a:gsLst>
              <a:gs pos="41000">
                <a:srgbClr val="00FF00">
                  <a:shade val="30000"/>
                  <a:satMod val="115000"/>
                </a:srgbClr>
              </a:gs>
              <a:gs pos="4000">
                <a:srgbClr val="FF0000"/>
              </a:gs>
              <a:gs pos="50000">
                <a:srgbClr val="00FF00">
                  <a:shade val="67500"/>
                  <a:satMod val="115000"/>
                </a:srgbClr>
              </a:gs>
              <a:gs pos="100000">
                <a:srgbClr val="00FF00">
                  <a:shade val="100000"/>
                  <a:satMod val="115000"/>
                </a:srgbClr>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sp>
        <p:nvSpPr>
          <p:cNvPr id="151" name="Rectangle 150"/>
          <p:cNvSpPr/>
          <p:nvPr/>
        </p:nvSpPr>
        <p:spPr>
          <a:xfrm>
            <a:off x="7092280" y="2060848"/>
            <a:ext cx="1944216" cy="28803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sp>
        <p:nvSpPr>
          <p:cNvPr id="152" name="Rectangle 151"/>
          <p:cNvSpPr/>
          <p:nvPr/>
        </p:nvSpPr>
        <p:spPr>
          <a:xfrm>
            <a:off x="4932040" y="1700807"/>
            <a:ext cx="4104456" cy="28803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sp>
        <p:nvSpPr>
          <p:cNvPr id="153" name="Rectangle 152"/>
          <p:cNvSpPr/>
          <p:nvPr/>
        </p:nvSpPr>
        <p:spPr>
          <a:xfrm>
            <a:off x="5364088" y="2420889"/>
            <a:ext cx="3672408" cy="28803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sp>
        <p:nvSpPr>
          <p:cNvPr id="154" name="Rectangle 153"/>
          <p:cNvSpPr/>
          <p:nvPr/>
        </p:nvSpPr>
        <p:spPr>
          <a:xfrm>
            <a:off x="3131840" y="3140968"/>
            <a:ext cx="5904656" cy="28803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sp>
        <p:nvSpPr>
          <p:cNvPr id="155" name="Rectangle 154"/>
          <p:cNvSpPr/>
          <p:nvPr/>
        </p:nvSpPr>
        <p:spPr>
          <a:xfrm>
            <a:off x="6012160" y="3501009"/>
            <a:ext cx="3024336" cy="28803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sp>
        <p:nvSpPr>
          <p:cNvPr id="156" name="Rectangle 155"/>
          <p:cNvSpPr/>
          <p:nvPr/>
        </p:nvSpPr>
        <p:spPr>
          <a:xfrm>
            <a:off x="7956376" y="3861047"/>
            <a:ext cx="1080120" cy="28803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sp>
        <p:nvSpPr>
          <p:cNvPr id="157" name="Rectangle 156"/>
          <p:cNvSpPr/>
          <p:nvPr/>
        </p:nvSpPr>
        <p:spPr>
          <a:xfrm>
            <a:off x="6372200" y="4221088"/>
            <a:ext cx="2664296" cy="28803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a:endParaRPr>
          </a:p>
        </p:txBody>
      </p:sp>
      <p:sp>
        <p:nvSpPr>
          <p:cNvPr id="158" name="Rectangle 157"/>
          <p:cNvSpPr/>
          <p:nvPr/>
        </p:nvSpPr>
        <p:spPr>
          <a:xfrm>
            <a:off x="827584" y="980729"/>
            <a:ext cx="1368152" cy="4464496"/>
          </a:xfrm>
          <a:prstGeom prst="rect">
            <a:avLst/>
          </a:prstGeom>
          <a:noFill/>
          <a:ln w="19050">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914400">
              <a:defRPr/>
            </a:pPr>
            <a:r>
              <a:rPr lang="en-US" sz="1600" dirty="0">
                <a:solidFill>
                  <a:schemeClr val="tx1"/>
                </a:solidFill>
              </a:rPr>
              <a:t>100% fast, uniform germination</a:t>
            </a:r>
          </a:p>
        </p:txBody>
      </p:sp>
      <p:sp>
        <p:nvSpPr>
          <p:cNvPr id="159" name="Rectangle 158"/>
          <p:cNvSpPr/>
          <p:nvPr/>
        </p:nvSpPr>
        <p:spPr>
          <a:xfrm>
            <a:off x="2195736" y="980729"/>
            <a:ext cx="1368152" cy="4464496"/>
          </a:xfrm>
          <a:prstGeom prst="rect">
            <a:avLst/>
          </a:prstGeom>
          <a:noFill/>
          <a:ln w="19050">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914400">
              <a:defRPr/>
            </a:pPr>
            <a:r>
              <a:rPr lang="en-US" sz="1600" dirty="0">
                <a:solidFill>
                  <a:schemeClr val="tx1"/>
                </a:solidFill>
              </a:rPr>
              <a:t>75-90%, slower germination</a:t>
            </a:r>
          </a:p>
        </p:txBody>
      </p:sp>
      <p:sp>
        <p:nvSpPr>
          <p:cNvPr id="160" name="Rectangle 159"/>
          <p:cNvSpPr/>
          <p:nvPr/>
        </p:nvSpPr>
        <p:spPr>
          <a:xfrm>
            <a:off x="3563888" y="980729"/>
            <a:ext cx="1368152" cy="4464496"/>
          </a:xfrm>
          <a:prstGeom prst="rect">
            <a:avLst/>
          </a:prstGeom>
          <a:noFill/>
          <a:ln w="19050">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914400">
              <a:defRPr/>
            </a:pPr>
            <a:r>
              <a:rPr lang="en-US" sz="1600" dirty="0">
                <a:solidFill>
                  <a:schemeClr val="tx1"/>
                </a:solidFill>
              </a:rPr>
              <a:t>50-75%, slow less uniform germination</a:t>
            </a:r>
          </a:p>
        </p:txBody>
      </p:sp>
      <p:sp>
        <p:nvSpPr>
          <p:cNvPr id="161" name="Rectangle 160"/>
          <p:cNvSpPr/>
          <p:nvPr/>
        </p:nvSpPr>
        <p:spPr>
          <a:xfrm>
            <a:off x="4932040" y="980729"/>
            <a:ext cx="1368152" cy="4464496"/>
          </a:xfrm>
          <a:prstGeom prst="rect">
            <a:avLst/>
          </a:prstGeom>
          <a:noFill/>
          <a:ln w="19050">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914400">
              <a:defRPr/>
            </a:pPr>
            <a:r>
              <a:rPr lang="en-US" sz="1600" dirty="0">
                <a:solidFill>
                  <a:schemeClr val="tx1"/>
                </a:solidFill>
              </a:rPr>
              <a:t>25-50% slow, sporadic germination</a:t>
            </a:r>
          </a:p>
        </p:txBody>
      </p:sp>
      <p:sp>
        <p:nvSpPr>
          <p:cNvPr id="162" name="Rectangle 161"/>
          <p:cNvSpPr/>
          <p:nvPr/>
        </p:nvSpPr>
        <p:spPr>
          <a:xfrm>
            <a:off x="6300192" y="980729"/>
            <a:ext cx="1368152" cy="4464496"/>
          </a:xfrm>
          <a:prstGeom prst="rect">
            <a:avLst/>
          </a:prstGeom>
          <a:noFill/>
          <a:ln w="19050">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914400">
              <a:defRPr/>
            </a:pPr>
            <a:r>
              <a:rPr lang="en-US" sz="1600" dirty="0">
                <a:solidFill>
                  <a:schemeClr val="tx1"/>
                </a:solidFill>
              </a:rPr>
              <a:t>10-25% slow, abnormal germination</a:t>
            </a:r>
          </a:p>
        </p:txBody>
      </p:sp>
      <p:sp>
        <p:nvSpPr>
          <p:cNvPr id="163" name="Rectangle 162"/>
          <p:cNvSpPr/>
          <p:nvPr/>
        </p:nvSpPr>
        <p:spPr>
          <a:xfrm>
            <a:off x="7668344" y="980729"/>
            <a:ext cx="1368152" cy="4464496"/>
          </a:xfrm>
          <a:prstGeom prst="rect">
            <a:avLst/>
          </a:prstGeom>
          <a:noFill/>
          <a:ln w="19050">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914400">
              <a:defRPr/>
            </a:pPr>
            <a:r>
              <a:rPr lang="en-US" sz="1600" dirty="0">
                <a:solidFill>
                  <a:schemeClr val="tx1"/>
                </a:solidFill>
              </a:rPr>
              <a:t>0% germination</a:t>
            </a:r>
          </a:p>
        </p:txBody>
      </p:sp>
      <p:sp>
        <p:nvSpPr>
          <p:cNvPr id="164" name="Right Arrow 163"/>
          <p:cNvSpPr/>
          <p:nvPr/>
        </p:nvSpPr>
        <p:spPr>
          <a:xfrm>
            <a:off x="1619672" y="5517232"/>
            <a:ext cx="6624736" cy="1008112"/>
          </a:xfrm>
          <a:prstGeom prs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schemeClr val="accent5"/>
              </a:solidFill>
              <a:latin typeface="Calibri"/>
            </a:endParaRPr>
          </a:p>
        </p:txBody>
      </p:sp>
      <p:sp>
        <p:nvSpPr>
          <p:cNvPr id="165" name="Rectangle 164"/>
          <p:cNvSpPr/>
          <p:nvPr/>
        </p:nvSpPr>
        <p:spPr>
          <a:xfrm>
            <a:off x="3491880" y="5662991"/>
            <a:ext cx="3024336" cy="646331"/>
          </a:xfrm>
          <a:prstGeom prst="rect">
            <a:avLst/>
          </a:prstGeom>
          <a:noFill/>
        </p:spPr>
        <p:txBody>
          <a:bodyPr wrap="square" lIns="91440" tIns="45720" rIns="91440" bIns="45720">
            <a:spAutoFit/>
          </a:bodyPr>
          <a:lstStyle/>
          <a:p>
            <a:pPr algn="ctr" defTabSz="914400">
              <a:defRPr/>
            </a:pPr>
            <a:r>
              <a:rPr lang="en-US" sz="3600" dirty="0">
                <a:ln w="0"/>
              </a:rPr>
              <a:t>Storage</a:t>
            </a:r>
          </a:p>
        </p:txBody>
      </p:sp>
      <p:sp>
        <p:nvSpPr>
          <p:cNvPr id="167" name="Title 1"/>
          <p:cNvSpPr txBox="1">
            <a:spLocks/>
          </p:cNvSpPr>
          <p:nvPr/>
        </p:nvSpPr>
        <p:spPr>
          <a:xfrm>
            <a:off x="323528" y="-710910"/>
            <a:ext cx="8045807"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da-DK" sz="3600" dirty="0"/>
              <a:t>A seed </a:t>
            </a:r>
            <a:r>
              <a:rPr lang="da-DK" sz="3600" dirty="0" err="1"/>
              <a:t>lot</a:t>
            </a:r>
            <a:r>
              <a:rPr lang="da-DK" sz="3600" dirty="0"/>
              <a:t> is a population of </a:t>
            </a:r>
            <a:r>
              <a:rPr lang="da-DK" sz="3600" dirty="0" err="1"/>
              <a:t>seeds</a:t>
            </a:r>
            <a:endParaRPr lang="en-US" sz="3600" dirty="0"/>
          </a:p>
        </p:txBody>
      </p:sp>
    </p:spTree>
    <p:custDataLst>
      <p:tags r:id="rId1"/>
    </p:custDataLst>
    <p:extLst>
      <p:ext uri="{BB962C8B-B14F-4D97-AF65-F5344CB8AC3E}">
        <p14:creationId xmlns:p14="http://schemas.microsoft.com/office/powerpoint/2010/main" val="390669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142"/>
                                        </p:tgtEl>
                                        <p:attrNameLst>
                                          <p:attrName>style.visibility</p:attrName>
                                        </p:attrNameLst>
                                      </p:cBhvr>
                                      <p:to>
                                        <p:strVal val="visible"/>
                                      </p:to>
                                    </p:set>
                                    <p:animEffect transition="in" filter="wipe(left)">
                                      <p:cBhvr>
                                        <p:cTn id="7" dur="2000"/>
                                        <p:tgtEl>
                                          <p:spTgt spid="142"/>
                                        </p:tgtEl>
                                      </p:cBhvr>
                                    </p:animEffect>
                                  </p:childTnLst>
                                </p:cTn>
                              </p:par>
                            </p:childTnLst>
                          </p:cTn>
                        </p:par>
                        <p:par>
                          <p:cTn id="8" fill="hold">
                            <p:stCondLst>
                              <p:cond delay="3000"/>
                            </p:stCondLst>
                            <p:childTnLst>
                              <p:par>
                                <p:cTn id="9" presetID="22" presetClass="entr" presetSubtype="8" fill="hold" grpId="0" nodeType="afterEffect">
                                  <p:stCondLst>
                                    <p:cond delay="1000"/>
                                  </p:stCondLst>
                                  <p:childTnLst>
                                    <p:set>
                                      <p:cBhvr>
                                        <p:cTn id="10" dur="1" fill="hold">
                                          <p:stCondLst>
                                            <p:cond delay="0"/>
                                          </p:stCondLst>
                                        </p:cTn>
                                        <p:tgtEl>
                                          <p:spTgt spid="141"/>
                                        </p:tgtEl>
                                        <p:attrNameLst>
                                          <p:attrName>style.visibility</p:attrName>
                                        </p:attrNameLst>
                                      </p:cBhvr>
                                      <p:to>
                                        <p:strVal val="visible"/>
                                      </p:to>
                                    </p:set>
                                    <p:animEffect transition="in" filter="wipe(left)">
                                      <p:cBhvr>
                                        <p:cTn id="11" dur="1000"/>
                                        <p:tgtEl>
                                          <p:spTgt spid="141"/>
                                        </p:tgtEl>
                                      </p:cBhvr>
                                    </p:animEffect>
                                  </p:childTnLst>
                                </p:cTn>
                              </p:par>
                            </p:childTnLst>
                          </p:cTn>
                        </p:par>
                        <p:par>
                          <p:cTn id="12" fill="hold">
                            <p:stCondLst>
                              <p:cond delay="5000"/>
                            </p:stCondLst>
                            <p:childTnLst>
                              <p:par>
                                <p:cTn id="13" presetID="22" presetClass="entr" presetSubtype="8" fill="hold" grpId="0" nodeType="afterEffect">
                                  <p:stCondLst>
                                    <p:cond delay="0"/>
                                  </p:stCondLst>
                                  <p:childTnLst>
                                    <p:set>
                                      <p:cBhvr>
                                        <p:cTn id="14" dur="1" fill="hold">
                                          <p:stCondLst>
                                            <p:cond delay="0"/>
                                          </p:stCondLst>
                                        </p:cTn>
                                        <p:tgtEl>
                                          <p:spTgt spid="143"/>
                                        </p:tgtEl>
                                        <p:attrNameLst>
                                          <p:attrName>style.visibility</p:attrName>
                                        </p:attrNameLst>
                                      </p:cBhvr>
                                      <p:to>
                                        <p:strVal val="visible"/>
                                      </p:to>
                                    </p:set>
                                    <p:animEffect transition="in" filter="wipe(left)">
                                      <p:cBhvr>
                                        <p:cTn id="15" dur="500"/>
                                        <p:tgtEl>
                                          <p:spTgt spid="14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left)">
                                      <p:cBhvr>
                                        <p:cTn id="18" dur="1000"/>
                                        <p:tgtEl>
                                          <p:spTgt spid="28"/>
                                        </p:tgtEl>
                                      </p:cBhvr>
                                    </p:animEffect>
                                  </p:childTnLst>
                                </p:cTn>
                              </p:par>
                            </p:childTnLst>
                          </p:cTn>
                        </p:par>
                        <p:par>
                          <p:cTn id="19" fill="hold">
                            <p:stCondLst>
                              <p:cond delay="6000"/>
                            </p:stCondLst>
                            <p:childTnLst>
                              <p:par>
                                <p:cTn id="20" presetID="22" presetClass="entr" presetSubtype="8" fill="hold" grpId="0" nodeType="afterEffect">
                                  <p:stCondLst>
                                    <p:cond delay="0"/>
                                  </p:stCondLst>
                                  <p:childTnLst>
                                    <p:set>
                                      <p:cBhvr>
                                        <p:cTn id="21" dur="1" fill="hold">
                                          <p:stCondLst>
                                            <p:cond delay="0"/>
                                          </p:stCondLst>
                                        </p:cTn>
                                        <p:tgtEl>
                                          <p:spTgt spid="152"/>
                                        </p:tgtEl>
                                        <p:attrNameLst>
                                          <p:attrName>style.visibility</p:attrName>
                                        </p:attrNameLst>
                                      </p:cBhvr>
                                      <p:to>
                                        <p:strVal val="visible"/>
                                      </p:to>
                                    </p:set>
                                    <p:animEffect transition="in" filter="wipe(left)">
                                      <p:cBhvr>
                                        <p:cTn id="22" dur="1000"/>
                                        <p:tgtEl>
                                          <p:spTgt spid="15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44"/>
                                        </p:tgtEl>
                                        <p:attrNameLst>
                                          <p:attrName>style.visibility</p:attrName>
                                        </p:attrNameLst>
                                      </p:cBhvr>
                                      <p:to>
                                        <p:strVal val="visible"/>
                                      </p:to>
                                    </p:set>
                                    <p:animEffect transition="in" filter="wipe(left)">
                                      <p:cBhvr>
                                        <p:cTn id="25" dur="2000"/>
                                        <p:tgtEl>
                                          <p:spTgt spid="144"/>
                                        </p:tgtEl>
                                      </p:cBhvr>
                                    </p:animEffect>
                                  </p:childTnLst>
                                </p:cTn>
                              </p:par>
                            </p:childTnLst>
                          </p:cTn>
                        </p:par>
                        <p:par>
                          <p:cTn id="26" fill="hold">
                            <p:stCondLst>
                              <p:cond delay="8000"/>
                            </p:stCondLst>
                            <p:childTnLst>
                              <p:par>
                                <p:cTn id="27" presetID="22" presetClass="entr" presetSubtype="8" fill="hold" grpId="0" nodeType="afterEffect">
                                  <p:stCondLst>
                                    <p:cond delay="0"/>
                                  </p:stCondLst>
                                  <p:childTnLst>
                                    <p:set>
                                      <p:cBhvr>
                                        <p:cTn id="28" dur="1" fill="hold">
                                          <p:stCondLst>
                                            <p:cond delay="0"/>
                                          </p:stCondLst>
                                        </p:cTn>
                                        <p:tgtEl>
                                          <p:spTgt spid="151"/>
                                        </p:tgtEl>
                                        <p:attrNameLst>
                                          <p:attrName>style.visibility</p:attrName>
                                        </p:attrNameLst>
                                      </p:cBhvr>
                                      <p:to>
                                        <p:strVal val="visible"/>
                                      </p:to>
                                    </p:set>
                                    <p:animEffect transition="in" filter="wipe(left)">
                                      <p:cBhvr>
                                        <p:cTn id="29" dur="1000"/>
                                        <p:tgtEl>
                                          <p:spTgt spid="151"/>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45"/>
                                        </p:tgtEl>
                                        <p:attrNameLst>
                                          <p:attrName>style.visibility</p:attrName>
                                        </p:attrNameLst>
                                      </p:cBhvr>
                                      <p:to>
                                        <p:strVal val="visible"/>
                                      </p:to>
                                    </p:set>
                                    <p:animEffect transition="in" filter="wipe(left)">
                                      <p:cBhvr>
                                        <p:cTn id="32" dur="1000"/>
                                        <p:tgtEl>
                                          <p:spTgt spid="145"/>
                                        </p:tgtEl>
                                      </p:cBhvr>
                                    </p:animEffect>
                                  </p:childTnLst>
                                </p:cTn>
                              </p:par>
                            </p:childTnLst>
                          </p:cTn>
                        </p:par>
                        <p:par>
                          <p:cTn id="33" fill="hold">
                            <p:stCondLst>
                              <p:cond delay="9000"/>
                            </p:stCondLst>
                            <p:childTnLst>
                              <p:par>
                                <p:cTn id="34" presetID="22" presetClass="entr" presetSubtype="8" fill="hold" grpId="0" nodeType="afterEffect">
                                  <p:stCondLst>
                                    <p:cond delay="0"/>
                                  </p:stCondLst>
                                  <p:childTnLst>
                                    <p:set>
                                      <p:cBhvr>
                                        <p:cTn id="35" dur="1" fill="hold">
                                          <p:stCondLst>
                                            <p:cond delay="0"/>
                                          </p:stCondLst>
                                        </p:cTn>
                                        <p:tgtEl>
                                          <p:spTgt spid="153"/>
                                        </p:tgtEl>
                                        <p:attrNameLst>
                                          <p:attrName>style.visibility</p:attrName>
                                        </p:attrNameLst>
                                      </p:cBhvr>
                                      <p:to>
                                        <p:strVal val="visible"/>
                                      </p:to>
                                    </p:set>
                                    <p:animEffect transition="in" filter="wipe(left)">
                                      <p:cBhvr>
                                        <p:cTn id="36" dur="1000"/>
                                        <p:tgtEl>
                                          <p:spTgt spid="153"/>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46"/>
                                        </p:tgtEl>
                                        <p:attrNameLst>
                                          <p:attrName>style.visibility</p:attrName>
                                        </p:attrNameLst>
                                      </p:cBhvr>
                                      <p:to>
                                        <p:strVal val="visible"/>
                                      </p:to>
                                    </p:set>
                                    <p:animEffect transition="in" filter="wipe(left)">
                                      <p:cBhvr>
                                        <p:cTn id="39" dur="2000"/>
                                        <p:tgtEl>
                                          <p:spTgt spid="146"/>
                                        </p:tgtEl>
                                      </p:cBhvr>
                                    </p:animEffect>
                                  </p:childTnLst>
                                </p:cTn>
                              </p:par>
                            </p:childTnLst>
                          </p:cTn>
                        </p:par>
                        <p:par>
                          <p:cTn id="40" fill="hold">
                            <p:stCondLst>
                              <p:cond delay="11000"/>
                            </p:stCondLst>
                            <p:childTnLst>
                              <p:par>
                                <p:cTn id="41" presetID="22" presetClass="entr" presetSubtype="8" fill="hold" grpId="0" nodeType="afterEffect">
                                  <p:stCondLst>
                                    <p:cond delay="0"/>
                                  </p:stCondLst>
                                  <p:childTnLst>
                                    <p:set>
                                      <p:cBhvr>
                                        <p:cTn id="42" dur="1" fill="hold">
                                          <p:stCondLst>
                                            <p:cond delay="0"/>
                                          </p:stCondLst>
                                        </p:cTn>
                                        <p:tgtEl>
                                          <p:spTgt spid="147"/>
                                        </p:tgtEl>
                                        <p:attrNameLst>
                                          <p:attrName>style.visibility</p:attrName>
                                        </p:attrNameLst>
                                      </p:cBhvr>
                                      <p:to>
                                        <p:strVal val="visible"/>
                                      </p:to>
                                    </p:set>
                                    <p:animEffect transition="in" filter="wipe(left)">
                                      <p:cBhvr>
                                        <p:cTn id="43" dur="500"/>
                                        <p:tgtEl>
                                          <p:spTgt spid="147"/>
                                        </p:tgtEl>
                                      </p:cBhvr>
                                    </p:animEffect>
                                  </p:childTnLst>
                                </p:cTn>
                              </p:par>
                            </p:childTnLst>
                          </p:cTn>
                        </p:par>
                        <p:par>
                          <p:cTn id="44" fill="hold">
                            <p:stCondLst>
                              <p:cond delay="11500"/>
                            </p:stCondLst>
                            <p:childTnLst>
                              <p:par>
                                <p:cTn id="45" presetID="22" presetClass="entr" presetSubtype="8" fill="hold" grpId="0" nodeType="afterEffect">
                                  <p:stCondLst>
                                    <p:cond delay="0"/>
                                  </p:stCondLst>
                                  <p:childTnLst>
                                    <p:set>
                                      <p:cBhvr>
                                        <p:cTn id="46" dur="1" fill="hold">
                                          <p:stCondLst>
                                            <p:cond delay="0"/>
                                          </p:stCondLst>
                                        </p:cTn>
                                        <p:tgtEl>
                                          <p:spTgt spid="154"/>
                                        </p:tgtEl>
                                        <p:attrNameLst>
                                          <p:attrName>style.visibility</p:attrName>
                                        </p:attrNameLst>
                                      </p:cBhvr>
                                      <p:to>
                                        <p:strVal val="visible"/>
                                      </p:to>
                                    </p:set>
                                    <p:animEffect transition="in" filter="wipe(left)">
                                      <p:cBhvr>
                                        <p:cTn id="47" dur="1000"/>
                                        <p:tgtEl>
                                          <p:spTgt spid="154"/>
                                        </p:tgtEl>
                                      </p:cBhvr>
                                    </p:animEffect>
                                  </p:childTnLst>
                                </p:cTn>
                              </p:par>
                            </p:childTnLst>
                          </p:cTn>
                        </p:par>
                        <p:par>
                          <p:cTn id="48" fill="hold">
                            <p:stCondLst>
                              <p:cond delay="12500"/>
                            </p:stCondLst>
                            <p:childTnLst>
                              <p:par>
                                <p:cTn id="49" presetID="22" presetClass="entr" presetSubtype="8" fill="hold" grpId="0" nodeType="afterEffect">
                                  <p:stCondLst>
                                    <p:cond delay="0"/>
                                  </p:stCondLst>
                                  <p:childTnLst>
                                    <p:set>
                                      <p:cBhvr>
                                        <p:cTn id="50" dur="1" fill="hold">
                                          <p:stCondLst>
                                            <p:cond delay="0"/>
                                          </p:stCondLst>
                                        </p:cTn>
                                        <p:tgtEl>
                                          <p:spTgt spid="148"/>
                                        </p:tgtEl>
                                        <p:attrNameLst>
                                          <p:attrName>style.visibility</p:attrName>
                                        </p:attrNameLst>
                                      </p:cBhvr>
                                      <p:to>
                                        <p:strVal val="visible"/>
                                      </p:to>
                                    </p:set>
                                    <p:animEffect transition="in" filter="wipe(left)">
                                      <p:cBhvr>
                                        <p:cTn id="51" dur="1000"/>
                                        <p:tgtEl>
                                          <p:spTgt spid="148"/>
                                        </p:tgtEl>
                                      </p:cBhvr>
                                    </p:animEffect>
                                  </p:childTnLst>
                                </p:cTn>
                              </p:par>
                            </p:childTnLst>
                          </p:cTn>
                        </p:par>
                        <p:par>
                          <p:cTn id="52" fill="hold">
                            <p:stCondLst>
                              <p:cond delay="13500"/>
                            </p:stCondLst>
                            <p:childTnLst>
                              <p:par>
                                <p:cTn id="53" presetID="22" presetClass="entr" presetSubtype="8" fill="hold" grpId="0" nodeType="afterEffect">
                                  <p:stCondLst>
                                    <p:cond delay="0"/>
                                  </p:stCondLst>
                                  <p:childTnLst>
                                    <p:set>
                                      <p:cBhvr>
                                        <p:cTn id="54" dur="1" fill="hold">
                                          <p:stCondLst>
                                            <p:cond delay="0"/>
                                          </p:stCondLst>
                                        </p:cTn>
                                        <p:tgtEl>
                                          <p:spTgt spid="155"/>
                                        </p:tgtEl>
                                        <p:attrNameLst>
                                          <p:attrName>style.visibility</p:attrName>
                                        </p:attrNameLst>
                                      </p:cBhvr>
                                      <p:to>
                                        <p:strVal val="visible"/>
                                      </p:to>
                                    </p:set>
                                    <p:animEffect transition="in" filter="wipe(left)">
                                      <p:cBhvr>
                                        <p:cTn id="55" dur="1000"/>
                                        <p:tgtEl>
                                          <p:spTgt spid="155"/>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149"/>
                                        </p:tgtEl>
                                        <p:attrNameLst>
                                          <p:attrName>style.visibility</p:attrName>
                                        </p:attrNameLst>
                                      </p:cBhvr>
                                      <p:to>
                                        <p:strVal val="visible"/>
                                      </p:to>
                                    </p:set>
                                    <p:animEffect transition="in" filter="wipe(left)">
                                      <p:cBhvr>
                                        <p:cTn id="58" dur="2000"/>
                                        <p:tgtEl>
                                          <p:spTgt spid="149"/>
                                        </p:tgtEl>
                                      </p:cBhvr>
                                    </p:animEffect>
                                  </p:childTnLst>
                                </p:cTn>
                              </p:par>
                            </p:childTnLst>
                          </p:cTn>
                        </p:par>
                        <p:par>
                          <p:cTn id="59" fill="hold">
                            <p:stCondLst>
                              <p:cond delay="15500"/>
                            </p:stCondLst>
                            <p:childTnLst>
                              <p:par>
                                <p:cTn id="60" presetID="22" presetClass="entr" presetSubtype="8" fill="hold" grpId="0" nodeType="afterEffect">
                                  <p:stCondLst>
                                    <p:cond delay="0"/>
                                  </p:stCondLst>
                                  <p:childTnLst>
                                    <p:set>
                                      <p:cBhvr>
                                        <p:cTn id="61" dur="1" fill="hold">
                                          <p:stCondLst>
                                            <p:cond delay="0"/>
                                          </p:stCondLst>
                                        </p:cTn>
                                        <p:tgtEl>
                                          <p:spTgt spid="156"/>
                                        </p:tgtEl>
                                        <p:attrNameLst>
                                          <p:attrName>style.visibility</p:attrName>
                                        </p:attrNameLst>
                                      </p:cBhvr>
                                      <p:to>
                                        <p:strVal val="visible"/>
                                      </p:to>
                                    </p:set>
                                    <p:animEffect transition="in" filter="wipe(left)">
                                      <p:cBhvr>
                                        <p:cTn id="62" dur="500"/>
                                        <p:tgtEl>
                                          <p:spTgt spid="156"/>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150"/>
                                        </p:tgtEl>
                                        <p:attrNameLst>
                                          <p:attrName>style.visibility</p:attrName>
                                        </p:attrNameLst>
                                      </p:cBhvr>
                                      <p:to>
                                        <p:strVal val="visible"/>
                                      </p:to>
                                    </p:set>
                                    <p:animEffect transition="in" filter="wipe(left)">
                                      <p:cBhvr>
                                        <p:cTn id="65" dur="1000"/>
                                        <p:tgtEl>
                                          <p:spTgt spid="150"/>
                                        </p:tgtEl>
                                      </p:cBhvr>
                                    </p:animEffect>
                                  </p:childTnLst>
                                </p:cTn>
                              </p:par>
                            </p:childTnLst>
                          </p:cTn>
                        </p:par>
                        <p:par>
                          <p:cTn id="66" fill="hold">
                            <p:stCondLst>
                              <p:cond delay="16500"/>
                            </p:stCondLst>
                            <p:childTnLst>
                              <p:par>
                                <p:cTn id="67" presetID="22" presetClass="entr" presetSubtype="8" fill="hold" grpId="0" nodeType="afterEffect">
                                  <p:stCondLst>
                                    <p:cond delay="0"/>
                                  </p:stCondLst>
                                  <p:childTnLst>
                                    <p:set>
                                      <p:cBhvr>
                                        <p:cTn id="68" dur="1" fill="hold">
                                          <p:stCondLst>
                                            <p:cond delay="0"/>
                                          </p:stCondLst>
                                        </p:cTn>
                                        <p:tgtEl>
                                          <p:spTgt spid="157"/>
                                        </p:tgtEl>
                                        <p:attrNameLst>
                                          <p:attrName>style.visibility</p:attrName>
                                        </p:attrNameLst>
                                      </p:cBhvr>
                                      <p:to>
                                        <p:strVal val="visible"/>
                                      </p:to>
                                    </p:set>
                                    <p:animEffect transition="in" filter="wipe(left)">
                                      <p:cBhvr>
                                        <p:cTn id="69" dur="500"/>
                                        <p:tgtEl>
                                          <p:spTgt spid="157"/>
                                        </p:tgtEl>
                                      </p:cBhvr>
                                    </p:animEffect>
                                  </p:childTnLst>
                                </p:cTn>
                              </p:par>
                            </p:childTnLst>
                          </p:cTn>
                        </p:par>
                        <p:par>
                          <p:cTn id="70" fill="hold">
                            <p:stCondLst>
                              <p:cond delay="17000"/>
                            </p:stCondLst>
                            <p:childTnLst>
                              <p:par>
                                <p:cTn id="71" presetID="1" presetClass="entr" presetSubtype="0" fill="hold" grpId="0" nodeType="afterEffect">
                                  <p:stCondLst>
                                    <p:cond delay="0"/>
                                  </p:stCondLst>
                                  <p:childTnLst>
                                    <p:set>
                                      <p:cBhvr>
                                        <p:cTn id="72" dur="1" fill="hold">
                                          <p:stCondLst>
                                            <p:cond delay="0"/>
                                          </p:stCondLst>
                                        </p:cTn>
                                        <p:tgtEl>
                                          <p:spTgt spid="158"/>
                                        </p:tgtEl>
                                        <p:attrNameLst>
                                          <p:attrName>style.visibility</p:attrName>
                                        </p:attrNameLst>
                                      </p:cBhvr>
                                      <p:to>
                                        <p:strVal val="visible"/>
                                      </p:to>
                                    </p:set>
                                  </p:childTnLst>
                                </p:cTn>
                              </p:par>
                            </p:childTnLst>
                          </p:cTn>
                        </p:par>
                        <p:par>
                          <p:cTn id="73" fill="hold">
                            <p:stCondLst>
                              <p:cond delay="17000"/>
                            </p:stCondLst>
                            <p:childTnLst>
                              <p:par>
                                <p:cTn id="74" presetID="1" presetClass="entr" presetSubtype="0" fill="hold" grpId="0" nodeType="afterEffect">
                                  <p:stCondLst>
                                    <p:cond delay="1000"/>
                                  </p:stCondLst>
                                  <p:childTnLst>
                                    <p:set>
                                      <p:cBhvr>
                                        <p:cTn id="75" dur="1" fill="hold">
                                          <p:stCondLst>
                                            <p:cond delay="0"/>
                                          </p:stCondLst>
                                        </p:cTn>
                                        <p:tgtEl>
                                          <p:spTgt spid="159"/>
                                        </p:tgtEl>
                                        <p:attrNameLst>
                                          <p:attrName>style.visibility</p:attrName>
                                        </p:attrNameLst>
                                      </p:cBhvr>
                                      <p:to>
                                        <p:strVal val="visible"/>
                                      </p:to>
                                    </p:set>
                                  </p:childTnLst>
                                </p:cTn>
                              </p:par>
                            </p:childTnLst>
                          </p:cTn>
                        </p:par>
                        <p:par>
                          <p:cTn id="76" fill="hold">
                            <p:stCondLst>
                              <p:cond delay="18000"/>
                            </p:stCondLst>
                            <p:childTnLst>
                              <p:par>
                                <p:cTn id="77" presetID="1" presetClass="entr" presetSubtype="0" fill="hold" grpId="0" nodeType="afterEffect">
                                  <p:stCondLst>
                                    <p:cond delay="1000"/>
                                  </p:stCondLst>
                                  <p:childTnLst>
                                    <p:set>
                                      <p:cBhvr>
                                        <p:cTn id="78" dur="1" fill="hold">
                                          <p:stCondLst>
                                            <p:cond delay="0"/>
                                          </p:stCondLst>
                                        </p:cTn>
                                        <p:tgtEl>
                                          <p:spTgt spid="160"/>
                                        </p:tgtEl>
                                        <p:attrNameLst>
                                          <p:attrName>style.visibility</p:attrName>
                                        </p:attrNameLst>
                                      </p:cBhvr>
                                      <p:to>
                                        <p:strVal val="visible"/>
                                      </p:to>
                                    </p:set>
                                  </p:childTnLst>
                                </p:cTn>
                              </p:par>
                            </p:childTnLst>
                          </p:cTn>
                        </p:par>
                        <p:par>
                          <p:cTn id="79" fill="hold">
                            <p:stCondLst>
                              <p:cond delay="19000"/>
                            </p:stCondLst>
                            <p:childTnLst>
                              <p:par>
                                <p:cTn id="80" presetID="1" presetClass="entr" presetSubtype="0" fill="hold" grpId="0" nodeType="afterEffect">
                                  <p:stCondLst>
                                    <p:cond delay="1000"/>
                                  </p:stCondLst>
                                  <p:childTnLst>
                                    <p:set>
                                      <p:cBhvr>
                                        <p:cTn id="81" dur="1" fill="hold">
                                          <p:stCondLst>
                                            <p:cond delay="0"/>
                                          </p:stCondLst>
                                        </p:cTn>
                                        <p:tgtEl>
                                          <p:spTgt spid="161"/>
                                        </p:tgtEl>
                                        <p:attrNameLst>
                                          <p:attrName>style.visibility</p:attrName>
                                        </p:attrNameLst>
                                      </p:cBhvr>
                                      <p:to>
                                        <p:strVal val="visible"/>
                                      </p:to>
                                    </p:set>
                                  </p:childTnLst>
                                </p:cTn>
                              </p:par>
                            </p:childTnLst>
                          </p:cTn>
                        </p:par>
                        <p:par>
                          <p:cTn id="82" fill="hold">
                            <p:stCondLst>
                              <p:cond delay="20000"/>
                            </p:stCondLst>
                            <p:childTnLst>
                              <p:par>
                                <p:cTn id="83" presetID="1" presetClass="entr" presetSubtype="0" fill="hold" grpId="0" nodeType="afterEffect">
                                  <p:stCondLst>
                                    <p:cond delay="1000"/>
                                  </p:stCondLst>
                                  <p:childTnLst>
                                    <p:set>
                                      <p:cBhvr>
                                        <p:cTn id="84" dur="1" fill="hold">
                                          <p:stCondLst>
                                            <p:cond delay="0"/>
                                          </p:stCondLst>
                                        </p:cTn>
                                        <p:tgtEl>
                                          <p:spTgt spid="162"/>
                                        </p:tgtEl>
                                        <p:attrNameLst>
                                          <p:attrName>style.visibility</p:attrName>
                                        </p:attrNameLst>
                                      </p:cBhvr>
                                      <p:to>
                                        <p:strVal val="visible"/>
                                      </p:to>
                                    </p:set>
                                  </p:childTnLst>
                                </p:cTn>
                              </p:par>
                            </p:childTnLst>
                          </p:cTn>
                        </p:par>
                        <p:par>
                          <p:cTn id="85" fill="hold">
                            <p:stCondLst>
                              <p:cond delay="21000"/>
                            </p:stCondLst>
                            <p:childTnLst>
                              <p:par>
                                <p:cTn id="86" presetID="1" presetClass="entr" presetSubtype="0" fill="hold" grpId="0" nodeType="afterEffect">
                                  <p:stCondLst>
                                    <p:cond delay="1000"/>
                                  </p:stCondLst>
                                  <p:childTnLst>
                                    <p:set>
                                      <p:cBhvr>
                                        <p:cTn id="87" dur="1" fill="hold">
                                          <p:stCondLst>
                                            <p:cond delay="0"/>
                                          </p:stCondLst>
                                        </p:cTn>
                                        <p:tgtEl>
                                          <p:spTgt spid="1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Picture 166"/>
          <p:cNvPicPr>
            <a:picLocks noChangeAspect="1"/>
          </p:cNvPicPr>
          <p:nvPr/>
        </p:nvPicPr>
        <p:blipFill rotWithShape="1">
          <a:blip r:embed="rId4" cstate="print">
            <a:extLst>
              <a:ext uri="{28A0092B-C50C-407E-A947-70E740481C1C}">
                <a14:useLocalDpi xmlns:a14="http://schemas.microsoft.com/office/drawing/2010/main" val="0"/>
              </a:ext>
            </a:extLst>
          </a:blip>
          <a:srcRect l="13843" t="7746" r="25109" b="66222"/>
          <a:stretch/>
        </p:blipFill>
        <p:spPr>
          <a:xfrm>
            <a:off x="1185333" y="743129"/>
            <a:ext cx="7601617" cy="4235773"/>
          </a:xfrm>
          <a:prstGeom prst="rect">
            <a:avLst/>
          </a:prstGeom>
        </p:spPr>
      </p:pic>
      <p:sp>
        <p:nvSpPr>
          <p:cNvPr id="158" name="Rectangle 157"/>
          <p:cNvSpPr/>
          <p:nvPr/>
        </p:nvSpPr>
        <p:spPr>
          <a:xfrm>
            <a:off x="827584" y="980729"/>
            <a:ext cx="1368152" cy="4464496"/>
          </a:xfrm>
          <a:prstGeom prst="rect">
            <a:avLst/>
          </a:prstGeom>
          <a:noFill/>
          <a:ln w="19050">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914400">
              <a:defRPr/>
            </a:pPr>
            <a:r>
              <a:rPr lang="en-US" sz="1600" dirty="0">
                <a:solidFill>
                  <a:schemeClr val="tx1"/>
                </a:solidFill>
              </a:rPr>
              <a:t>100% fast, uniform germination</a:t>
            </a:r>
          </a:p>
        </p:txBody>
      </p:sp>
      <p:sp>
        <p:nvSpPr>
          <p:cNvPr id="159" name="Rectangle 158"/>
          <p:cNvSpPr/>
          <p:nvPr/>
        </p:nvSpPr>
        <p:spPr>
          <a:xfrm>
            <a:off x="2195736" y="980729"/>
            <a:ext cx="1368152" cy="4464496"/>
          </a:xfrm>
          <a:prstGeom prst="rect">
            <a:avLst/>
          </a:prstGeom>
          <a:noFill/>
          <a:ln w="19050">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914400">
              <a:defRPr/>
            </a:pPr>
            <a:r>
              <a:rPr lang="en-US" sz="1600" dirty="0">
                <a:solidFill>
                  <a:schemeClr val="tx1"/>
                </a:solidFill>
              </a:rPr>
              <a:t>75-90%, slower germination</a:t>
            </a:r>
          </a:p>
        </p:txBody>
      </p:sp>
      <p:sp>
        <p:nvSpPr>
          <p:cNvPr id="160" name="Rectangle 159"/>
          <p:cNvSpPr/>
          <p:nvPr/>
        </p:nvSpPr>
        <p:spPr>
          <a:xfrm>
            <a:off x="3563888" y="980729"/>
            <a:ext cx="1368152" cy="4464496"/>
          </a:xfrm>
          <a:prstGeom prst="rect">
            <a:avLst/>
          </a:prstGeom>
          <a:noFill/>
          <a:ln w="19050">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914400">
              <a:defRPr/>
            </a:pPr>
            <a:r>
              <a:rPr lang="en-US" sz="1600" dirty="0">
                <a:solidFill>
                  <a:schemeClr val="tx1"/>
                </a:solidFill>
              </a:rPr>
              <a:t>50-75%, slow less uniform germination</a:t>
            </a:r>
          </a:p>
        </p:txBody>
      </p:sp>
      <p:sp>
        <p:nvSpPr>
          <p:cNvPr id="161" name="Rectangle 160"/>
          <p:cNvSpPr/>
          <p:nvPr/>
        </p:nvSpPr>
        <p:spPr>
          <a:xfrm>
            <a:off x="4932040" y="980729"/>
            <a:ext cx="1368152" cy="4464496"/>
          </a:xfrm>
          <a:prstGeom prst="rect">
            <a:avLst/>
          </a:prstGeom>
          <a:noFill/>
          <a:ln w="19050">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914400">
              <a:defRPr/>
            </a:pPr>
            <a:r>
              <a:rPr lang="en-US" sz="1600" dirty="0">
                <a:solidFill>
                  <a:schemeClr val="tx1"/>
                </a:solidFill>
              </a:rPr>
              <a:t>25-50% slow, sporadic germination</a:t>
            </a:r>
          </a:p>
        </p:txBody>
      </p:sp>
      <p:sp>
        <p:nvSpPr>
          <p:cNvPr id="162" name="Rectangle 161"/>
          <p:cNvSpPr/>
          <p:nvPr/>
        </p:nvSpPr>
        <p:spPr>
          <a:xfrm>
            <a:off x="6300192" y="980729"/>
            <a:ext cx="1368152" cy="4464496"/>
          </a:xfrm>
          <a:prstGeom prst="rect">
            <a:avLst/>
          </a:prstGeom>
          <a:noFill/>
          <a:ln w="19050">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914400">
              <a:defRPr/>
            </a:pPr>
            <a:r>
              <a:rPr lang="en-US" sz="1600" dirty="0">
                <a:solidFill>
                  <a:schemeClr val="tx1"/>
                </a:solidFill>
              </a:rPr>
              <a:t>10-25% slow, abnormal germination</a:t>
            </a:r>
          </a:p>
        </p:txBody>
      </p:sp>
      <p:sp>
        <p:nvSpPr>
          <p:cNvPr id="163" name="Rectangle 162"/>
          <p:cNvSpPr/>
          <p:nvPr/>
        </p:nvSpPr>
        <p:spPr>
          <a:xfrm>
            <a:off x="7668344" y="980729"/>
            <a:ext cx="1368152" cy="4464496"/>
          </a:xfrm>
          <a:prstGeom prst="rect">
            <a:avLst/>
          </a:prstGeom>
          <a:noFill/>
          <a:ln w="19050">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914400">
              <a:defRPr/>
            </a:pPr>
            <a:r>
              <a:rPr lang="en-US" sz="1600" dirty="0">
                <a:solidFill>
                  <a:schemeClr val="tx1"/>
                </a:solidFill>
              </a:rPr>
              <a:t>0% germination</a:t>
            </a:r>
          </a:p>
        </p:txBody>
      </p:sp>
      <p:sp>
        <p:nvSpPr>
          <p:cNvPr id="164" name="Right Arrow 163"/>
          <p:cNvSpPr/>
          <p:nvPr/>
        </p:nvSpPr>
        <p:spPr>
          <a:xfrm>
            <a:off x="1619672" y="5517232"/>
            <a:ext cx="6624736" cy="1008112"/>
          </a:xfrm>
          <a:prstGeom prs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schemeClr val="accent5"/>
              </a:solidFill>
              <a:latin typeface="Calibri"/>
            </a:endParaRPr>
          </a:p>
        </p:txBody>
      </p:sp>
      <p:sp>
        <p:nvSpPr>
          <p:cNvPr id="165" name="Rectangle 164"/>
          <p:cNvSpPr/>
          <p:nvPr/>
        </p:nvSpPr>
        <p:spPr>
          <a:xfrm>
            <a:off x="3491880" y="5662991"/>
            <a:ext cx="3024336" cy="646331"/>
          </a:xfrm>
          <a:prstGeom prst="rect">
            <a:avLst/>
          </a:prstGeom>
          <a:noFill/>
        </p:spPr>
        <p:txBody>
          <a:bodyPr wrap="square" lIns="91440" tIns="45720" rIns="91440" bIns="45720">
            <a:spAutoFit/>
          </a:bodyPr>
          <a:lstStyle/>
          <a:p>
            <a:pPr algn="ctr" defTabSz="914400">
              <a:defRPr/>
            </a:pPr>
            <a:r>
              <a:rPr lang="en-US" sz="3600" dirty="0">
                <a:ln w="0"/>
              </a:rPr>
              <a:t>Storage</a:t>
            </a:r>
          </a:p>
        </p:txBody>
      </p:sp>
      <p:sp>
        <p:nvSpPr>
          <p:cNvPr id="168" name="Title 1"/>
          <p:cNvSpPr txBox="1">
            <a:spLocks/>
          </p:cNvSpPr>
          <p:nvPr/>
        </p:nvSpPr>
        <p:spPr>
          <a:xfrm>
            <a:off x="323528" y="-710910"/>
            <a:ext cx="8045807"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da-DK" sz="3600" dirty="0"/>
              <a:t>Timing of </a:t>
            </a:r>
            <a:r>
              <a:rPr lang="da-DK" sz="3600" dirty="0" err="1"/>
              <a:t>loss</a:t>
            </a:r>
            <a:r>
              <a:rPr lang="da-DK" sz="3600" dirty="0"/>
              <a:t> of </a:t>
            </a:r>
            <a:r>
              <a:rPr lang="da-DK" sz="3600" dirty="0" err="1"/>
              <a:t>ability</a:t>
            </a:r>
            <a:r>
              <a:rPr lang="da-DK" sz="3600" dirty="0"/>
              <a:t> to </a:t>
            </a:r>
            <a:r>
              <a:rPr lang="da-DK" sz="3600" dirty="0" err="1"/>
              <a:t>germinate</a:t>
            </a:r>
            <a:r>
              <a:rPr lang="da-DK" sz="3600" dirty="0"/>
              <a:t> </a:t>
            </a:r>
            <a:r>
              <a:rPr lang="da-DK" sz="3600" dirty="0" err="1"/>
              <a:t>varies</a:t>
            </a:r>
            <a:endParaRPr lang="en-US" sz="3600" dirty="0"/>
          </a:p>
        </p:txBody>
      </p:sp>
    </p:spTree>
    <p:custDataLst>
      <p:tags r:id="rId1"/>
    </p:custDataLst>
    <p:extLst>
      <p:ext uri="{BB962C8B-B14F-4D97-AF65-F5344CB8AC3E}">
        <p14:creationId xmlns:p14="http://schemas.microsoft.com/office/powerpoint/2010/main" val="1415750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860" t="32636" r="23949" b="18349"/>
          <a:stretch/>
        </p:blipFill>
        <p:spPr>
          <a:xfrm>
            <a:off x="1999592" y="983652"/>
            <a:ext cx="5110051" cy="4663073"/>
          </a:xfrm>
          <a:prstGeom prst="rect">
            <a:avLst/>
          </a:prstGeom>
        </p:spPr>
      </p:pic>
      <p:sp>
        <p:nvSpPr>
          <p:cNvPr id="4" name="Freeform 3"/>
          <p:cNvSpPr/>
          <p:nvPr/>
        </p:nvSpPr>
        <p:spPr>
          <a:xfrm>
            <a:off x="2821577" y="1436916"/>
            <a:ext cx="3753394" cy="3796937"/>
          </a:xfrm>
          <a:custGeom>
            <a:avLst/>
            <a:gdLst>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53394" h="3796937">
                <a:moveTo>
                  <a:pt x="0" y="0"/>
                </a:moveTo>
                <a:cubicBezTo>
                  <a:pt x="87086" y="26126"/>
                  <a:pt x="171268" y="44994"/>
                  <a:pt x="261257" y="78377"/>
                </a:cubicBezTo>
                <a:lnTo>
                  <a:pt x="539932" y="200297"/>
                </a:lnTo>
                <a:cubicBezTo>
                  <a:pt x="629921" y="252548"/>
                  <a:pt x="712652" y="301897"/>
                  <a:pt x="801189" y="391886"/>
                </a:cubicBezTo>
                <a:lnTo>
                  <a:pt x="1071154" y="740229"/>
                </a:lnTo>
                <a:cubicBezTo>
                  <a:pt x="1162594" y="875212"/>
                  <a:pt x="1258389" y="1033417"/>
                  <a:pt x="1349829" y="1201783"/>
                </a:cubicBezTo>
                <a:cubicBezTo>
                  <a:pt x="1441269" y="1370149"/>
                  <a:pt x="1529806" y="1566092"/>
                  <a:pt x="1619794" y="1750423"/>
                </a:cubicBezTo>
                <a:cubicBezTo>
                  <a:pt x="1709782" y="1934754"/>
                  <a:pt x="1799771" y="2132149"/>
                  <a:pt x="1889760" y="2307772"/>
                </a:cubicBezTo>
                <a:cubicBezTo>
                  <a:pt x="1979749" y="2483395"/>
                  <a:pt x="2071189" y="2650309"/>
                  <a:pt x="2159726" y="2804160"/>
                </a:cubicBezTo>
                <a:cubicBezTo>
                  <a:pt x="2248263" y="2958011"/>
                  <a:pt x="2332446" y="3114766"/>
                  <a:pt x="2420983" y="3230880"/>
                </a:cubicBezTo>
                <a:cubicBezTo>
                  <a:pt x="2509520" y="3346994"/>
                  <a:pt x="2602412" y="3429726"/>
                  <a:pt x="2690949" y="3500846"/>
                </a:cubicBezTo>
                <a:cubicBezTo>
                  <a:pt x="2779486" y="3571966"/>
                  <a:pt x="2863669" y="3618412"/>
                  <a:pt x="2952206" y="3657600"/>
                </a:cubicBezTo>
                <a:cubicBezTo>
                  <a:pt x="3040743" y="3696788"/>
                  <a:pt x="3133635" y="3718560"/>
                  <a:pt x="3222172" y="3735977"/>
                </a:cubicBezTo>
                <a:cubicBezTo>
                  <a:pt x="3310709" y="3753394"/>
                  <a:pt x="3394892" y="3751943"/>
                  <a:pt x="3483429" y="3762103"/>
                </a:cubicBezTo>
                <a:cubicBezTo>
                  <a:pt x="3571966" y="3772263"/>
                  <a:pt x="3663406" y="3785326"/>
                  <a:pt x="3753394" y="3796937"/>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solidFill>
                <a:schemeClr val="tx1"/>
              </a:solidFill>
            </a:endParaRPr>
          </a:p>
        </p:txBody>
      </p:sp>
      <p:sp>
        <p:nvSpPr>
          <p:cNvPr id="5" name="TextBox 4"/>
          <p:cNvSpPr txBox="1"/>
          <p:nvPr/>
        </p:nvSpPr>
        <p:spPr>
          <a:xfrm>
            <a:off x="4581842" y="3015042"/>
            <a:ext cx="2450433" cy="369332"/>
          </a:xfrm>
          <a:prstGeom prst="rect">
            <a:avLst/>
          </a:prstGeom>
          <a:noFill/>
        </p:spPr>
        <p:txBody>
          <a:bodyPr wrap="square" rtlCol="0">
            <a:spAutoFit/>
          </a:bodyPr>
          <a:lstStyle/>
          <a:p>
            <a:r>
              <a:rPr lang="da-DK" dirty="0"/>
              <a:t>Seed </a:t>
            </a:r>
            <a:r>
              <a:rPr lang="da-DK" dirty="0" err="1"/>
              <a:t>survival</a:t>
            </a:r>
            <a:r>
              <a:rPr lang="da-DK" dirty="0"/>
              <a:t> </a:t>
            </a:r>
            <a:r>
              <a:rPr lang="da-DK" dirty="0" err="1"/>
              <a:t>curve</a:t>
            </a:r>
            <a:endParaRPr lang="en-US" dirty="0"/>
          </a:p>
        </p:txBody>
      </p:sp>
      <p:sp>
        <p:nvSpPr>
          <p:cNvPr id="11" name="Right Arrow 10"/>
          <p:cNvSpPr/>
          <p:nvPr/>
        </p:nvSpPr>
        <p:spPr>
          <a:xfrm>
            <a:off x="1619672" y="5517232"/>
            <a:ext cx="6624736" cy="1008112"/>
          </a:xfrm>
          <a:prstGeom prs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schemeClr val="accent5"/>
              </a:solidFill>
              <a:latin typeface="Calibri"/>
            </a:endParaRPr>
          </a:p>
        </p:txBody>
      </p:sp>
      <p:sp>
        <p:nvSpPr>
          <p:cNvPr id="12" name="Rectangle 11"/>
          <p:cNvSpPr/>
          <p:nvPr/>
        </p:nvSpPr>
        <p:spPr>
          <a:xfrm>
            <a:off x="3491880" y="5662991"/>
            <a:ext cx="3024336" cy="646331"/>
          </a:xfrm>
          <a:prstGeom prst="rect">
            <a:avLst/>
          </a:prstGeom>
          <a:noFill/>
        </p:spPr>
        <p:txBody>
          <a:bodyPr wrap="square" lIns="91440" tIns="45720" rIns="91440" bIns="45720">
            <a:spAutoFit/>
          </a:bodyPr>
          <a:lstStyle/>
          <a:p>
            <a:pPr algn="ctr" defTabSz="914400">
              <a:defRPr/>
            </a:pPr>
            <a:r>
              <a:rPr lang="en-US" sz="3600" dirty="0">
                <a:ln w="0"/>
              </a:rPr>
              <a:t>Storage</a:t>
            </a:r>
          </a:p>
        </p:txBody>
      </p:sp>
      <p:sp>
        <p:nvSpPr>
          <p:cNvPr id="8" name="Title 1"/>
          <p:cNvSpPr txBox="1">
            <a:spLocks/>
          </p:cNvSpPr>
          <p:nvPr/>
        </p:nvSpPr>
        <p:spPr>
          <a:xfrm>
            <a:off x="323528" y="-710910"/>
            <a:ext cx="8045807"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da-DK" sz="3600" dirty="0"/>
              <a:t>Timing of </a:t>
            </a:r>
            <a:r>
              <a:rPr lang="da-DK" sz="3600" dirty="0" err="1"/>
              <a:t>loss</a:t>
            </a:r>
            <a:r>
              <a:rPr lang="da-DK" sz="3600" dirty="0"/>
              <a:t> of </a:t>
            </a:r>
            <a:r>
              <a:rPr lang="da-DK" sz="3600" dirty="0" err="1"/>
              <a:t>ability</a:t>
            </a:r>
            <a:r>
              <a:rPr lang="da-DK" sz="3600" dirty="0"/>
              <a:t> to </a:t>
            </a:r>
            <a:r>
              <a:rPr lang="da-DK" sz="3600" dirty="0" err="1"/>
              <a:t>germinate</a:t>
            </a:r>
            <a:r>
              <a:rPr lang="da-DK" sz="3600" dirty="0"/>
              <a:t> </a:t>
            </a:r>
            <a:r>
              <a:rPr lang="da-DK" sz="3600" dirty="0" err="1"/>
              <a:t>varies</a:t>
            </a:r>
            <a:endParaRPr lang="en-US" sz="3600" dirty="0"/>
          </a:p>
        </p:txBody>
      </p:sp>
    </p:spTree>
    <p:extLst>
      <p:ext uri="{BB962C8B-B14F-4D97-AF65-F5344CB8AC3E}">
        <p14:creationId xmlns:p14="http://schemas.microsoft.com/office/powerpoint/2010/main" val="281062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par>
                          <p:cTn id="8" fill="hold">
                            <p:stCondLst>
                              <p:cond delay="2000"/>
                            </p:stCondLst>
                            <p:childTnLst>
                              <p:par>
                                <p:cTn id="9" presetID="1"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860" t="32636" r="23949" b="18349"/>
          <a:stretch/>
        </p:blipFill>
        <p:spPr>
          <a:xfrm>
            <a:off x="1999592" y="983652"/>
            <a:ext cx="5110051" cy="4663073"/>
          </a:xfrm>
          <a:prstGeom prst="rect">
            <a:avLst/>
          </a:prstGeom>
        </p:spPr>
      </p:pic>
      <p:sp>
        <p:nvSpPr>
          <p:cNvPr id="4" name="Freeform 3"/>
          <p:cNvSpPr/>
          <p:nvPr/>
        </p:nvSpPr>
        <p:spPr>
          <a:xfrm>
            <a:off x="2821577" y="1436916"/>
            <a:ext cx="3753394" cy="3796937"/>
          </a:xfrm>
          <a:custGeom>
            <a:avLst/>
            <a:gdLst>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53394" h="3796937">
                <a:moveTo>
                  <a:pt x="0" y="0"/>
                </a:moveTo>
                <a:cubicBezTo>
                  <a:pt x="87086" y="26126"/>
                  <a:pt x="171268" y="44994"/>
                  <a:pt x="261257" y="78377"/>
                </a:cubicBezTo>
                <a:lnTo>
                  <a:pt x="539932" y="200297"/>
                </a:lnTo>
                <a:cubicBezTo>
                  <a:pt x="629921" y="252548"/>
                  <a:pt x="712652" y="301897"/>
                  <a:pt x="801189" y="391886"/>
                </a:cubicBezTo>
                <a:lnTo>
                  <a:pt x="1071154" y="740229"/>
                </a:lnTo>
                <a:cubicBezTo>
                  <a:pt x="1162594" y="875212"/>
                  <a:pt x="1258389" y="1033417"/>
                  <a:pt x="1349829" y="1201783"/>
                </a:cubicBezTo>
                <a:cubicBezTo>
                  <a:pt x="1441269" y="1370149"/>
                  <a:pt x="1529806" y="1566092"/>
                  <a:pt x="1619794" y="1750423"/>
                </a:cubicBezTo>
                <a:cubicBezTo>
                  <a:pt x="1709782" y="1934754"/>
                  <a:pt x="1799771" y="2132149"/>
                  <a:pt x="1889760" y="2307772"/>
                </a:cubicBezTo>
                <a:cubicBezTo>
                  <a:pt x="1979749" y="2483395"/>
                  <a:pt x="2071189" y="2650309"/>
                  <a:pt x="2159726" y="2804160"/>
                </a:cubicBezTo>
                <a:cubicBezTo>
                  <a:pt x="2248263" y="2958011"/>
                  <a:pt x="2332446" y="3114766"/>
                  <a:pt x="2420983" y="3230880"/>
                </a:cubicBezTo>
                <a:cubicBezTo>
                  <a:pt x="2509520" y="3346994"/>
                  <a:pt x="2602412" y="3429726"/>
                  <a:pt x="2690949" y="3500846"/>
                </a:cubicBezTo>
                <a:cubicBezTo>
                  <a:pt x="2779486" y="3571966"/>
                  <a:pt x="2863669" y="3618412"/>
                  <a:pt x="2952206" y="3657600"/>
                </a:cubicBezTo>
                <a:cubicBezTo>
                  <a:pt x="3040743" y="3696788"/>
                  <a:pt x="3133635" y="3718560"/>
                  <a:pt x="3222172" y="3735977"/>
                </a:cubicBezTo>
                <a:cubicBezTo>
                  <a:pt x="3310709" y="3753394"/>
                  <a:pt x="3394892" y="3751943"/>
                  <a:pt x="3483429" y="3762103"/>
                </a:cubicBezTo>
                <a:cubicBezTo>
                  <a:pt x="3571966" y="3772263"/>
                  <a:pt x="3663406" y="3785326"/>
                  <a:pt x="3753394" y="3796937"/>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solidFill>
                <a:schemeClr val="tx1"/>
              </a:solidFill>
            </a:endParaRPr>
          </a:p>
        </p:txBody>
      </p:sp>
      <p:sp>
        <p:nvSpPr>
          <p:cNvPr id="9" name="Title 1"/>
          <p:cNvSpPr txBox="1">
            <a:spLocks/>
          </p:cNvSpPr>
          <p:nvPr/>
        </p:nvSpPr>
        <p:spPr>
          <a:xfrm>
            <a:off x="323528" y="-710910"/>
            <a:ext cx="8380205"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da-DK" sz="3600" dirty="0"/>
              <a:t>This is a </a:t>
            </a:r>
            <a:r>
              <a:rPr lang="da-DK" sz="3600" dirty="0" err="1"/>
              <a:t>good</a:t>
            </a:r>
            <a:r>
              <a:rPr lang="da-DK" sz="3600" dirty="0"/>
              <a:t> </a:t>
            </a:r>
            <a:r>
              <a:rPr lang="da-DK" sz="3600" dirty="0" err="1"/>
              <a:t>thing</a:t>
            </a:r>
            <a:r>
              <a:rPr lang="da-DK" sz="3600" dirty="0"/>
              <a:t> (for genebank managers) </a:t>
            </a:r>
            <a:endParaRPr lang="en-US" sz="3600" dirty="0"/>
          </a:p>
        </p:txBody>
      </p:sp>
      <p:sp>
        <p:nvSpPr>
          <p:cNvPr id="5" name="TextBox 4"/>
          <p:cNvSpPr txBox="1"/>
          <p:nvPr/>
        </p:nvSpPr>
        <p:spPr>
          <a:xfrm>
            <a:off x="4581842" y="3015042"/>
            <a:ext cx="2450433" cy="369332"/>
          </a:xfrm>
          <a:prstGeom prst="rect">
            <a:avLst/>
          </a:prstGeom>
          <a:noFill/>
        </p:spPr>
        <p:txBody>
          <a:bodyPr wrap="square" rtlCol="0">
            <a:spAutoFit/>
          </a:bodyPr>
          <a:lstStyle/>
          <a:p>
            <a:r>
              <a:rPr lang="da-DK" dirty="0"/>
              <a:t>Seed </a:t>
            </a:r>
            <a:r>
              <a:rPr lang="da-DK" dirty="0" err="1"/>
              <a:t>survival</a:t>
            </a:r>
            <a:r>
              <a:rPr lang="da-DK" dirty="0"/>
              <a:t> </a:t>
            </a:r>
            <a:r>
              <a:rPr lang="da-DK" dirty="0" err="1"/>
              <a:t>curve</a:t>
            </a:r>
            <a:endParaRPr lang="en-US" dirty="0"/>
          </a:p>
        </p:txBody>
      </p:sp>
      <p:sp>
        <p:nvSpPr>
          <p:cNvPr id="11" name="Right Arrow 10"/>
          <p:cNvSpPr/>
          <p:nvPr/>
        </p:nvSpPr>
        <p:spPr>
          <a:xfrm>
            <a:off x="1619672" y="5517232"/>
            <a:ext cx="6624736" cy="1008112"/>
          </a:xfrm>
          <a:prstGeom prs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schemeClr val="accent5"/>
              </a:solidFill>
              <a:latin typeface="Calibri"/>
            </a:endParaRPr>
          </a:p>
        </p:txBody>
      </p:sp>
      <p:sp>
        <p:nvSpPr>
          <p:cNvPr id="12" name="Rectangle 11"/>
          <p:cNvSpPr/>
          <p:nvPr/>
        </p:nvSpPr>
        <p:spPr>
          <a:xfrm>
            <a:off x="3491880" y="5662991"/>
            <a:ext cx="3024336" cy="646331"/>
          </a:xfrm>
          <a:prstGeom prst="rect">
            <a:avLst/>
          </a:prstGeom>
          <a:noFill/>
        </p:spPr>
        <p:txBody>
          <a:bodyPr wrap="square" lIns="91440" tIns="45720" rIns="91440" bIns="45720">
            <a:spAutoFit/>
          </a:bodyPr>
          <a:lstStyle/>
          <a:p>
            <a:pPr algn="ctr" defTabSz="914400">
              <a:defRPr/>
            </a:pPr>
            <a:r>
              <a:rPr lang="en-US" sz="3600" dirty="0">
                <a:ln w="0"/>
              </a:rPr>
              <a:t>Storage</a:t>
            </a:r>
          </a:p>
        </p:txBody>
      </p:sp>
    </p:spTree>
    <p:extLst>
      <p:ext uri="{BB962C8B-B14F-4D97-AF65-F5344CB8AC3E}">
        <p14:creationId xmlns:p14="http://schemas.microsoft.com/office/powerpoint/2010/main" val="2480896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4534" t="32381" r="21791" b="17333"/>
          <a:stretch/>
        </p:blipFill>
        <p:spPr>
          <a:xfrm>
            <a:off x="1907179" y="961244"/>
            <a:ext cx="5347063" cy="4769000"/>
          </a:xfrm>
          <a:prstGeom prst="rect">
            <a:avLst/>
          </a:prstGeom>
        </p:spPr>
      </p:pic>
      <p:sp>
        <p:nvSpPr>
          <p:cNvPr id="138" name="Rectangle 137"/>
          <p:cNvSpPr/>
          <p:nvPr/>
        </p:nvSpPr>
        <p:spPr>
          <a:xfrm>
            <a:off x="3491880" y="5611889"/>
            <a:ext cx="3024336" cy="769441"/>
          </a:xfrm>
          <a:prstGeom prst="rect">
            <a:avLst/>
          </a:prstGeom>
          <a:noFill/>
        </p:spPr>
        <p:txBody>
          <a:bodyPr wrap="square" lIns="91440" tIns="45720" rIns="91440" bIns="45720">
            <a:spAutoFit/>
          </a:bodyPr>
          <a:lstStyle/>
          <a:p>
            <a:pPr algn="ctr"/>
            <a:r>
              <a:rPr lang="en-U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Storage</a:t>
            </a:r>
          </a:p>
        </p:txBody>
      </p:sp>
      <p:sp>
        <p:nvSpPr>
          <p:cNvPr id="4" name="Freeform 3"/>
          <p:cNvSpPr/>
          <p:nvPr/>
        </p:nvSpPr>
        <p:spPr>
          <a:xfrm>
            <a:off x="2821579" y="1436917"/>
            <a:ext cx="3770811" cy="3762104"/>
          </a:xfrm>
          <a:custGeom>
            <a:avLst/>
            <a:gdLst>
              <a:gd name="connsiteX0" fmla="*/ 0 w 3753394"/>
              <a:gd name="connsiteY0" fmla="*/ 0 h 3796937"/>
              <a:gd name="connsiteX1" fmla="*/ 261257 w 3753394"/>
              <a:gd name="connsiteY1" fmla="*/ 78377 h 3796937"/>
              <a:gd name="connsiteX2" fmla="*/ 539932 w 3753394"/>
              <a:gd name="connsiteY2" fmla="*/ 200297 h 3796937"/>
              <a:gd name="connsiteX3" fmla="*/ 801189 w 3753394"/>
              <a:gd name="connsiteY3" fmla="*/ 391886 h 3796937"/>
              <a:gd name="connsiteX4" fmla="*/ 1071154 w 3753394"/>
              <a:gd name="connsiteY4" fmla="*/ 740229 h 3796937"/>
              <a:gd name="connsiteX5" fmla="*/ 1349829 w 3753394"/>
              <a:gd name="connsiteY5" fmla="*/ 1201783 h 3796937"/>
              <a:gd name="connsiteX6" fmla="*/ 1619794 w 3753394"/>
              <a:gd name="connsiteY6" fmla="*/ 1750423 h 3796937"/>
              <a:gd name="connsiteX7" fmla="*/ 1889760 w 3753394"/>
              <a:gd name="connsiteY7" fmla="*/ 2307772 h 3796937"/>
              <a:gd name="connsiteX8" fmla="*/ 2159726 w 3753394"/>
              <a:gd name="connsiteY8" fmla="*/ 2804160 h 3796937"/>
              <a:gd name="connsiteX9" fmla="*/ 2420983 w 3753394"/>
              <a:gd name="connsiteY9" fmla="*/ 3230880 h 3796937"/>
              <a:gd name="connsiteX10" fmla="*/ 2690949 w 3753394"/>
              <a:gd name="connsiteY10" fmla="*/ 3500846 h 3796937"/>
              <a:gd name="connsiteX11" fmla="*/ 2952206 w 3753394"/>
              <a:gd name="connsiteY11" fmla="*/ 3657600 h 3796937"/>
              <a:gd name="connsiteX12" fmla="*/ 3222172 w 3753394"/>
              <a:gd name="connsiteY12" fmla="*/ 3735977 h 3796937"/>
              <a:gd name="connsiteX13" fmla="*/ 3483429 w 3753394"/>
              <a:gd name="connsiteY13" fmla="*/ 3762103 h 3796937"/>
              <a:gd name="connsiteX14" fmla="*/ 3753394 w 3753394"/>
              <a:gd name="connsiteY14" fmla="*/ 3796937 h 3796937"/>
              <a:gd name="connsiteX0" fmla="*/ 0 w 3753394"/>
              <a:gd name="connsiteY0" fmla="*/ 26125 h 3823062"/>
              <a:gd name="connsiteX1" fmla="*/ 261257 w 3753394"/>
              <a:gd name="connsiteY1" fmla="*/ 104502 h 3823062"/>
              <a:gd name="connsiteX2" fmla="*/ 539932 w 3753394"/>
              <a:gd name="connsiteY2" fmla="*/ 226422 h 3823062"/>
              <a:gd name="connsiteX3" fmla="*/ 801189 w 3753394"/>
              <a:gd name="connsiteY3" fmla="*/ 418011 h 3823062"/>
              <a:gd name="connsiteX4" fmla="*/ 1071154 w 3753394"/>
              <a:gd name="connsiteY4" fmla="*/ 766354 h 3823062"/>
              <a:gd name="connsiteX5" fmla="*/ 1341120 w 3753394"/>
              <a:gd name="connsiteY5" fmla="*/ 0 h 3823062"/>
              <a:gd name="connsiteX6" fmla="*/ 1619794 w 3753394"/>
              <a:gd name="connsiteY6" fmla="*/ 1776548 h 3823062"/>
              <a:gd name="connsiteX7" fmla="*/ 1889760 w 3753394"/>
              <a:gd name="connsiteY7" fmla="*/ 2333897 h 3823062"/>
              <a:gd name="connsiteX8" fmla="*/ 2159726 w 3753394"/>
              <a:gd name="connsiteY8" fmla="*/ 2830285 h 3823062"/>
              <a:gd name="connsiteX9" fmla="*/ 2420983 w 3753394"/>
              <a:gd name="connsiteY9" fmla="*/ 3257005 h 3823062"/>
              <a:gd name="connsiteX10" fmla="*/ 2690949 w 3753394"/>
              <a:gd name="connsiteY10" fmla="*/ 3526971 h 3823062"/>
              <a:gd name="connsiteX11" fmla="*/ 2952206 w 3753394"/>
              <a:gd name="connsiteY11" fmla="*/ 3683725 h 3823062"/>
              <a:gd name="connsiteX12" fmla="*/ 3222172 w 3753394"/>
              <a:gd name="connsiteY12" fmla="*/ 3762102 h 3823062"/>
              <a:gd name="connsiteX13" fmla="*/ 3483429 w 3753394"/>
              <a:gd name="connsiteY13" fmla="*/ 3788228 h 3823062"/>
              <a:gd name="connsiteX14" fmla="*/ 3753394 w 3753394"/>
              <a:gd name="connsiteY14" fmla="*/ 3823062 h 3823062"/>
              <a:gd name="connsiteX0" fmla="*/ 0 w 3753394"/>
              <a:gd name="connsiteY0" fmla="*/ 26125 h 3823062"/>
              <a:gd name="connsiteX1" fmla="*/ 261257 w 3753394"/>
              <a:gd name="connsiteY1" fmla="*/ 104502 h 3823062"/>
              <a:gd name="connsiteX2" fmla="*/ 801189 w 3753394"/>
              <a:gd name="connsiteY2" fmla="*/ 418011 h 3823062"/>
              <a:gd name="connsiteX3" fmla="*/ 1071154 w 3753394"/>
              <a:gd name="connsiteY3" fmla="*/ 766354 h 3823062"/>
              <a:gd name="connsiteX4" fmla="*/ 1341120 w 3753394"/>
              <a:gd name="connsiteY4" fmla="*/ 0 h 3823062"/>
              <a:gd name="connsiteX5" fmla="*/ 1619794 w 3753394"/>
              <a:gd name="connsiteY5" fmla="*/ 1776548 h 3823062"/>
              <a:gd name="connsiteX6" fmla="*/ 1889760 w 3753394"/>
              <a:gd name="connsiteY6" fmla="*/ 2333897 h 3823062"/>
              <a:gd name="connsiteX7" fmla="*/ 2159726 w 3753394"/>
              <a:gd name="connsiteY7" fmla="*/ 2830285 h 3823062"/>
              <a:gd name="connsiteX8" fmla="*/ 2420983 w 3753394"/>
              <a:gd name="connsiteY8" fmla="*/ 3257005 h 3823062"/>
              <a:gd name="connsiteX9" fmla="*/ 2690949 w 3753394"/>
              <a:gd name="connsiteY9" fmla="*/ 3526971 h 3823062"/>
              <a:gd name="connsiteX10" fmla="*/ 2952206 w 3753394"/>
              <a:gd name="connsiteY10" fmla="*/ 3683725 h 3823062"/>
              <a:gd name="connsiteX11" fmla="*/ 3222172 w 3753394"/>
              <a:gd name="connsiteY11" fmla="*/ 3762102 h 3823062"/>
              <a:gd name="connsiteX12" fmla="*/ 3483429 w 3753394"/>
              <a:gd name="connsiteY12" fmla="*/ 3788228 h 3823062"/>
              <a:gd name="connsiteX13" fmla="*/ 3753394 w 3753394"/>
              <a:gd name="connsiteY13" fmla="*/ 3823062 h 3823062"/>
              <a:gd name="connsiteX0" fmla="*/ 0 w 3753394"/>
              <a:gd name="connsiteY0" fmla="*/ 26125 h 3823062"/>
              <a:gd name="connsiteX1" fmla="*/ 261257 w 3753394"/>
              <a:gd name="connsiteY1" fmla="*/ 104502 h 3823062"/>
              <a:gd name="connsiteX2" fmla="*/ 1071154 w 3753394"/>
              <a:gd name="connsiteY2" fmla="*/ 766354 h 3823062"/>
              <a:gd name="connsiteX3" fmla="*/ 1341120 w 3753394"/>
              <a:gd name="connsiteY3" fmla="*/ 0 h 3823062"/>
              <a:gd name="connsiteX4" fmla="*/ 1619794 w 3753394"/>
              <a:gd name="connsiteY4" fmla="*/ 1776548 h 3823062"/>
              <a:gd name="connsiteX5" fmla="*/ 1889760 w 3753394"/>
              <a:gd name="connsiteY5" fmla="*/ 2333897 h 3823062"/>
              <a:gd name="connsiteX6" fmla="*/ 2159726 w 3753394"/>
              <a:gd name="connsiteY6" fmla="*/ 2830285 h 3823062"/>
              <a:gd name="connsiteX7" fmla="*/ 2420983 w 3753394"/>
              <a:gd name="connsiteY7" fmla="*/ 3257005 h 3823062"/>
              <a:gd name="connsiteX8" fmla="*/ 2690949 w 3753394"/>
              <a:gd name="connsiteY8" fmla="*/ 3526971 h 3823062"/>
              <a:gd name="connsiteX9" fmla="*/ 2952206 w 3753394"/>
              <a:gd name="connsiteY9" fmla="*/ 3683725 h 3823062"/>
              <a:gd name="connsiteX10" fmla="*/ 3222172 w 3753394"/>
              <a:gd name="connsiteY10" fmla="*/ 3762102 h 3823062"/>
              <a:gd name="connsiteX11" fmla="*/ 3483429 w 3753394"/>
              <a:gd name="connsiteY11" fmla="*/ 3788228 h 3823062"/>
              <a:gd name="connsiteX12" fmla="*/ 3753394 w 3753394"/>
              <a:gd name="connsiteY12" fmla="*/ 3823062 h 3823062"/>
              <a:gd name="connsiteX0" fmla="*/ 0 w 3753394"/>
              <a:gd name="connsiteY0" fmla="*/ 26125 h 3823062"/>
              <a:gd name="connsiteX1" fmla="*/ 261257 w 3753394"/>
              <a:gd name="connsiteY1" fmla="*/ 104502 h 3823062"/>
              <a:gd name="connsiteX2" fmla="*/ 1341120 w 3753394"/>
              <a:gd name="connsiteY2" fmla="*/ 0 h 3823062"/>
              <a:gd name="connsiteX3" fmla="*/ 1619794 w 3753394"/>
              <a:gd name="connsiteY3" fmla="*/ 1776548 h 3823062"/>
              <a:gd name="connsiteX4" fmla="*/ 1889760 w 3753394"/>
              <a:gd name="connsiteY4" fmla="*/ 2333897 h 3823062"/>
              <a:gd name="connsiteX5" fmla="*/ 2159726 w 3753394"/>
              <a:gd name="connsiteY5" fmla="*/ 2830285 h 3823062"/>
              <a:gd name="connsiteX6" fmla="*/ 2420983 w 3753394"/>
              <a:gd name="connsiteY6" fmla="*/ 3257005 h 3823062"/>
              <a:gd name="connsiteX7" fmla="*/ 2690949 w 3753394"/>
              <a:gd name="connsiteY7" fmla="*/ 3526971 h 3823062"/>
              <a:gd name="connsiteX8" fmla="*/ 2952206 w 3753394"/>
              <a:gd name="connsiteY8" fmla="*/ 3683725 h 3823062"/>
              <a:gd name="connsiteX9" fmla="*/ 3222172 w 3753394"/>
              <a:gd name="connsiteY9" fmla="*/ 3762102 h 3823062"/>
              <a:gd name="connsiteX10" fmla="*/ 3483429 w 3753394"/>
              <a:gd name="connsiteY10" fmla="*/ 3788228 h 3823062"/>
              <a:gd name="connsiteX11" fmla="*/ 3753394 w 3753394"/>
              <a:gd name="connsiteY11" fmla="*/ 3823062 h 3823062"/>
              <a:gd name="connsiteX0" fmla="*/ 0 w 3753394"/>
              <a:gd name="connsiteY0" fmla="*/ 26125 h 3823062"/>
              <a:gd name="connsiteX1" fmla="*/ 1341120 w 3753394"/>
              <a:gd name="connsiteY1" fmla="*/ 0 h 3823062"/>
              <a:gd name="connsiteX2" fmla="*/ 1619794 w 3753394"/>
              <a:gd name="connsiteY2" fmla="*/ 1776548 h 3823062"/>
              <a:gd name="connsiteX3" fmla="*/ 1889760 w 3753394"/>
              <a:gd name="connsiteY3" fmla="*/ 2333897 h 3823062"/>
              <a:gd name="connsiteX4" fmla="*/ 2159726 w 3753394"/>
              <a:gd name="connsiteY4" fmla="*/ 2830285 h 3823062"/>
              <a:gd name="connsiteX5" fmla="*/ 2420983 w 3753394"/>
              <a:gd name="connsiteY5" fmla="*/ 3257005 h 3823062"/>
              <a:gd name="connsiteX6" fmla="*/ 2690949 w 3753394"/>
              <a:gd name="connsiteY6" fmla="*/ 3526971 h 3823062"/>
              <a:gd name="connsiteX7" fmla="*/ 2952206 w 3753394"/>
              <a:gd name="connsiteY7" fmla="*/ 3683725 h 3823062"/>
              <a:gd name="connsiteX8" fmla="*/ 3222172 w 3753394"/>
              <a:gd name="connsiteY8" fmla="*/ 3762102 h 3823062"/>
              <a:gd name="connsiteX9" fmla="*/ 3483429 w 3753394"/>
              <a:gd name="connsiteY9" fmla="*/ 3788228 h 3823062"/>
              <a:gd name="connsiteX10" fmla="*/ 3753394 w 3753394"/>
              <a:gd name="connsiteY10" fmla="*/ 3823062 h 3823062"/>
              <a:gd name="connsiteX0" fmla="*/ 0 w 3753394"/>
              <a:gd name="connsiteY0" fmla="*/ 0 h 3796937"/>
              <a:gd name="connsiteX1" fmla="*/ 1341120 w 3753394"/>
              <a:gd name="connsiteY1" fmla="*/ 8709 h 3796937"/>
              <a:gd name="connsiteX2" fmla="*/ 1619794 w 3753394"/>
              <a:gd name="connsiteY2" fmla="*/ 1750423 h 3796937"/>
              <a:gd name="connsiteX3" fmla="*/ 1889760 w 3753394"/>
              <a:gd name="connsiteY3" fmla="*/ 2307772 h 3796937"/>
              <a:gd name="connsiteX4" fmla="*/ 2159726 w 3753394"/>
              <a:gd name="connsiteY4" fmla="*/ 2804160 h 3796937"/>
              <a:gd name="connsiteX5" fmla="*/ 2420983 w 3753394"/>
              <a:gd name="connsiteY5" fmla="*/ 3230880 h 3796937"/>
              <a:gd name="connsiteX6" fmla="*/ 2690949 w 3753394"/>
              <a:gd name="connsiteY6" fmla="*/ 3500846 h 3796937"/>
              <a:gd name="connsiteX7" fmla="*/ 2952206 w 3753394"/>
              <a:gd name="connsiteY7" fmla="*/ 3657600 h 3796937"/>
              <a:gd name="connsiteX8" fmla="*/ 3222172 w 3753394"/>
              <a:gd name="connsiteY8" fmla="*/ 3735977 h 3796937"/>
              <a:gd name="connsiteX9" fmla="*/ 3483429 w 3753394"/>
              <a:gd name="connsiteY9" fmla="*/ 3762103 h 3796937"/>
              <a:gd name="connsiteX10" fmla="*/ 3753394 w 3753394"/>
              <a:gd name="connsiteY10" fmla="*/ 3796937 h 3796937"/>
              <a:gd name="connsiteX0" fmla="*/ 0 w 3753394"/>
              <a:gd name="connsiteY0" fmla="*/ 0 h 3796937"/>
              <a:gd name="connsiteX1" fmla="*/ 1341120 w 3753394"/>
              <a:gd name="connsiteY1" fmla="*/ 8709 h 3796937"/>
              <a:gd name="connsiteX2" fmla="*/ 1611085 w 3753394"/>
              <a:gd name="connsiteY2" fmla="*/ 3762103 h 3796937"/>
              <a:gd name="connsiteX3" fmla="*/ 1889760 w 3753394"/>
              <a:gd name="connsiteY3" fmla="*/ 2307772 h 3796937"/>
              <a:gd name="connsiteX4" fmla="*/ 2159726 w 3753394"/>
              <a:gd name="connsiteY4" fmla="*/ 2804160 h 3796937"/>
              <a:gd name="connsiteX5" fmla="*/ 2420983 w 3753394"/>
              <a:gd name="connsiteY5" fmla="*/ 3230880 h 3796937"/>
              <a:gd name="connsiteX6" fmla="*/ 2690949 w 3753394"/>
              <a:gd name="connsiteY6" fmla="*/ 3500846 h 3796937"/>
              <a:gd name="connsiteX7" fmla="*/ 2952206 w 3753394"/>
              <a:gd name="connsiteY7" fmla="*/ 3657600 h 3796937"/>
              <a:gd name="connsiteX8" fmla="*/ 3222172 w 3753394"/>
              <a:gd name="connsiteY8" fmla="*/ 3735977 h 3796937"/>
              <a:gd name="connsiteX9" fmla="*/ 3483429 w 3753394"/>
              <a:gd name="connsiteY9" fmla="*/ 3762103 h 3796937"/>
              <a:gd name="connsiteX10" fmla="*/ 3753394 w 3753394"/>
              <a:gd name="connsiteY10" fmla="*/ 3796937 h 3796937"/>
              <a:gd name="connsiteX0" fmla="*/ 0 w 3753394"/>
              <a:gd name="connsiteY0" fmla="*/ 0 h 3796937"/>
              <a:gd name="connsiteX1" fmla="*/ 1341120 w 3753394"/>
              <a:gd name="connsiteY1" fmla="*/ 8709 h 3796937"/>
              <a:gd name="connsiteX2" fmla="*/ 1611085 w 3753394"/>
              <a:gd name="connsiteY2" fmla="*/ 3762103 h 3796937"/>
              <a:gd name="connsiteX3" fmla="*/ 2159726 w 3753394"/>
              <a:gd name="connsiteY3" fmla="*/ 2804160 h 3796937"/>
              <a:gd name="connsiteX4" fmla="*/ 2420983 w 3753394"/>
              <a:gd name="connsiteY4" fmla="*/ 3230880 h 3796937"/>
              <a:gd name="connsiteX5" fmla="*/ 2690949 w 3753394"/>
              <a:gd name="connsiteY5" fmla="*/ 3500846 h 3796937"/>
              <a:gd name="connsiteX6" fmla="*/ 2952206 w 3753394"/>
              <a:gd name="connsiteY6" fmla="*/ 3657600 h 3796937"/>
              <a:gd name="connsiteX7" fmla="*/ 3222172 w 3753394"/>
              <a:gd name="connsiteY7" fmla="*/ 3735977 h 3796937"/>
              <a:gd name="connsiteX8" fmla="*/ 3483429 w 3753394"/>
              <a:gd name="connsiteY8" fmla="*/ 3762103 h 3796937"/>
              <a:gd name="connsiteX9" fmla="*/ 3753394 w 3753394"/>
              <a:gd name="connsiteY9" fmla="*/ 3796937 h 3796937"/>
              <a:gd name="connsiteX0" fmla="*/ 0 w 3753394"/>
              <a:gd name="connsiteY0" fmla="*/ 0 h 3796937"/>
              <a:gd name="connsiteX1" fmla="*/ 1341120 w 3753394"/>
              <a:gd name="connsiteY1" fmla="*/ 8709 h 3796937"/>
              <a:gd name="connsiteX2" fmla="*/ 1611085 w 3753394"/>
              <a:gd name="connsiteY2" fmla="*/ 3762103 h 3796937"/>
              <a:gd name="connsiteX3" fmla="*/ 2420983 w 3753394"/>
              <a:gd name="connsiteY3" fmla="*/ 3230880 h 3796937"/>
              <a:gd name="connsiteX4" fmla="*/ 2690949 w 3753394"/>
              <a:gd name="connsiteY4" fmla="*/ 3500846 h 3796937"/>
              <a:gd name="connsiteX5" fmla="*/ 2952206 w 3753394"/>
              <a:gd name="connsiteY5" fmla="*/ 3657600 h 3796937"/>
              <a:gd name="connsiteX6" fmla="*/ 3222172 w 3753394"/>
              <a:gd name="connsiteY6" fmla="*/ 3735977 h 3796937"/>
              <a:gd name="connsiteX7" fmla="*/ 3483429 w 3753394"/>
              <a:gd name="connsiteY7" fmla="*/ 3762103 h 3796937"/>
              <a:gd name="connsiteX8" fmla="*/ 3753394 w 3753394"/>
              <a:gd name="connsiteY8" fmla="*/ 3796937 h 3796937"/>
              <a:gd name="connsiteX0" fmla="*/ 0 w 3753394"/>
              <a:gd name="connsiteY0" fmla="*/ 0 h 3796937"/>
              <a:gd name="connsiteX1" fmla="*/ 1341120 w 3753394"/>
              <a:gd name="connsiteY1" fmla="*/ 8709 h 3796937"/>
              <a:gd name="connsiteX2" fmla="*/ 1611085 w 3753394"/>
              <a:gd name="connsiteY2" fmla="*/ 3762103 h 3796937"/>
              <a:gd name="connsiteX3" fmla="*/ 2690949 w 3753394"/>
              <a:gd name="connsiteY3" fmla="*/ 3500846 h 3796937"/>
              <a:gd name="connsiteX4" fmla="*/ 2952206 w 3753394"/>
              <a:gd name="connsiteY4" fmla="*/ 3657600 h 3796937"/>
              <a:gd name="connsiteX5" fmla="*/ 3222172 w 3753394"/>
              <a:gd name="connsiteY5" fmla="*/ 3735977 h 3796937"/>
              <a:gd name="connsiteX6" fmla="*/ 3483429 w 3753394"/>
              <a:gd name="connsiteY6" fmla="*/ 3762103 h 3796937"/>
              <a:gd name="connsiteX7" fmla="*/ 3753394 w 3753394"/>
              <a:gd name="connsiteY7" fmla="*/ 3796937 h 3796937"/>
              <a:gd name="connsiteX0" fmla="*/ 0 w 3753394"/>
              <a:gd name="connsiteY0" fmla="*/ 0 h 3796937"/>
              <a:gd name="connsiteX1" fmla="*/ 1341120 w 3753394"/>
              <a:gd name="connsiteY1" fmla="*/ 8709 h 3796937"/>
              <a:gd name="connsiteX2" fmla="*/ 1611085 w 3753394"/>
              <a:gd name="connsiteY2" fmla="*/ 3762103 h 3796937"/>
              <a:gd name="connsiteX3" fmla="*/ 2952206 w 3753394"/>
              <a:gd name="connsiteY3" fmla="*/ 3657600 h 3796937"/>
              <a:gd name="connsiteX4" fmla="*/ 3222172 w 3753394"/>
              <a:gd name="connsiteY4" fmla="*/ 3735977 h 3796937"/>
              <a:gd name="connsiteX5" fmla="*/ 3483429 w 3753394"/>
              <a:gd name="connsiteY5" fmla="*/ 3762103 h 3796937"/>
              <a:gd name="connsiteX6" fmla="*/ 3753394 w 3753394"/>
              <a:gd name="connsiteY6" fmla="*/ 3796937 h 3796937"/>
              <a:gd name="connsiteX0" fmla="*/ 0 w 3753394"/>
              <a:gd name="connsiteY0" fmla="*/ 0 h 3796937"/>
              <a:gd name="connsiteX1" fmla="*/ 1341120 w 3753394"/>
              <a:gd name="connsiteY1" fmla="*/ 8709 h 3796937"/>
              <a:gd name="connsiteX2" fmla="*/ 1611085 w 3753394"/>
              <a:gd name="connsiteY2" fmla="*/ 3762103 h 3796937"/>
              <a:gd name="connsiteX3" fmla="*/ 3222172 w 3753394"/>
              <a:gd name="connsiteY3" fmla="*/ 3735977 h 3796937"/>
              <a:gd name="connsiteX4" fmla="*/ 3483429 w 3753394"/>
              <a:gd name="connsiteY4" fmla="*/ 3762103 h 3796937"/>
              <a:gd name="connsiteX5" fmla="*/ 3753394 w 3753394"/>
              <a:gd name="connsiteY5" fmla="*/ 3796937 h 3796937"/>
              <a:gd name="connsiteX0" fmla="*/ 0 w 3753394"/>
              <a:gd name="connsiteY0" fmla="*/ 0 h 3762103"/>
              <a:gd name="connsiteX1" fmla="*/ 1341120 w 3753394"/>
              <a:gd name="connsiteY1" fmla="*/ 8709 h 3762103"/>
              <a:gd name="connsiteX2" fmla="*/ 1611085 w 3753394"/>
              <a:gd name="connsiteY2" fmla="*/ 3762103 h 3762103"/>
              <a:gd name="connsiteX3" fmla="*/ 3222172 w 3753394"/>
              <a:gd name="connsiteY3" fmla="*/ 3735977 h 3762103"/>
              <a:gd name="connsiteX4" fmla="*/ 3483429 w 3753394"/>
              <a:gd name="connsiteY4" fmla="*/ 3762103 h 3762103"/>
              <a:gd name="connsiteX5" fmla="*/ 3753394 w 3753394"/>
              <a:gd name="connsiteY5" fmla="*/ 3735977 h 3762103"/>
              <a:gd name="connsiteX0" fmla="*/ 0 w 3753394"/>
              <a:gd name="connsiteY0" fmla="*/ 0 h 3762103"/>
              <a:gd name="connsiteX1" fmla="*/ 1341120 w 3753394"/>
              <a:gd name="connsiteY1" fmla="*/ 8709 h 3762103"/>
              <a:gd name="connsiteX2" fmla="*/ 1611085 w 3753394"/>
              <a:gd name="connsiteY2" fmla="*/ 3762103 h 3762103"/>
              <a:gd name="connsiteX3" fmla="*/ 3222172 w 3753394"/>
              <a:gd name="connsiteY3" fmla="*/ 3735977 h 3762103"/>
              <a:gd name="connsiteX4" fmla="*/ 3753394 w 3753394"/>
              <a:gd name="connsiteY4" fmla="*/ 3735977 h 3762103"/>
              <a:gd name="connsiteX0" fmla="*/ 0 w 3753394"/>
              <a:gd name="connsiteY0" fmla="*/ 0 h 3762103"/>
              <a:gd name="connsiteX1" fmla="*/ 1341120 w 3753394"/>
              <a:gd name="connsiteY1" fmla="*/ 8709 h 3762103"/>
              <a:gd name="connsiteX2" fmla="*/ 1611085 w 3753394"/>
              <a:gd name="connsiteY2" fmla="*/ 3762103 h 3762103"/>
              <a:gd name="connsiteX3" fmla="*/ 3753394 w 3753394"/>
              <a:gd name="connsiteY3" fmla="*/ 3735977 h 3762103"/>
              <a:gd name="connsiteX0" fmla="*/ 0 w 3770811"/>
              <a:gd name="connsiteY0" fmla="*/ 0 h 3762103"/>
              <a:gd name="connsiteX1" fmla="*/ 1341120 w 3770811"/>
              <a:gd name="connsiteY1" fmla="*/ 8709 h 3762103"/>
              <a:gd name="connsiteX2" fmla="*/ 1611085 w 3770811"/>
              <a:gd name="connsiteY2" fmla="*/ 3762103 h 3762103"/>
              <a:gd name="connsiteX3" fmla="*/ 3770811 w 3770811"/>
              <a:gd name="connsiteY3" fmla="*/ 3753394 h 3762103"/>
              <a:gd name="connsiteX0" fmla="*/ 0 w 3770811"/>
              <a:gd name="connsiteY0" fmla="*/ 0 h 3762103"/>
              <a:gd name="connsiteX1" fmla="*/ 1387418 w 3770811"/>
              <a:gd name="connsiteY1" fmla="*/ 8709 h 3762103"/>
              <a:gd name="connsiteX2" fmla="*/ 1611085 w 3770811"/>
              <a:gd name="connsiteY2" fmla="*/ 3762103 h 3762103"/>
              <a:gd name="connsiteX3" fmla="*/ 3770811 w 3770811"/>
              <a:gd name="connsiteY3" fmla="*/ 3753394 h 3762103"/>
              <a:gd name="connsiteX0" fmla="*/ 0 w 3770811"/>
              <a:gd name="connsiteY0" fmla="*/ 0 h 3773678"/>
              <a:gd name="connsiteX1" fmla="*/ 1387418 w 3770811"/>
              <a:gd name="connsiteY1" fmla="*/ 8709 h 3773678"/>
              <a:gd name="connsiteX2" fmla="*/ 1587936 w 3770811"/>
              <a:gd name="connsiteY2" fmla="*/ 3773678 h 3773678"/>
              <a:gd name="connsiteX3" fmla="*/ 3770811 w 3770811"/>
              <a:gd name="connsiteY3" fmla="*/ 3753394 h 3773678"/>
              <a:gd name="connsiteX0" fmla="*/ 0 w 3770811"/>
              <a:gd name="connsiteY0" fmla="*/ 0 h 3762104"/>
              <a:gd name="connsiteX1" fmla="*/ 1387418 w 3770811"/>
              <a:gd name="connsiteY1" fmla="*/ 8709 h 3762104"/>
              <a:gd name="connsiteX2" fmla="*/ 1576361 w 3770811"/>
              <a:gd name="connsiteY2" fmla="*/ 3762104 h 3762104"/>
              <a:gd name="connsiteX3" fmla="*/ 3770811 w 3770811"/>
              <a:gd name="connsiteY3" fmla="*/ 3753394 h 3762104"/>
            </a:gdLst>
            <a:ahLst/>
            <a:cxnLst>
              <a:cxn ang="0">
                <a:pos x="connsiteX0" y="connsiteY0"/>
              </a:cxn>
              <a:cxn ang="0">
                <a:pos x="connsiteX1" y="connsiteY1"/>
              </a:cxn>
              <a:cxn ang="0">
                <a:pos x="connsiteX2" y="connsiteY2"/>
              </a:cxn>
              <a:cxn ang="0">
                <a:pos x="connsiteX3" y="connsiteY3"/>
              </a:cxn>
            </a:cxnLst>
            <a:rect l="l" t="t" r="r" b="b"/>
            <a:pathLst>
              <a:path w="3770811" h="3762104">
                <a:moveTo>
                  <a:pt x="0" y="0"/>
                </a:moveTo>
                <a:lnTo>
                  <a:pt x="1387418" y="8709"/>
                </a:lnTo>
                <a:lnTo>
                  <a:pt x="1576361" y="3762104"/>
                </a:lnTo>
                <a:lnTo>
                  <a:pt x="3770811" y="3753394"/>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8" name="Title 1"/>
          <p:cNvSpPr txBox="1">
            <a:spLocks/>
          </p:cNvSpPr>
          <p:nvPr/>
        </p:nvSpPr>
        <p:spPr>
          <a:xfrm>
            <a:off x="323528" y="-710910"/>
            <a:ext cx="8380205"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da-DK" sz="3600" dirty="0"/>
              <a:t>This is a </a:t>
            </a:r>
            <a:r>
              <a:rPr lang="da-DK" sz="3600" dirty="0" err="1"/>
              <a:t>good</a:t>
            </a:r>
            <a:r>
              <a:rPr lang="da-DK" sz="3600" dirty="0"/>
              <a:t> </a:t>
            </a:r>
            <a:r>
              <a:rPr lang="da-DK" sz="3600" dirty="0" err="1"/>
              <a:t>thing</a:t>
            </a:r>
            <a:r>
              <a:rPr lang="da-DK" sz="3600" dirty="0"/>
              <a:t> (for genebank managers) </a:t>
            </a:r>
            <a:endParaRPr lang="en-US" sz="3600" dirty="0"/>
          </a:p>
        </p:txBody>
      </p:sp>
      <p:sp>
        <p:nvSpPr>
          <p:cNvPr id="9" name="Right Arrow 8"/>
          <p:cNvSpPr/>
          <p:nvPr/>
        </p:nvSpPr>
        <p:spPr>
          <a:xfrm>
            <a:off x="1619672" y="5517232"/>
            <a:ext cx="6624736" cy="1008112"/>
          </a:xfrm>
          <a:prstGeom prs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schemeClr val="accent5"/>
              </a:solidFill>
              <a:latin typeface="Calibri"/>
            </a:endParaRPr>
          </a:p>
        </p:txBody>
      </p:sp>
      <p:sp>
        <p:nvSpPr>
          <p:cNvPr id="10" name="Rectangle 9"/>
          <p:cNvSpPr/>
          <p:nvPr/>
        </p:nvSpPr>
        <p:spPr>
          <a:xfrm>
            <a:off x="3491880" y="5662991"/>
            <a:ext cx="3024336" cy="646331"/>
          </a:xfrm>
          <a:prstGeom prst="rect">
            <a:avLst/>
          </a:prstGeom>
          <a:noFill/>
        </p:spPr>
        <p:txBody>
          <a:bodyPr wrap="square" lIns="91440" tIns="45720" rIns="91440" bIns="45720">
            <a:spAutoFit/>
          </a:bodyPr>
          <a:lstStyle/>
          <a:p>
            <a:pPr algn="ctr" defTabSz="914400">
              <a:defRPr/>
            </a:pPr>
            <a:r>
              <a:rPr lang="en-US" sz="3600" dirty="0">
                <a:ln w="0"/>
              </a:rPr>
              <a:t>Storage</a:t>
            </a:r>
          </a:p>
        </p:txBody>
      </p:sp>
      <p:cxnSp>
        <p:nvCxnSpPr>
          <p:cNvPr id="3" name="Straight Connector 2"/>
          <p:cNvCxnSpPr/>
          <p:nvPr/>
        </p:nvCxnSpPr>
        <p:spPr>
          <a:xfrm>
            <a:off x="3722914" y="1436914"/>
            <a:ext cx="180000" cy="36000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6984" y="1451574"/>
            <a:ext cx="180000" cy="36000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208997" y="1447800"/>
            <a:ext cx="497987"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0535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1000"/>
                                        <p:tgtEl>
                                          <p:spTgt spid="3"/>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1000"/>
                                        <p:tgtEl>
                                          <p:spTgt spid="14"/>
                                        </p:tgtEl>
                                      </p:cBhvr>
                                    </p:animEffect>
                                  </p:childTnLst>
                                </p:cTn>
                              </p:par>
                            </p:childTnLst>
                          </p:cTn>
                        </p:par>
                        <p:par>
                          <p:cTn id="17" fill="hold">
                            <p:stCondLst>
                              <p:cond delay="2000"/>
                            </p:stCondLst>
                            <p:childTnLst>
                              <p:par>
                                <p:cTn id="18" presetID="22" presetClass="entr" presetSubtype="1"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EMPLAFYSLIDEID" val="636338072960182252"/>
</p:tagLst>
</file>

<file path=ppt/tags/tag2.xml><?xml version="1.0" encoding="utf-8"?>
<p:tagLst xmlns:a="http://schemas.openxmlformats.org/drawingml/2006/main" xmlns:r="http://schemas.openxmlformats.org/officeDocument/2006/relationships" xmlns:p="http://schemas.openxmlformats.org/presentationml/2006/main">
  <p:tag name="TEMPLAFYSLIDEID" val="636338072960182252"/>
</p:tagLst>
</file>

<file path=ppt/theme/theme1.xml><?xml version="1.0" encoding="utf-8"?>
<a:theme xmlns:a="http://schemas.openxmlformats.org/drawingml/2006/main" name="AU 16:9">
  <a:themeElements>
    <a:clrScheme name="Custom 1">
      <a:dk1>
        <a:srgbClr val="000000"/>
      </a:dk1>
      <a:lt1>
        <a:srgbClr val="FFFFFF"/>
      </a:lt1>
      <a:dk2>
        <a:srgbClr val="002546"/>
      </a:dk2>
      <a:lt2>
        <a:srgbClr val="002546"/>
      </a:lt2>
      <a:accent1>
        <a:srgbClr val="0A1439"/>
      </a:accent1>
      <a:accent2>
        <a:srgbClr val="183D83"/>
      </a:accent2>
      <a:accent3>
        <a:srgbClr val="87D1F4"/>
      </a:accent3>
      <a:accent4>
        <a:srgbClr val="33525F"/>
      </a:accent4>
      <a:accent5>
        <a:srgbClr val="548195"/>
      </a:accent5>
      <a:accent6>
        <a:srgbClr val="C6C6C6"/>
      </a:accent6>
      <a:hlink>
        <a:srgbClr val="FFFFFF"/>
      </a:hlink>
      <a:folHlink>
        <a:srgbClr val="03428E"/>
      </a:folHlink>
    </a:clrScheme>
    <a:fontScheme name="AU 2017">
      <a:majorFont>
        <a:latin typeface="AU Passata Light"/>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1778" cap="flat" cmpd="sng" algn="ctr">
          <a:solidFill>
            <a:schemeClr val="accent2"/>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noAutofit/>
      </a:bodyPr>
      <a:lstStyle>
        <a:defPPr marL="0" marR="0" indent="0" algn="l" defTabSz="914400" rtl="0" eaLnBrk="1" fontAlgn="base" latinLnBrk="0" hangingPunct="1">
          <a:lnSpc>
            <a:spcPct val="95000"/>
          </a:lnSpc>
          <a:spcBef>
            <a:spcPct val="0"/>
          </a:spcBef>
          <a:spcAft>
            <a:spcPct val="0"/>
          </a:spcAft>
          <a:buClrTx/>
          <a:buSzTx/>
          <a:buFont typeface="AU Passata" pitchFamily="34" charset="0"/>
          <a:buNone/>
          <a:tabLst/>
          <a:defRPr kumimoji="0" sz="1600" b="0" i="0" u="none" strike="noStrike" cap="none" normalizeH="0" baseline="0" dirty="0" err="1">
            <a:ln>
              <a:noFill/>
            </a:ln>
            <a:solidFill>
              <a:schemeClr val="bg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a:ln>
              <a:noFill/>
            </a:ln>
            <a:solidFill>
              <a:schemeClr val="tx1"/>
            </a:solidFill>
            <a:effectLst/>
            <a:latin typeface="AU Passata" pitchFamily="34" charset="0"/>
          </a:defRPr>
        </a:defPPr>
      </a:lstStyle>
    </a:lnDef>
    <a:txDef>
      <a:spPr>
        <a:noFill/>
      </a:spPr>
      <a:bodyPr wrap="square" lIns="0" tIns="0" rIns="0" bIns="0" rtlCol="0">
        <a:spAutoFit/>
      </a:bodyPr>
      <a:lstStyle>
        <a:defPPr>
          <a:lnSpc>
            <a:spcPct val="95000"/>
          </a:lnSpc>
          <a:defRPr sz="1600" dirty="0">
            <a:latin typeface="+mn-lt"/>
          </a:defRPr>
        </a:defPPr>
      </a:lstStyle>
    </a:txDef>
  </a:objectDefaults>
  <a:extraClrSchemeLst/>
  <a:extLst>
    <a:ext uri="{05A4C25C-085E-4340-85A3-A5531E510DB2}">
      <thm15:themeFamily xmlns:thm15="http://schemas.microsoft.com/office/thememl/2012/main" name="AU PowerPoint Template 16-9.potx" id="{7A6F7BDC-B87C-43B1-A03F-8FC29EB8E4AA}" vid="{0342C178-0357-4DD1-B9D7-A15D067ACA9C}"/>
    </a:ext>
  </a:extLst>
</a:theme>
</file>

<file path=ppt/theme/theme2.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3.xml><?xml version="1.0" encoding="utf-8"?>
<a:theme xmlns:a="http://schemas.openxmlformats.org/drawingml/2006/main" name="UoR Theme">
  <a:themeElements>
    <a:clrScheme name="LIMITLESS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UoR-PP-Template-STANDARD-WIDTH-NO-ANIMATION-v-25" id="{66C9897E-CA9D-4B24-A960-006F6CE48075}" vid="{30CE657A-7D4D-4C7B-8AC5-408953D59C5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FA6A795B3264D4F859ECB954B11F065" ma:contentTypeVersion="12" ma:contentTypeDescription="Opret et nyt dokument." ma:contentTypeScope="" ma:versionID="ed3a8f0474b24d8beef9cdc0a4c53dfd">
  <xsd:schema xmlns:xsd="http://www.w3.org/2001/XMLSchema" xmlns:xs="http://www.w3.org/2001/XMLSchema" xmlns:p="http://schemas.microsoft.com/office/2006/metadata/properties" xmlns:ns3="84f42352-3182-481c-87ea-4ab76f0f3ad6" xmlns:ns4="fce77e05-e53d-40e3-924c-010633414056" targetNamespace="http://schemas.microsoft.com/office/2006/metadata/properties" ma:root="true" ma:fieldsID="176e83c3fd71de6b75a12d3e2f55c7a0" ns3:_="" ns4:_="">
    <xsd:import namespace="84f42352-3182-481c-87ea-4ab76f0f3ad6"/>
    <xsd:import namespace="fce77e05-e53d-40e3-924c-010633414056"/>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f42352-3182-481c-87ea-4ab76f0f3a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ce77e05-e53d-40e3-924c-010633414056" elementFormDefault="qualified">
    <xsd:import namespace="http://schemas.microsoft.com/office/2006/documentManagement/types"/>
    <xsd:import namespace="http://schemas.microsoft.com/office/infopath/2007/PartnerControls"/>
    <xsd:element name="SharedWithUsers" ma:index="17"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lt med detaljer" ma:internalName="SharedWithDetails" ma:readOnly="true">
      <xsd:simpleType>
        <xsd:restriction base="dms:Note">
          <xsd:maxLength value="255"/>
        </xsd:restriction>
      </xsd:simpleType>
    </xsd:element>
    <xsd:element name="SharingHintHash" ma:index="19" nillable="true" ma:displayName="Hashværdi for deling"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56EB69D-7DCD-498E-88A2-1B7F48A848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f42352-3182-481c-87ea-4ab76f0f3ad6"/>
    <ds:schemaRef ds:uri="fce77e05-e53d-40e3-924c-0106334140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630D6B0-3E26-48FC-97F2-001E8DF3D326}">
  <ds:schemaRefs>
    <ds:schemaRef ds:uri="http://schemas.microsoft.com/office/2006/documentManagement/types"/>
    <ds:schemaRef ds:uri="http://purl.org/dc/dcmitype/"/>
    <ds:schemaRef ds:uri="http://purl.org/dc/terms/"/>
    <ds:schemaRef ds:uri="http://schemas.microsoft.com/office/infopath/2007/PartnerControls"/>
    <ds:schemaRef ds:uri="http://schemas.openxmlformats.org/package/2006/metadata/core-properties"/>
    <ds:schemaRef ds:uri="fce77e05-e53d-40e3-924c-010633414056"/>
    <ds:schemaRef ds:uri="http://schemas.microsoft.com/office/2006/metadata/properties"/>
    <ds:schemaRef ds:uri="84f42352-3182-481c-87ea-4ab76f0f3ad6"/>
    <ds:schemaRef ds:uri="http://www.w3.org/XML/1998/namespace"/>
    <ds:schemaRef ds:uri="http://purl.org/dc/elements/1.1/"/>
  </ds:schemaRefs>
</ds:datastoreItem>
</file>

<file path=customXml/itemProps3.xml><?xml version="1.0" encoding="utf-8"?>
<ds:datastoreItem xmlns:ds="http://schemas.openxmlformats.org/officeDocument/2006/customXml" ds:itemID="{BD0A25AC-732C-402B-8439-E86F8339228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Retrospect</Template>
  <TotalTime>2861</TotalTime>
  <Words>2626</Words>
  <Application>Microsoft Macintosh PowerPoint</Application>
  <PresentationFormat>On-screen Show (4:3)</PresentationFormat>
  <Paragraphs>331</Paragraphs>
  <Slides>44</Slides>
  <Notes>44</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44</vt:i4>
      </vt:variant>
    </vt:vector>
  </HeadingPairs>
  <TitlesOfParts>
    <vt:vector size="57" baseType="lpstr">
      <vt:lpstr>Arial</vt:lpstr>
      <vt:lpstr>AU Passata</vt:lpstr>
      <vt:lpstr>AU Passata Light</vt:lpstr>
      <vt:lpstr>Calibri</vt:lpstr>
      <vt:lpstr>Calibri Light</vt:lpstr>
      <vt:lpstr>Effra</vt:lpstr>
      <vt:lpstr>Effra Bold</vt:lpstr>
      <vt:lpstr>Effra Light</vt:lpstr>
      <vt:lpstr>Times New Roman</vt:lpstr>
      <vt:lpstr>Wingdings</vt:lpstr>
      <vt:lpstr>AU 16:9</vt:lpstr>
      <vt:lpstr>Retrospect</vt:lpstr>
      <vt:lpstr>UoR Theme</vt:lpstr>
      <vt:lpstr>Seed survival in storage:  a deep dive into the factors that influence seed longevity</vt:lpstr>
      <vt:lpstr>Definitions</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Acknowledgements</vt:lpstr>
    </vt:vector>
  </TitlesOfParts>
  <Company>Aarhus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Three things to know about seed longevity that will save your collection</dc:title>
  <dc:creator>Fiona Hay</dc:creator>
  <cp:lastModifiedBy>Marta Millere</cp:lastModifiedBy>
  <cp:revision>280</cp:revision>
  <dcterms:created xsi:type="dcterms:W3CDTF">2021-01-21T10:05:35Z</dcterms:created>
  <dcterms:modified xsi:type="dcterms:W3CDTF">2022-09-07T06:13:27Z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0x010100BFA6A795B3264D4F859ECB954B11F065</vt:lpwstr>
  </property>
</Properties>
</file>