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15" r:id="rId2"/>
    <p:sldId id="888" r:id="rId3"/>
    <p:sldId id="900" r:id="rId4"/>
    <p:sldId id="257" r:id="rId5"/>
    <p:sldId id="889" r:id="rId6"/>
    <p:sldId id="906" r:id="rId7"/>
    <p:sldId id="915" r:id="rId8"/>
    <p:sldId id="916" r:id="rId9"/>
    <p:sldId id="917" r:id="rId10"/>
    <p:sldId id="702" r:id="rId11"/>
    <p:sldId id="719" r:id="rId12"/>
    <p:sldId id="723" r:id="rId13"/>
    <p:sldId id="908" r:id="rId14"/>
    <p:sldId id="905" r:id="rId15"/>
    <p:sldId id="890" r:id="rId16"/>
    <p:sldId id="903" r:id="rId17"/>
    <p:sldId id="904" r:id="rId18"/>
    <p:sldId id="910" r:id="rId19"/>
    <p:sldId id="911" r:id="rId20"/>
    <p:sldId id="891" r:id="rId21"/>
    <p:sldId id="907" r:id="rId22"/>
    <p:sldId id="912" r:id="rId23"/>
    <p:sldId id="893" r:id="rId24"/>
    <p:sldId id="901" r:id="rId25"/>
    <p:sldId id="895" r:id="rId26"/>
    <p:sldId id="896" r:id="rId27"/>
    <p:sldId id="897" r:id="rId28"/>
    <p:sldId id="898" r:id="rId29"/>
    <p:sldId id="914" r:id="rId30"/>
    <p:sldId id="899" r:id="rId31"/>
    <p:sldId id="8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723"/>
    <a:srgbClr val="0E5ABA"/>
    <a:srgbClr val="103064"/>
    <a:srgbClr val="57C0FF"/>
    <a:srgbClr val="E6F4FC"/>
    <a:srgbClr val="182143"/>
    <a:srgbClr val="0B4189"/>
    <a:srgbClr val="B3DAF4"/>
    <a:srgbClr val="6CECFF"/>
    <a:srgbClr val="07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11F10-9C67-4EF0-902A-AA5A642E81E2}" v="691" dt="2021-06-17T09:41:14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95238" autoAdjust="0"/>
  </p:normalViewPr>
  <p:slideViewPr>
    <p:cSldViewPr snapToGrid="0" snapToObjects="1">
      <p:cViewPr varScale="1">
        <p:scale>
          <a:sx n="119" d="100"/>
          <a:sy n="119" d="100"/>
        </p:scale>
        <p:origin x="224" y="2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3080-31E8-EA4D-80A8-BA479B222236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D1898-E2F2-154B-93A2-D1120F0E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4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D1898-E2F2-154B-93A2-D1120F0E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D1898-E2F2-154B-93A2-D1120F0E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 Cover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1-28 at 19.05.27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237" y="340047"/>
            <a:ext cx="2887896" cy="1894384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9396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1030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1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0 Title_text(2x)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6279" y="1954622"/>
            <a:ext cx="10759915" cy="12614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b="1" baseline="0">
                <a:solidFill>
                  <a:srgbClr val="071E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24" y="4"/>
            <a:ext cx="12222464" cy="1476959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496279" y="3216083"/>
            <a:ext cx="10759915" cy="23133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780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1800" b="0" i="0" baseline="0">
                <a:solidFill>
                  <a:srgbClr val="071E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 descr="bg_blu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695"/>
          <a:stretch/>
        </p:blipFill>
        <p:spPr>
          <a:xfrm rot="10800000">
            <a:off x="6126788" y="-1"/>
            <a:ext cx="6096000" cy="14769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6529" y="298769"/>
            <a:ext cx="9889051" cy="7820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1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1 Title_text(2x) (S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66" y="1435022"/>
            <a:ext cx="9656479" cy="543835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6279" y="1954622"/>
            <a:ext cx="10759915" cy="12614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b="1" baseline="0">
                <a:solidFill>
                  <a:srgbClr val="071E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24" y="4"/>
            <a:ext cx="12222464" cy="1476959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496279" y="3216083"/>
            <a:ext cx="10759915" cy="23133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780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1800" b="0" i="0" baseline="0">
                <a:solidFill>
                  <a:srgbClr val="071E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 descr="bg_blu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696"/>
          <a:stretch/>
        </p:blipFill>
        <p:spPr>
          <a:xfrm rot="10800000">
            <a:off x="6126788" y="3"/>
            <a:ext cx="6096000" cy="147695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6529" y="298769"/>
            <a:ext cx="9889051" cy="7820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2 Title_text(2x) (crop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739" y="1373545"/>
            <a:ext cx="9766415" cy="549360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6279" y="1954622"/>
            <a:ext cx="10759915" cy="12614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b="1" baseline="0">
                <a:solidFill>
                  <a:srgbClr val="071E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24" y="4"/>
            <a:ext cx="12222464" cy="1476959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496279" y="3216083"/>
            <a:ext cx="10759915" cy="23133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780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1800" b="0" i="0" baseline="0">
                <a:solidFill>
                  <a:srgbClr val="071E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 descr="bg_blu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696"/>
          <a:stretch/>
        </p:blipFill>
        <p:spPr>
          <a:xfrm rot="10800000">
            <a:off x="6126788" y="3"/>
            <a:ext cx="6096000" cy="147695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6529" y="298769"/>
            <a:ext cx="9889051" cy="7820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2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0 Title_tex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4" y="4"/>
            <a:ext cx="12222464" cy="1476959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496279" y="1941552"/>
            <a:ext cx="10759915" cy="443705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780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defRPr sz="2400" b="1" i="0" baseline="0">
                <a:solidFill>
                  <a:srgbClr val="071E41"/>
                </a:solidFill>
              </a:defRPr>
            </a:lvl1pPr>
            <a:lvl2pPr marL="800100" indent="-342900">
              <a:spcBef>
                <a:spcPts val="0"/>
              </a:spcBef>
              <a:buFont typeface="Wingdings" panose="05000000000000000000" pitchFamily="2" charset="2"/>
              <a:buChar char="Ø"/>
              <a:defRPr sz="2000" b="0"/>
            </a:lvl2pPr>
            <a:lvl3pPr marL="1200150" indent="-285750">
              <a:buFont typeface="Arial" panose="020B0604020202020204" pitchFamily="34" charset="0"/>
              <a:buChar char="•"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</a:t>
            </a:r>
          </a:p>
          <a:p>
            <a:pPr lvl="2"/>
            <a:r>
              <a:rPr lang="en-GB" dirty="0"/>
              <a:t>Third</a:t>
            </a:r>
          </a:p>
        </p:txBody>
      </p:sp>
      <p:pic>
        <p:nvPicPr>
          <p:cNvPr id="5" name="Picture 4" descr="bg_blu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696"/>
          <a:stretch/>
        </p:blipFill>
        <p:spPr>
          <a:xfrm rot="10800000">
            <a:off x="6126788" y="3"/>
            <a:ext cx="6096000" cy="147695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6529" y="298769"/>
            <a:ext cx="9889051" cy="7820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7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1 Title_text (S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66" y="1435022"/>
            <a:ext cx="9656479" cy="543835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24" y="4"/>
            <a:ext cx="12222464" cy="1476959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496279" y="1941553"/>
            <a:ext cx="10759915" cy="23133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780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 b="0" i="0" baseline="0">
                <a:solidFill>
                  <a:srgbClr val="071E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 descr="bg_blu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695"/>
          <a:stretch/>
        </p:blipFill>
        <p:spPr>
          <a:xfrm rot="10800000">
            <a:off x="6126788" y="-1"/>
            <a:ext cx="6096000" cy="147696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6529" y="298769"/>
            <a:ext cx="9889051" cy="7820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7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2 Title_text (crop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739" y="1373545"/>
            <a:ext cx="9766415" cy="54936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24" y="4"/>
            <a:ext cx="12222464" cy="1476959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>
          <a:xfrm>
            <a:off x="496279" y="1941553"/>
            <a:ext cx="10759915" cy="231334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7800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 b="0" i="0" baseline="0">
                <a:solidFill>
                  <a:srgbClr val="071E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bg_blu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696"/>
          <a:stretch/>
        </p:blipFill>
        <p:spPr>
          <a:xfrm rot="10800000">
            <a:off x="6126788" y="3"/>
            <a:ext cx="6096000" cy="147695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6529" y="298769"/>
            <a:ext cx="9889051" cy="7820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865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6529" y="298769"/>
            <a:ext cx="9889051" cy="7820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71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6524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92201"/>
            <a:ext cx="11335657" cy="4851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spcBef>
                <a:spcPts val="0"/>
              </a:spcBef>
              <a:defRPr sz="2200"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0"/>
              </a:spcBef>
              <a:defRPr sz="2000">
                <a:latin typeface="Calibri" pitchFamily="34" charset="0"/>
              </a:defRPr>
            </a:lvl3pPr>
            <a:lvl4pPr>
              <a:spcBef>
                <a:spcPts val="0"/>
              </a:spcBef>
              <a:defRPr sz="2000">
                <a:latin typeface="Calibri" pitchFamily="34" charset="0"/>
              </a:defRPr>
            </a:lvl4pPr>
            <a:lvl5pPr>
              <a:spcBef>
                <a:spcPts val="0"/>
              </a:spcBef>
              <a:defRPr sz="2000">
                <a:latin typeface="Calibri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292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7A2CC-6310-4B32-8E8E-6393624E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2DF6-CC34-4880-9FDE-CE4653568FD0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F7499-72CB-45A6-871D-D1F58D48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92C48-905C-4391-BE4B-0C521642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8B2B-F182-4F6C-97BD-E9FFCA76D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9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Cover Slide (S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04543" cy="6873376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9396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1030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creen Shot 2015-01-28 at 19.05.27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237" y="340047"/>
            <a:ext cx="2887896" cy="18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5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Cover Slide (crop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" y="9153"/>
            <a:ext cx="12192000" cy="6858000"/>
          </a:xfrm>
          <a:prstGeom prst="rect">
            <a:avLst/>
          </a:prstGeom>
        </p:spPr>
      </p:pic>
      <p:pic>
        <p:nvPicPr>
          <p:cNvPr id="9" name="Picture 8" descr="Screen Shot 2015-01-28 at 19.05.27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237" y="340047"/>
            <a:ext cx="2887896" cy="1894384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29396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rgbClr val="1030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9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871200" y="3262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8" name="Picture 7" descr="partners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4" r="3305"/>
          <a:stretch/>
        </p:blipFill>
        <p:spPr>
          <a:xfrm>
            <a:off x="0" y="423894"/>
            <a:ext cx="12192000" cy="623620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2852529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110" dirty="0">
                <a:solidFill>
                  <a:srgbClr val="FFFFFF"/>
                </a:solidFill>
                <a:latin typeface="Calibri"/>
                <a:cs typeface="Calibri"/>
              </a:rPr>
              <a:t>THANK YOU</a:t>
            </a:r>
          </a:p>
        </p:txBody>
      </p:sp>
      <p:pic>
        <p:nvPicPr>
          <p:cNvPr id="10" name="Picture 9" descr="Logo-vertical-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18"/>
          <a:stretch/>
        </p:blipFill>
        <p:spPr>
          <a:xfrm>
            <a:off x="4538134" y="423894"/>
            <a:ext cx="3115733" cy="249825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5959426"/>
            <a:ext cx="1219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spc="110" dirty="0">
                <a:solidFill>
                  <a:srgbClr val="FFFFFF"/>
                </a:solidFill>
                <a:latin typeface="+mn-lt"/>
                <a:cs typeface="Calibri"/>
              </a:rPr>
              <a:t>WWW.CROPTRUST.ORG</a:t>
            </a:r>
            <a:endParaRPr lang="en-US" sz="1400" b="1" spc="1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26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ro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5554134" y="58702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096002" y="1663"/>
            <a:ext cx="6112933" cy="6876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"/>
            <a:ext cx="6096000" cy="6877923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 descr="bg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664"/>
            <a:ext cx="6096000" cy="4572000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238" y="1862246"/>
            <a:ext cx="4425236" cy="1974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0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Content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6096000" cy="6865405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 descr="bg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384" y="2293404"/>
            <a:ext cx="6096000" cy="4572000"/>
          </a:xfrm>
          <a:prstGeom prst="rect">
            <a:avLst/>
          </a:prstGeom>
        </p:spPr>
      </p:pic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6096001" y="2"/>
            <a:ext cx="6112935" cy="687217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31" y="2120481"/>
            <a:ext cx="5076895" cy="3523963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3204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200" b="0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03390" y="5581740"/>
            <a:ext cx="368771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46859" y="5679921"/>
            <a:ext cx="3264824" cy="564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i="1">
                <a:solidFill>
                  <a:srgbClr val="071E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6531" y="573369"/>
            <a:ext cx="5076895" cy="15471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7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Content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65405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bg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384" y="2293404"/>
            <a:ext cx="6096000" cy="4572000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663"/>
            <a:ext cx="6112933" cy="4868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31" y="2120481"/>
            <a:ext cx="5076895" cy="3523963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3204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/>
              <a:buChar char="•"/>
              <a:defRPr sz="2200" b="0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62987" y="5268656"/>
            <a:ext cx="4167933" cy="1214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i="1">
                <a:solidFill>
                  <a:srgbClr val="071E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6531" y="573369"/>
            <a:ext cx="5076895" cy="15471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9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_picture(x2)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096003" y="1664"/>
            <a:ext cx="6095999" cy="3433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096003" y="3435048"/>
            <a:ext cx="6095999" cy="3433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6000" cy="6865405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bg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384" y="2293404"/>
            <a:ext cx="6096000" cy="45720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31" y="2120481"/>
            <a:ext cx="5076895" cy="3523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2200" b="0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095997" y="5581740"/>
            <a:ext cx="2935115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6096007" y="2170495"/>
            <a:ext cx="2935104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46859" y="2273698"/>
            <a:ext cx="2701267" cy="564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0" i="1">
                <a:solidFill>
                  <a:srgbClr val="071E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46859" y="5691048"/>
            <a:ext cx="2701267" cy="542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0" i="1">
                <a:solidFill>
                  <a:srgbClr val="071E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6531" y="573369"/>
            <a:ext cx="5076895" cy="15471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6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_picture(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/>
          </p:nvPr>
        </p:nvSpPr>
        <p:spPr>
          <a:xfrm>
            <a:off x="6094851" y="3439275"/>
            <a:ext cx="6104356" cy="3433384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096003" y="1"/>
            <a:ext cx="3047999" cy="3440759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6000" cy="6865405"/>
          </a:xfrm>
          <a:prstGeom prst="rect">
            <a:avLst/>
          </a:prstGeom>
          <a:gradFill flip="none" rotWithShape="1">
            <a:gsLst>
              <a:gs pos="0">
                <a:srgbClr val="0A2551"/>
              </a:gs>
              <a:gs pos="100000">
                <a:srgbClr val="00142D"/>
              </a:gs>
            </a:gsLst>
            <a:lin ang="192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bg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384" y="2293404"/>
            <a:ext cx="6096000" cy="45720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31" y="2120481"/>
            <a:ext cx="5076895" cy="3523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2200" b="0" i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9142742" y="-1557"/>
            <a:ext cx="3056465" cy="3440759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6531" y="573369"/>
            <a:ext cx="5076895" cy="154711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1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40BE-EDD3-554B-B148-F214A3902DB5}" type="datetimeFigureOut">
              <a:rPr lang="en-US" smtClean="0"/>
              <a:t>9/7/22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13955-DCEE-604B-9575-1A58A457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5" r:id="rId3"/>
    <p:sldLayoutId id="2147483650" r:id="rId4"/>
    <p:sldLayoutId id="2147483651" r:id="rId5"/>
    <p:sldLayoutId id="2147483660" r:id="rId6"/>
    <p:sldLayoutId id="2147483656" r:id="rId7"/>
    <p:sldLayoutId id="2147483657" r:id="rId8"/>
    <p:sldLayoutId id="2147483662" r:id="rId9"/>
    <p:sldLayoutId id="2147483669" r:id="rId10"/>
    <p:sldLayoutId id="2147483658" r:id="rId11"/>
    <p:sldLayoutId id="2147483667" r:id="rId12"/>
    <p:sldLayoutId id="2147483670" r:id="rId13"/>
    <p:sldLayoutId id="2147483666" r:id="rId14"/>
    <p:sldLayoutId id="2147483668" r:id="rId15"/>
    <p:sldLayoutId id="2147483654" r:id="rId16"/>
    <p:sldLayoutId id="2147483672" r:id="rId17"/>
    <p:sldLayoutId id="214748367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oster_ba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cellenceinbreeding.org/sites/default/files/manual/EiB-M2_Germplasm%20%20%20trait%20introgression_01-06-20.pd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P\2016\2016-01\2016-01-31 IRRI farm seed mult\IMG_4840.JPG">
            <a:extLst>
              <a:ext uri="{FF2B5EF4-FFF2-40B4-BE49-F238E27FC236}">
                <a16:creationId xmlns:a16="http://schemas.microsoft.com/office/drawing/2014/main" id="{5008BF98-5CCB-4938-B072-4CEAB0973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58013" y="3619500"/>
            <a:ext cx="9144000" cy="2526324"/>
          </a:xfrm>
          <a:solidFill>
            <a:schemeClr val="bg1"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900" dirty="0"/>
              <a:t>The future of genebanks:</a:t>
            </a:r>
            <a:br>
              <a:rPr lang="en-GB" sz="4900" dirty="0"/>
            </a:br>
            <a:r>
              <a:rPr lang="en-GB" sz="3600" dirty="0"/>
              <a:t>How far should the CGIAR genebanks dare to go?</a:t>
            </a:r>
            <a:br>
              <a:rPr lang="en-GB" dirty="0"/>
            </a:br>
            <a:br>
              <a:rPr lang="en-US" dirty="0"/>
            </a:br>
            <a:r>
              <a:rPr lang="en-US" sz="27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Ruaraidh Sackville Hamilton</a:t>
            </a:r>
            <a:br>
              <a:rPr lang="en-US" sz="2700" b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7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17 June 2021</a:t>
            </a:r>
          </a:p>
        </p:txBody>
      </p:sp>
      <p:pic>
        <p:nvPicPr>
          <p:cNvPr id="4" name="Picture 3" descr="Logo-vertical-white.png">
            <a:extLst>
              <a:ext uri="{FF2B5EF4-FFF2-40B4-BE49-F238E27FC236}">
                <a16:creationId xmlns:a16="http://schemas.microsoft.com/office/drawing/2014/main" id="{52EB04C7-5485-40AE-B6B2-9746E9FFAD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18"/>
          <a:stretch/>
        </p:blipFill>
        <p:spPr>
          <a:xfrm>
            <a:off x="4434439" y="46831"/>
            <a:ext cx="3115733" cy="24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>
          <a:xfrm>
            <a:off x="1896209" y="1941553"/>
            <a:ext cx="8566637" cy="444861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In rice:</a:t>
            </a:r>
          </a:p>
          <a:p>
            <a:r>
              <a:rPr lang="en-GB" dirty="0"/>
              <a:t>~ 50,000 gene models</a:t>
            </a:r>
          </a:p>
          <a:p>
            <a:r>
              <a:rPr lang="en-GB" dirty="0"/>
              <a:t>On average, ~ 10 functionally distinct variants at each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					         potentially distinct phenotypes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Don’t underestimate the amount of diversity!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0224" y="4662599"/>
                <a:ext cx="3057076" cy="113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/>
                            </a:rPr>
                            <m:t>𝑖</m:t>
                          </m:r>
                          <m:r>
                            <a:rPr lang="en-GB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2400" i="1">
                              <a:latin typeface="Cambria Math"/>
                            </a:rPr>
                            <m:t>50000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37,000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24" y="4662599"/>
                <a:ext cx="3057076" cy="1135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3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03D4C9-9F41-4277-8BDB-1D42D6707DF8}"/>
              </a:ext>
            </a:extLst>
          </p:cNvPr>
          <p:cNvSpPr txBox="1">
            <a:spLocks/>
          </p:cNvSpPr>
          <p:nvPr/>
        </p:nvSpPr>
        <p:spPr>
          <a:xfrm>
            <a:off x="1845129" y="2449372"/>
            <a:ext cx="5643188" cy="100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2873375" algn="ctr"/>
              </a:tabLst>
            </a:pPr>
            <a:r>
              <a:rPr lang="en-GB" sz="2400" dirty="0"/>
              <a:t>Diameter of universe</a:t>
            </a:r>
          </a:p>
          <a:p>
            <a:pPr marL="0" indent="0" algn="ctr">
              <a:buFont typeface="Arial" panose="020B0604020202020204" pitchFamily="34" charset="0"/>
              <a:buNone/>
              <a:tabLst>
                <a:tab pos="2873375" algn="ctr"/>
              </a:tabLst>
            </a:pPr>
            <a:r>
              <a:rPr lang="en-GB" sz="2400" dirty="0"/>
              <a:t>Diameter of smallest particle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50B973-CBFE-4A27-9703-9C20F6CDE52F}"/>
              </a:ext>
            </a:extLst>
          </p:cNvPr>
          <p:cNvSpPr txBox="1">
            <a:spLocks/>
          </p:cNvSpPr>
          <p:nvPr/>
        </p:nvSpPr>
        <p:spPr>
          <a:xfrm>
            <a:off x="1452841" y="5397726"/>
            <a:ext cx="8894030" cy="139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600"/>
              </a:spcBef>
              <a:buNone/>
              <a:tabLst>
                <a:tab pos="2873375" algn="ctr"/>
              </a:tabLst>
            </a:pPr>
            <a:r>
              <a:rPr lang="en-GB" sz="2000" b="0" dirty="0"/>
              <a:t>What if 99.9999% of haplotypes are lethal?</a:t>
            </a:r>
          </a:p>
          <a:p>
            <a:pPr marL="0" indent="0">
              <a:lnSpc>
                <a:spcPts val="1200"/>
              </a:lnSpc>
              <a:spcBef>
                <a:spcPts val="600"/>
              </a:spcBef>
              <a:buNone/>
              <a:tabLst>
                <a:tab pos="2873375" algn="ctr"/>
              </a:tabLst>
            </a:pPr>
            <a:endParaRPr lang="en-GB" sz="2000" b="0" dirty="0"/>
          </a:p>
          <a:p>
            <a:pPr marL="0" indent="0">
              <a:lnSpc>
                <a:spcPts val="1800"/>
              </a:lnSpc>
              <a:spcBef>
                <a:spcPts val="1200"/>
              </a:spcBef>
              <a:buNone/>
              <a:tabLst>
                <a:tab pos="2873375" algn="ctr"/>
              </a:tabLst>
            </a:pPr>
            <a:r>
              <a:rPr lang="en-GB" sz="2000" dirty="0"/>
              <a:t>             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                   </a:t>
            </a:r>
            <a:r>
              <a:rPr lang="en-GB" sz="2000" b="0" dirty="0"/>
              <a:t>distinct viable haplotypes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266787-66FD-45A9-81DB-D2DF4EED755A}"/>
              </a:ext>
            </a:extLst>
          </p:cNvPr>
          <p:cNvSpPr txBox="1">
            <a:spLocks/>
          </p:cNvSpPr>
          <p:nvPr/>
        </p:nvSpPr>
        <p:spPr>
          <a:xfrm>
            <a:off x="2123969" y="4468343"/>
            <a:ext cx="8737860" cy="6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  <a:tabLst>
                <a:tab pos="3051175" algn="ctr"/>
              </a:tabLst>
            </a:pPr>
            <a:r>
              <a:rPr lang="en-GB" sz="2000" dirty="0"/>
              <a:t>	      =  </a:t>
            </a:r>
            <a:r>
              <a:rPr lang="en-GB" sz="2000" b="0" dirty="0"/>
              <a:t>number of atoms in                       universes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E5ABA"/>
                </a:solidFill>
              </a:rPr>
              <a:t>10</a:t>
            </a:r>
            <a:r>
              <a:rPr lang="en-GB" baseline="30000" dirty="0">
                <a:solidFill>
                  <a:srgbClr val="0E5ABA"/>
                </a:solidFill>
              </a:rPr>
              <a:t>37,000</a:t>
            </a:r>
            <a:r>
              <a:rPr lang="en-GB" dirty="0">
                <a:solidFill>
                  <a:srgbClr val="0E5ABA"/>
                </a:solidFill>
              </a:rPr>
              <a:t>????  How many 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969" y="1781429"/>
            <a:ext cx="5085509" cy="700602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2873375" algn="ctr"/>
              </a:tabLst>
            </a:pPr>
            <a:r>
              <a:rPr lang="en-GB" sz="2400" b="0" dirty="0">
                <a:latin typeface="+mn-lt"/>
              </a:rPr>
              <a:t>Seconds until the end of the universe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857898" y="2912476"/>
            <a:ext cx="36176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53344" y="1683267"/>
                <a:ext cx="13431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344" y="1683267"/>
                <a:ext cx="134318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497" y="3387171"/>
                <a:ext cx="1350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82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97" y="3387171"/>
                <a:ext cx="135088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20415" y="4420149"/>
                <a:ext cx="14947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37,000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15" y="4420149"/>
                <a:ext cx="14947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07660" y="4420149"/>
                <a:ext cx="19900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37,000−82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60" y="4420149"/>
                <a:ext cx="19900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27285" y="5763197"/>
                <a:ext cx="1837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37,000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285" y="5763197"/>
                <a:ext cx="183781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F3CBD6-44ED-4C62-96F0-E3BBC37ACEFE}"/>
                  </a:ext>
                </a:extLst>
              </p:cNvPr>
              <p:cNvSpPr txBox="1"/>
              <p:nvPr/>
            </p:nvSpPr>
            <p:spPr>
              <a:xfrm>
                <a:off x="7149497" y="2587369"/>
                <a:ext cx="1350883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  <a:ea typeface="Cambria Math"/>
                            </a:rPr>
                            <m:t>45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F3CBD6-44ED-4C62-96F0-E3BBC37A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97" y="2587369"/>
                <a:ext cx="1350883" cy="528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ACBE6DD-9C34-4181-9E17-D36D39998F83}"/>
              </a:ext>
            </a:extLst>
          </p:cNvPr>
          <p:cNvSpPr txBox="1">
            <a:spLocks/>
          </p:cNvSpPr>
          <p:nvPr/>
        </p:nvSpPr>
        <p:spPr>
          <a:xfrm>
            <a:off x="1925742" y="3477390"/>
            <a:ext cx="5481962" cy="6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2873375" algn="ctr"/>
              </a:tabLst>
            </a:pPr>
            <a:r>
              <a:rPr lang="en-GB" sz="2400" dirty="0"/>
              <a:t>Number of atoms in the universe</a:t>
            </a:r>
          </a:p>
        </p:txBody>
      </p:sp>
    </p:spTree>
    <p:extLst>
      <p:ext uri="{BB962C8B-B14F-4D97-AF65-F5344CB8AC3E}">
        <p14:creationId xmlns:p14="http://schemas.microsoft.com/office/powerpoint/2010/main" val="36592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3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CB5A-7C99-4E2A-A2A5-C25CBE46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7105-18D1-4B3E-85FD-DB13E77C1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44" y="1396720"/>
            <a:ext cx="10637875" cy="5186642"/>
          </a:xfrm>
        </p:spPr>
        <p:txBody>
          <a:bodyPr>
            <a:normAutofit/>
          </a:bodyPr>
          <a:lstStyle/>
          <a:p>
            <a:r>
              <a:rPr lang="en-GB" dirty="0"/>
              <a:t>We have conserved 0% of </a:t>
            </a:r>
            <a:br>
              <a:rPr lang="en-GB" dirty="0"/>
            </a:br>
            <a:r>
              <a:rPr lang="en-GB" dirty="0"/>
              <a:t>the potential diversity of current crops</a:t>
            </a:r>
          </a:p>
          <a:p>
            <a:pPr lvl="1"/>
            <a:r>
              <a:rPr lang="en-GB" dirty="0"/>
              <a:t>Don’t even try to do better</a:t>
            </a:r>
          </a:p>
          <a:p>
            <a:endParaRPr lang="en-GB" dirty="0"/>
          </a:p>
          <a:p>
            <a:r>
              <a:rPr lang="en-GB" dirty="0"/>
              <a:t>Achievable: conserve and document the function of </a:t>
            </a:r>
            <a:br>
              <a:rPr lang="en-GB" dirty="0"/>
            </a:br>
            <a:r>
              <a:rPr lang="en-GB" dirty="0"/>
              <a:t>all functional variants of all genes</a:t>
            </a:r>
          </a:p>
          <a:p>
            <a:pPr lvl="1"/>
            <a:r>
              <a:rPr lang="en-GB" dirty="0"/>
              <a:t>Genebanks’ essential long-term task</a:t>
            </a:r>
          </a:p>
          <a:p>
            <a:endParaRPr lang="en-GB" dirty="0"/>
          </a:p>
          <a:p>
            <a:r>
              <a:rPr lang="en-GB" dirty="0"/>
              <a:t>Exploring 10</a:t>
            </a:r>
            <a:r>
              <a:rPr lang="en-GB" baseline="30000" dirty="0"/>
              <a:t>37,000</a:t>
            </a:r>
            <a:r>
              <a:rPr lang="en-GB" dirty="0"/>
              <a:t> combinations of functional variants is an infinite opportunity for invention until the end of time</a:t>
            </a:r>
          </a:p>
          <a:p>
            <a:pPr lvl="1"/>
            <a:r>
              <a:rPr lang="en-GB" dirty="0"/>
              <a:t>Static conservation of genomes from the 1960s is not appropriate</a:t>
            </a:r>
          </a:p>
          <a:p>
            <a:pPr lvl="1"/>
            <a:r>
              <a:rPr lang="en-GB" dirty="0"/>
              <a:t>Genebanks’ role in accelerating evolution?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03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DD36A-D11C-473F-B87D-6C67E984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9619"/>
            <a:ext cx="10972800" cy="2004740"/>
          </a:xfrm>
        </p:spPr>
        <p:txBody>
          <a:bodyPr>
            <a:normAutofit/>
          </a:bodyPr>
          <a:lstStyle/>
          <a:p>
            <a:r>
              <a:rPr lang="en-GB" dirty="0"/>
              <a:t>30 years from now:</a:t>
            </a:r>
            <a:br>
              <a:rPr lang="en-GB" dirty="0"/>
            </a:br>
            <a:r>
              <a:rPr lang="en-GB" dirty="0"/>
              <a:t>Conserving and delivering the right resources</a:t>
            </a:r>
          </a:p>
        </p:txBody>
      </p:sp>
    </p:spTree>
    <p:extLst>
      <p:ext uri="{BB962C8B-B14F-4D97-AF65-F5344CB8AC3E}">
        <p14:creationId xmlns:p14="http://schemas.microsoft.com/office/powerpoint/2010/main" val="63280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1F1B-0F2E-41AB-986D-1EFCFBFD758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70633" y="2009670"/>
            <a:ext cx="9952892" cy="4499539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r>
              <a:rPr lang="en-GB" dirty="0"/>
              <a:t>Indels and SNPs in coding regions</a:t>
            </a:r>
          </a:p>
          <a:p>
            <a:pPr lvl="1"/>
            <a:r>
              <a:rPr lang="en-GB" dirty="0"/>
              <a:t>Epigenetic variants</a:t>
            </a:r>
          </a:p>
          <a:p>
            <a:pPr lvl="1"/>
            <a:r>
              <a:rPr lang="en-GB" dirty="0"/>
              <a:t>Functional variants in non-coding regions</a:t>
            </a:r>
          </a:p>
          <a:p>
            <a:pPr>
              <a:lnSpc>
                <a:spcPct val="100000"/>
              </a:lnSpc>
            </a:pPr>
            <a:r>
              <a:rPr lang="en-GB" dirty="0"/>
              <a:t>For all genebank accessions and other known varieties</a:t>
            </a:r>
          </a:p>
          <a:p>
            <a:pPr marL="457200" lvl="1" indent="0">
              <a:buNone/>
            </a:pPr>
            <a:r>
              <a:rPr lang="en-GB" dirty="0"/>
              <a:t>(so we know what the breeders don’t have)</a:t>
            </a:r>
          </a:p>
          <a:p>
            <a:r>
              <a:rPr lang="en-GB" dirty="0"/>
              <a:t>Most functional variants annotated with function</a:t>
            </a:r>
          </a:p>
          <a:p>
            <a:r>
              <a:rPr lang="en-GB" dirty="0"/>
              <a:t>Technology? </a:t>
            </a:r>
          </a:p>
          <a:p>
            <a:pPr lvl="1"/>
            <a:r>
              <a:rPr lang="en-GB" dirty="0"/>
              <a:t>[Son of] WGS, GBS …?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8F0EB-F975-41EA-A806-C1F477B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298769"/>
            <a:ext cx="12052997" cy="782016"/>
          </a:xfrm>
        </p:spPr>
        <p:txBody>
          <a:bodyPr/>
          <a:lstStyle/>
          <a:p>
            <a:pPr algn="ctr"/>
            <a:r>
              <a:rPr lang="en-GB" dirty="0"/>
              <a:t>30 years from now:</a:t>
            </a:r>
            <a:br>
              <a:rPr lang="en-GB" dirty="0"/>
            </a:br>
            <a:r>
              <a:rPr lang="en-GB" dirty="0"/>
              <a:t>all variants of all genes known and catalogued</a:t>
            </a:r>
          </a:p>
        </p:txBody>
      </p:sp>
    </p:spTree>
    <p:extLst>
      <p:ext uri="{BB962C8B-B14F-4D97-AF65-F5344CB8AC3E}">
        <p14:creationId xmlns:p14="http://schemas.microsoft.com/office/powerpoint/2010/main" val="82016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1F1B-0F2E-41AB-986D-1EFCFBFD758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98844" y="1776954"/>
            <a:ext cx="10420141" cy="47322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Future value</a:t>
            </a:r>
          </a:p>
          <a:p>
            <a:pPr lvl="1"/>
            <a:r>
              <a:rPr lang="en-GB" dirty="0"/>
              <a:t>Number of functional variants in the accession absent from breeders’ materials, </a:t>
            </a:r>
            <a:br>
              <a:rPr lang="en-GB" dirty="0"/>
            </a:br>
            <a:r>
              <a:rPr lang="en-GB" dirty="0"/>
              <a:t>weighted by rarity in genebanks</a:t>
            </a:r>
          </a:p>
          <a:p>
            <a:pPr lvl="1"/>
            <a:r>
              <a:rPr lang="en-GB" dirty="0"/>
              <a:t>Conserve long-term, regardless of value for current breeding</a:t>
            </a:r>
          </a:p>
          <a:p>
            <a:r>
              <a:rPr lang="en-GB" dirty="0"/>
              <a:t>Current value</a:t>
            </a:r>
          </a:p>
          <a:p>
            <a:pPr lvl="1"/>
            <a:r>
              <a:rPr lang="en-GB" dirty="0"/>
              <a:t>Pre-breeding materials with important functional variants in useable genetic backgrounds</a:t>
            </a:r>
          </a:p>
          <a:p>
            <a:pPr lvl="1"/>
            <a:r>
              <a:rPr lang="en-GB" dirty="0"/>
              <a:t>Promote use; discard if not used</a:t>
            </a:r>
          </a:p>
          <a:p>
            <a:pPr>
              <a:lnSpc>
                <a:spcPct val="100000"/>
              </a:lnSpc>
            </a:pPr>
            <a:r>
              <a:rPr lang="en-GB" dirty="0"/>
              <a:t>Heritage value</a:t>
            </a:r>
          </a:p>
          <a:p>
            <a:pPr lvl="1"/>
            <a:r>
              <a:rPr lang="en-GB" dirty="0"/>
              <a:t>From a country that considers the variety part of its heritage</a:t>
            </a:r>
            <a:br>
              <a:rPr lang="en-GB" dirty="0"/>
            </a:br>
            <a:r>
              <a:rPr lang="en-GB" dirty="0"/>
              <a:t>(and that needs CGIAR to provide security?)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8F0EB-F975-41EA-A806-C1F477B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298769"/>
            <a:ext cx="12052997" cy="782016"/>
          </a:xfrm>
        </p:spPr>
        <p:txBody>
          <a:bodyPr/>
          <a:lstStyle/>
          <a:p>
            <a:pPr algn="ctr"/>
            <a:r>
              <a:rPr lang="en-GB" dirty="0"/>
              <a:t>30 years from now:</a:t>
            </a:r>
            <a:br>
              <a:rPr lang="en-GB" dirty="0"/>
            </a:br>
            <a:r>
              <a:rPr lang="en-GB" dirty="0"/>
              <a:t>accession-specific values for conservation and use estimated</a:t>
            </a:r>
          </a:p>
        </p:txBody>
      </p:sp>
    </p:spTree>
    <p:extLst>
      <p:ext uri="{BB962C8B-B14F-4D97-AF65-F5344CB8AC3E}">
        <p14:creationId xmlns:p14="http://schemas.microsoft.com/office/powerpoint/2010/main" val="210161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1F1B-0F2E-41AB-986D-1EFCFBFD758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29474" y="1776954"/>
            <a:ext cx="10088544" cy="473225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Small stable conservation-oriented collections </a:t>
            </a:r>
          </a:p>
          <a:p>
            <a:r>
              <a:rPr lang="en-GB" dirty="0"/>
              <a:t>Large dynamic use-oriented collections</a:t>
            </a:r>
          </a:p>
          <a:p>
            <a:r>
              <a:rPr lang="en-GB" dirty="0"/>
              <a:t>Ongoing: </a:t>
            </a:r>
          </a:p>
          <a:p>
            <a:pPr lvl="1"/>
            <a:r>
              <a:rPr lang="en-GB" dirty="0"/>
              <a:t>Acquisition of new accessions with high future, current or heritage value</a:t>
            </a:r>
          </a:p>
          <a:p>
            <a:pPr lvl="1"/>
            <a:r>
              <a:rPr lang="en-GB" dirty="0"/>
              <a:t>Creation of new accessions with increased future or current value</a:t>
            </a:r>
          </a:p>
          <a:p>
            <a:pPr lvl="1"/>
            <a:r>
              <a:rPr lang="en-GB" dirty="0"/>
              <a:t>Disposal of accessions with low future, current and heritage value</a:t>
            </a:r>
          </a:p>
          <a:p>
            <a:r>
              <a:rPr lang="en-GB" dirty="0"/>
              <a:t>Coordinated among genebanks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8F0EB-F975-41EA-A806-C1F477B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298769"/>
            <a:ext cx="12052997" cy="782016"/>
          </a:xfrm>
        </p:spPr>
        <p:txBody>
          <a:bodyPr/>
          <a:lstStyle/>
          <a:p>
            <a:pPr algn="ctr"/>
            <a:r>
              <a:rPr lang="en-GB" dirty="0"/>
              <a:t>30 years from now:</a:t>
            </a:r>
            <a:br>
              <a:rPr lang="en-GB" dirty="0"/>
            </a:br>
            <a:r>
              <a:rPr lang="en-GB" dirty="0"/>
              <a:t>collection composition optimised</a:t>
            </a:r>
          </a:p>
        </p:txBody>
      </p:sp>
    </p:spTree>
    <p:extLst>
      <p:ext uri="{BB962C8B-B14F-4D97-AF65-F5344CB8AC3E}">
        <p14:creationId xmlns:p14="http://schemas.microsoft.com/office/powerpoint/2010/main" val="165568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1F1B-0F2E-41AB-986D-1EFCFBFD758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896209" y="1776954"/>
            <a:ext cx="8069936" cy="473225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User =</a:t>
            </a:r>
          </a:p>
          <a:p>
            <a:pPr lvl="1"/>
            <a:r>
              <a:rPr lang="en-GB" dirty="0"/>
              <a:t>Grower, exploring accessions for use on farm</a:t>
            </a:r>
          </a:p>
          <a:p>
            <a:pPr lvl="1"/>
            <a:r>
              <a:rPr lang="en-GB" dirty="0"/>
              <a:t>Researcher, exploring diversity and value in genebank</a:t>
            </a:r>
          </a:p>
          <a:p>
            <a:pPr lvl="1"/>
            <a:r>
              <a:rPr lang="en-GB" dirty="0"/>
              <a:t>Pre-breeder, creating novel value in genebank</a:t>
            </a:r>
          </a:p>
          <a:p>
            <a:pPr lvl="1"/>
            <a:r>
              <a:rPr lang="en-GB" dirty="0"/>
              <a:t>Breeder, creating novel varieties</a:t>
            </a:r>
          </a:p>
          <a:p>
            <a:r>
              <a:rPr lang="en-GB" dirty="0"/>
              <a:t>Users’ changing needs monitored</a:t>
            </a:r>
          </a:p>
          <a:p>
            <a:r>
              <a:rPr lang="en-GB" dirty="0"/>
              <a:t>Algorithms to convert users’ needs into “</a:t>
            </a:r>
            <a:r>
              <a:rPr lang="en-GB" dirty="0" err="1"/>
              <a:t>ideogenomes</a:t>
            </a:r>
            <a:r>
              <a:rPr lang="en-GB" dirty="0"/>
              <a:t>”</a:t>
            </a:r>
          </a:p>
          <a:p>
            <a:r>
              <a:rPr lang="en-GB" dirty="0"/>
              <a:t>Algorithms to optimise breeding pathway from current materials to </a:t>
            </a:r>
            <a:r>
              <a:rPr lang="en-GB" dirty="0" err="1"/>
              <a:t>ideogenomes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8F0EB-F975-41EA-A806-C1F477B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298769"/>
            <a:ext cx="12052997" cy="782016"/>
          </a:xfrm>
        </p:spPr>
        <p:txBody>
          <a:bodyPr/>
          <a:lstStyle/>
          <a:p>
            <a:pPr algn="ctr"/>
            <a:r>
              <a:rPr lang="en-GB" dirty="0"/>
              <a:t>30 years from now:</a:t>
            </a:r>
            <a:br>
              <a:rPr lang="en-GB" dirty="0"/>
            </a:br>
            <a:r>
              <a:rPr lang="en-GB" dirty="0"/>
              <a:t>delivery well matched to users’ needs</a:t>
            </a:r>
          </a:p>
        </p:txBody>
      </p:sp>
    </p:spTree>
    <p:extLst>
      <p:ext uri="{BB962C8B-B14F-4D97-AF65-F5344CB8AC3E}">
        <p14:creationId xmlns:p14="http://schemas.microsoft.com/office/powerpoint/2010/main" val="120532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DD36A-D11C-473F-B87D-6C67E984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9619"/>
            <a:ext cx="10972800" cy="2004740"/>
          </a:xfrm>
        </p:spPr>
        <p:txBody>
          <a:bodyPr>
            <a:normAutofit/>
          </a:bodyPr>
          <a:lstStyle/>
          <a:p>
            <a:r>
              <a:rPr lang="en-GB" dirty="0"/>
              <a:t>30 years from now:</a:t>
            </a:r>
            <a:br>
              <a:rPr lang="en-GB" dirty="0"/>
            </a:br>
            <a:r>
              <a:rPr lang="en-GB" dirty="0"/>
              <a:t>Conserving and delivering resources</a:t>
            </a:r>
            <a:br>
              <a:rPr lang="en-GB" dirty="0"/>
            </a:br>
            <a:r>
              <a:rPr lang="en-GB" dirty="0"/>
              <a:t>the right way</a:t>
            </a:r>
          </a:p>
        </p:txBody>
      </p:sp>
    </p:spTree>
    <p:extLst>
      <p:ext uri="{BB962C8B-B14F-4D97-AF65-F5344CB8AC3E}">
        <p14:creationId xmlns:p14="http://schemas.microsoft.com/office/powerpoint/2010/main" val="12576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51482-5491-4FC3-A946-D9607B6F7BE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96279" y="2234152"/>
            <a:ext cx="10759915" cy="4144453"/>
          </a:xfrm>
        </p:spPr>
        <p:txBody>
          <a:bodyPr/>
          <a:lstStyle/>
          <a:p>
            <a:r>
              <a:rPr lang="en-GB" dirty="0"/>
              <a:t>Acquisition, conservation, delivery and use compliant </a:t>
            </a:r>
            <a:br>
              <a:rPr lang="en-GB" dirty="0"/>
            </a:br>
            <a:r>
              <a:rPr lang="en-GB" dirty="0"/>
              <a:t>with all applicable regulations</a:t>
            </a:r>
          </a:p>
          <a:p>
            <a:r>
              <a:rPr lang="en-GB" dirty="0"/>
              <a:t>International fora</a:t>
            </a:r>
          </a:p>
          <a:p>
            <a:pPr lvl="1"/>
            <a:r>
              <a:rPr lang="en-GB" dirty="0"/>
              <a:t>Plant Treaty </a:t>
            </a:r>
          </a:p>
          <a:p>
            <a:pPr lvl="1"/>
            <a:r>
              <a:rPr lang="en-GB" dirty="0"/>
              <a:t>CBD / Nagoya Protocol / Cartagena Protocol</a:t>
            </a:r>
          </a:p>
          <a:p>
            <a:pPr lvl="1"/>
            <a:r>
              <a:rPr lang="en-GB" dirty="0"/>
              <a:t>International Plant Protection Convention</a:t>
            </a:r>
          </a:p>
          <a:p>
            <a:pPr lvl="1"/>
            <a:r>
              <a:rPr lang="en-GB" dirty="0"/>
              <a:t>Future agreements?</a:t>
            </a:r>
          </a:p>
          <a:p>
            <a:r>
              <a:rPr lang="en-GB" dirty="0"/>
              <a:t>Ongoing engagement</a:t>
            </a:r>
          </a:p>
          <a:p>
            <a:pPr lvl="1"/>
            <a:r>
              <a:rPr lang="en-GB" dirty="0"/>
              <a:t>To ensure continuing compliance</a:t>
            </a:r>
          </a:p>
          <a:p>
            <a:pPr lvl="1"/>
            <a:r>
              <a:rPr lang="en-GB" dirty="0"/>
              <a:t>To devise and offer technically effective and efficient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2A59AD-112E-4AB0-88D7-ABC71DA5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29" y="298769"/>
            <a:ext cx="10759915" cy="782016"/>
          </a:xfrm>
        </p:spPr>
        <p:txBody>
          <a:bodyPr/>
          <a:lstStyle/>
          <a:p>
            <a:pPr algn="ctr"/>
            <a:r>
              <a:rPr lang="en-GB" dirty="0"/>
              <a:t>30 years from now:</a:t>
            </a:r>
            <a:br>
              <a:rPr lang="en-GB" dirty="0"/>
            </a:br>
            <a:r>
              <a:rPr lang="en-GB" dirty="0"/>
              <a:t>policy in harmony with technology 20 years from now</a:t>
            </a:r>
          </a:p>
        </p:txBody>
      </p:sp>
    </p:spTree>
    <p:extLst>
      <p:ext uri="{BB962C8B-B14F-4D97-AF65-F5344CB8AC3E}">
        <p14:creationId xmlns:p14="http://schemas.microsoft.com/office/powerpoint/2010/main" val="28045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78714-1E7C-46EC-873D-D33CF30EAC8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896209" y="2446255"/>
            <a:ext cx="9129754" cy="3180821"/>
          </a:xfrm>
        </p:spPr>
        <p:txBody>
          <a:bodyPr>
            <a:normAutofit/>
          </a:bodyPr>
          <a:lstStyle/>
          <a:p>
            <a:r>
              <a:rPr lang="en-GB" dirty="0"/>
              <a:t>Background: needs and opportunities for genetic resources</a:t>
            </a:r>
          </a:p>
          <a:p>
            <a:r>
              <a:rPr lang="en-GB" dirty="0"/>
              <a:t>Conserving and delivering the right resources</a:t>
            </a:r>
          </a:p>
          <a:p>
            <a:r>
              <a:rPr lang="en-GB" dirty="0"/>
              <a:t>Conserving and delivering resources the right way</a:t>
            </a:r>
          </a:p>
          <a:p>
            <a:r>
              <a:rPr lang="en-GB" dirty="0"/>
              <a:t>What will CGIAR genebanks do?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FF9C98-FE5C-45B3-B910-DE092D3D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285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1F1B-0F2E-41AB-986D-1EFCFBFD758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96279" y="1941552"/>
            <a:ext cx="10759915" cy="4514514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(Unchanged) accessions must be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viable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healthy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genetically true-to-type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protected against risks of loss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available to use</a:t>
            </a:r>
          </a:p>
          <a:p>
            <a:r>
              <a:rPr lang="en-GB" dirty="0"/>
              <a:t>Accession management tailored to value</a:t>
            </a:r>
          </a:p>
          <a:p>
            <a:pPr lvl="1"/>
            <a:r>
              <a:rPr lang="en-GB" dirty="0"/>
              <a:t>e.g. no viability testing for high current value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8F0EB-F975-41EA-A806-C1F477B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298769"/>
            <a:ext cx="11429999" cy="78201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Management targets</a:t>
            </a:r>
          </a:p>
        </p:txBody>
      </p:sp>
    </p:spTree>
    <p:extLst>
      <p:ext uri="{BB962C8B-B14F-4D97-AF65-F5344CB8AC3E}">
        <p14:creationId xmlns:p14="http://schemas.microsoft.com/office/powerpoint/2010/main" val="3678559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1F1B-0F2E-41AB-986D-1EFCFBFD758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96279" y="1583703"/>
            <a:ext cx="10759915" cy="5038627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Enhanced quality, increased throughput, reduced costs</a:t>
            </a:r>
          </a:p>
          <a:p>
            <a:r>
              <a:rPr lang="en-GB" dirty="0"/>
              <a:t>Automated seed handling</a:t>
            </a:r>
          </a:p>
          <a:p>
            <a:pPr lvl="1"/>
            <a:r>
              <a:rPr lang="en-GB" dirty="0"/>
              <a:t>Withdrawal from and deposit in storage</a:t>
            </a:r>
          </a:p>
          <a:p>
            <a:pPr lvl="1"/>
            <a:r>
              <a:rPr lang="en-GB" dirty="0"/>
              <a:t>Sorting, counting, weighing, labelling, packaging, planting</a:t>
            </a:r>
          </a:p>
          <a:p>
            <a:pPr lvl="1"/>
            <a:r>
              <a:rPr lang="en-GB" dirty="0"/>
              <a:t>Testing for viability, health and genetic integrity</a:t>
            </a:r>
          </a:p>
          <a:p>
            <a:r>
              <a:rPr lang="en-GB" dirty="0"/>
              <a:t>Automated phenotyping, genotyping, sequencing</a:t>
            </a:r>
          </a:p>
          <a:p>
            <a:r>
              <a:rPr lang="en-GB" dirty="0"/>
              <a:t>Staff retrained for higher throughput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8F0EB-F975-41EA-A806-C1F477B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298769"/>
            <a:ext cx="11429999" cy="782016"/>
          </a:xfrm>
        </p:spPr>
        <p:txBody>
          <a:bodyPr/>
          <a:lstStyle/>
          <a:p>
            <a:pPr algn="ctr"/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century genebank, materials and 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146568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DD36A-D11C-473F-B87D-6C67E984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9619"/>
            <a:ext cx="10972800" cy="2004740"/>
          </a:xfrm>
        </p:spPr>
        <p:txBody>
          <a:bodyPr>
            <a:normAutofit/>
          </a:bodyPr>
          <a:lstStyle/>
          <a:p>
            <a:r>
              <a:rPr lang="en-GB" dirty="0"/>
              <a:t>How should we get there?</a:t>
            </a:r>
          </a:p>
        </p:txBody>
      </p:sp>
    </p:spTree>
    <p:extLst>
      <p:ext uri="{BB962C8B-B14F-4D97-AF65-F5344CB8AC3E}">
        <p14:creationId xmlns:p14="http://schemas.microsoft.com/office/powerpoint/2010/main" val="2723396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1F1B-0F2E-41AB-986D-1EFCFBFD758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896209" y="1847284"/>
            <a:ext cx="8069936" cy="4841034"/>
          </a:xfrm>
        </p:spPr>
        <p:txBody>
          <a:bodyPr/>
          <a:lstStyle/>
          <a:p>
            <a:r>
              <a:rPr lang="en-GB" dirty="0"/>
              <a:t>Smart evaluation</a:t>
            </a:r>
          </a:p>
          <a:p>
            <a:pPr lvl="1"/>
            <a:r>
              <a:rPr lang="en-GB" dirty="0"/>
              <a:t>To increase knowledge of diversity and genetic control of traits</a:t>
            </a:r>
          </a:p>
          <a:p>
            <a:pPr lvl="1"/>
            <a:r>
              <a:rPr lang="en-GB" dirty="0"/>
              <a:t>Partial evaluation of prioritised subsets for prioritised traits</a:t>
            </a:r>
          </a:p>
          <a:p>
            <a:pPr lvl="1"/>
            <a:r>
              <a:rPr lang="en-GB" dirty="0"/>
              <a:t>Used to direct future evaluation</a:t>
            </a:r>
          </a:p>
          <a:p>
            <a:pPr lvl="1"/>
            <a:r>
              <a:rPr lang="en-GB" dirty="0"/>
              <a:t>Adapt and adopt automated / image-based phenotyping</a:t>
            </a:r>
          </a:p>
          <a:p>
            <a:r>
              <a:rPr lang="en-GB" dirty="0"/>
              <a:t>Characterization</a:t>
            </a:r>
          </a:p>
          <a:p>
            <a:pPr lvl="1"/>
            <a:r>
              <a:rPr lang="en-GB" dirty="0"/>
              <a:t>Basis for monitoring genetic integrity</a:t>
            </a:r>
          </a:p>
          <a:p>
            <a:pPr lvl="1"/>
            <a:r>
              <a:rPr lang="en-GB" dirty="0"/>
              <a:t>Crop-specific migration to DNA-based fingerprinting</a:t>
            </a:r>
          </a:p>
          <a:p>
            <a:pPr lvl="1"/>
            <a:r>
              <a:rPr lang="en-GB" dirty="0"/>
              <a:t>Image-based phenotyping for key descriptors </a:t>
            </a:r>
            <a:br>
              <a:rPr lang="en-GB" dirty="0"/>
            </a:br>
            <a:r>
              <a:rPr lang="en-GB" dirty="0"/>
              <a:t>e.g. e-seed file for seed sorting</a:t>
            </a:r>
          </a:p>
          <a:p>
            <a:r>
              <a:rPr lang="en-GB" dirty="0"/>
              <a:t>Genotyping and sequencing</a:t>
            </a:r>
          </a:p>
          <a:p>
            <a:pPr lvl="1"/>
            <a:r>
              <a:rPr lang="en-GB" dirty="0"/>
              <a:t>Crop-specific migration towards gene-based methods</a:t>
            </a:r>
          </a:p>
          <a:p>
            <a:pPr lvl="1"/>
            <a:r>
              <a:rPr lang="en-GB" dirty="0"/>
              <a:t>Some whole-genome sequencing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8F0EB-F975-41EA-A806-C1F477B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97" y="298769"/>
            <a:ext cx="7887410" cy="782016"/>
          </a:xfrm>
        </p:spPr>
        <p:txBody>
          <a:bodyPr/>
          <a:lstStyle/>
          <a:p>
            <a:r>
              <a:rPr lang="en-GB" dirty="0"/>
              <a:t>Building knowledge</a:t>
            </a:r>
          </a:p>
        </p:txBody>
      </p:sp>
    </p:spTree>
    <p:extLst>
      <p:ext uri="{BB962C8B-B14F-4D97-AF65-F5344CB8AC3E}">
        <p14:creationId xmlns:p14="http://schemas.microsoft.com/office/powerpoint/2010/main" val="1536792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1F1B-0F2E-41AB-986D-1EFCFBFD758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896209" y="1941552"/>
            <a:ext cx="8069936" cy="4666638"/>
          </a:xfrm>
        </p:spPr>
        <p:txBody>
          <a:bodyPr/>
          <a:lstStyle/>
          <a:p>
            <a:r>
              <a:rPr lang="en-GB" dirty="0"/>
              <a:t>Breeder- and researcher-oriented materials</a:t>
            </a:r>
          </a:p>
          <a:p>
            <a:pPr lvl="1"/>
            <a:r>
              <a:rPr lang="en-GB" dirty="0"/>
              <a:t>Research populations optimised for gene discovery &amp; annotation</a:t>
            </a:r>
          </a:p>
          <a:p>
            <a:pPr lvl="2">
              <a:spcBef>
                <a:spcPts val="0"/>
              </a:spcBef>
            </a:pPr>
            <a:r>
              <a:rPr lang="en-GB" dirty="0"/>
              <a:t>Including subsets for whole genome sequencing + GWAS</a:t>
            </a:r>
          </a:p>
          <a:p>
            <a:pPr lvl="1"/>
            <a:r>
              <a:rPr lang="en-GB" dirty="0"/>
              <a:t>Novel genetic resources</a:t>
            </a:r>
          </a:p>
          <a:p>
            <a:pPr lvl="2">
              <a:spcBef>
                <a:spcPts val="0"/>
              </a:spcBef>
            </a:pPr>
            <a:r>
              <a:rPr lang="en-GB" dirty="0"/>
              <a:t>Maximise creation of new combinations of genes</a:t>
            </a:r>
          </a:p>
          <a:p>
            <a:pPr lvl="2">
              <a:spcBef>
                <a:spcPts val="0"/>
              </a:spcBef>
            </a:pPr>
            <a:r>
              <a:rPr lang="en-GB" dirty="0"/>
              <a:t>Expose hidden variation</a:t>
            </a:r>
          </a:p>
          <a:p>
            <a:pPr lvl="2">
              <a:spcBef>
                <a:spcPts val="0"/>
              </a:spcBef>
            </a:pPr>
            <a:r>
              <a:rPr lang="en-GB" dirty="0"/>
              <a:t>Complementing breeders’ pre-breeding</a:t>
            </a:r>
          </a:p>
          <a:p>
            <a:r>
              <a:rPr lang="en-GB" dirty="0"/>
              <a:t>Digital genebanks</a:t>
            </a:r>
          </a:p>
          <a:p>
            <a:pPr lvl="1"/>
            <a:r>
              <a:rPr lang="en-GB" dirty="0"/>
              <a:t>Access to info as important as access to material</a:t>
            </a:r>
          </a:p>
          <a:p>
            <a:pPr lvl="1"/>
            <a:r>
              <a:rPr lang="en-GB" dirty="0"/>
              <a:t>Searchable info on materials in genebanks and elsewhere</a:t>
            </a:r>
          </a:p>
          <a:p>
            <a:pPr lvl="1"/>
            <a:r>
              <a:rPr lang="en-GB" dirty="0"/>
              <a:t>Distributed info, in numerous systems</a:t>
            </a:r>
          </a:p>
          <a:p>
            <a:pPr lvl="1"/>
            <a:r>
              <a:rPr lang="en-GB" dirty="0"/>
              <a:t>Major investment required to integrate</a:t>
            </a:r>
          </a:p>
          <a:p>
            <a:pPr lvl="2">
              <a:spcBef>
                <a:spcPts val="0"/>
              </a:spcBef>
            </a:pPr>
            <a:r>
              <a:rPr lang="en-GB" dirty="0"/>
              <a:t>GLIS is a start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8F0EB-F975-41EA-A806-C1F477B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97" y="298769"/>
            <a:ext cx="7887410" cy="782016"/>
          </a:xfrm>
        </p:spPr>
        <p:txBody>
          <a:bodyPr/>
          <a:lstStyle/>
          <a:p>
            <a:r>
              <a:rPr lang="en-GB" dirty="0"/>
              <a:t>Supporting innovation</a:t>
            </a:r>
          </a:p>
        </p:txBody>
      </p:sp>
    </p:spTree>
    <p:extLst>
      <p:ext uri="{BB962C8B-B14F-4D97-AF65-F5344CB8AC3E}">
        <p14:creationId xmlns:p14="http://schemas.microsoft.com/office/powerpoint/2010/main" val="366245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F1F1B-0F2E-41AB-986D-1EFCFBFD758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96279" y="1941551"/>
            <a:ext cx="10759915" cy="4617679"/>
          </a:xfrm>
        </p:spPr>
        <p:txBody>
          <a:bodyPr>
            <a:normAutofit/>
          </a:bodyPr>
          <a:lstStyle/>
          <a:p>
            <a:r>
              <a:rPr lang="en-GB" dirty="0"/>
              <a:t>Improvements in each genebank’s efficiency, effectiveness, throughput, quality</a:t>
            </a:r>
          </a:p>
          <a:p>
            <a:pPr lvl="1"/>
            <a:r>
              <a:rPr lang="en-GB" dirty="0"/>
              <a:t>SOPs</a:t>
            </a:r>
          </a:p>
          <a:p>
            <a:pPr lvl="1"/>
            <a:r>
              <a:rPr lang="en-GB" dirty="0"/>
              <a:t>Automation</a:t>
            </a:r>
          </a:p>
          <a:p>
            <a:r>
              <a:rPr lang="en-GB" dirty="0"/>
              <a:t>Larger scale improvements</a:t>
            </a:r>
          </a:p>
          <a:p>
            <a:pPr lvl="1"/>
            <a:r>
              <a:rPr lang="en-GB" dirty="0"/>
              <a:t>Service provision</a:t>
            </a:r>
          </a:p>
          <a:p>
            <a:pPr lvl="1"/>
            <a:r>
              <a:rPr lang="en-GB" dirty="0"/>
              <a:t>CGIAR system</a:t>
            </a:r>
          </a:p>
          <a:p>
            <a:pPr lvl="1"/>
            <a:r>
              <a:rPr lang="en-GB" dirty="0"/>
              <a:t>Global integration</a:t>
            </a:r>
          </a:p>
          <a:p>
            <a:r>
              <a:rPr lang="en-GB" dirty="0"/>
              <a:t>R&amp;D for improved effectiveness</a:t>
            </a:r>
          </a:p>
          <a:p>
            <a:pPr lvl="1"/>
            <a:r>
              <a:rPr lang="en-GB" dirty="0"/>
              <a:t>Seed longevity</a:t>
            </a:r>
          </a:p>
          <a:p>
            <a:pPr lvl="1"/>
            <a:r>
              <a:rPr lang="en-GB" dirty="0"/>
              <a:t>Cryopreservation &amp; tissue culture</a:t>
            </a:r>
          </a:p>
          <a:p>
            <a:pPr lvl="1"/>
            <a:r>
              <a:rPr lang="en-GB" dirty="0"/>
              <a:t>CWR, forages, trees</a:t>
            </a:r>
          </a:p>
          <a:p>
            <a:pPr lvl="1"/>
            <a:r>
              <a:rPr lang="en-GB" dirty="0"/>
              <a:t>Phytosanitary controls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48F0EB-F975-41EA-A806-C1F477B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" y="298769"/>
            <a:ext cx="10449612" cy="782016"/>
          </a:xfrm>
        </p:spPr>
        <p:txBody>
          <a:bodyPr/>
          <a:lstStyle/>
          <a:p>
            <a:pPr algn="ctr"/>
            <a:r>
              <a:rPr lang="en-GB" dirty="0"/>
              <a:t>Conserving and delivering resources the right way</a:t>
            </a:r>
          </a:p>
        </p:txBody>
      </p:sp>
    </p:spTree>
    <p:extLst>
      <p:ext uri="{BB962C8B-B14F-4D97-AF65-F5344CB8AC3E}">
        <p14:creationId xmlns:p14="http://schemas.microsoft.com/office/powerpoint/2010/main" val="152689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7D56B-464B-4CC7-9862-C54DBB1D9E73}"/>
              </a:ext>
            </a:extLst>
          </p:cNvPr>
          <p:cNvSpPr/>
          <p:nvPr/>
        </p:nvSpPr>
        <p:spPr>
          <a:xfrm>
            <a:off x="1827370" y="1620200"/>
            <a:ext cx="2639505" cy="227657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sitting, food, piece, table&#10;&#10;Description automatically generated">
            <a:extLst>
              <a:ext uri="{FF2B5EF4-FFF2-40B4-BE49-F238E27FC236}">
                <a16:creationId xmlns:a16="http://schemas.microsoft.com/office/drawing/2014/main" id="{1D1DB2EB-F4D9-425F-AD9A-A0957CF69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2383" y="2370812"/>
            <a:ext cx="1269479" cy="952109"/>
          </a:xfrm>
          <a:prstGeom prst="rect">
            <a:avLst/>
          </a:prstGeom>
        </p:spPr>
      </p:pic>
      <p:pic>
        <p:nvPicPr>
          <p:cNvPr id="14" name="Picture 13" descr="A picture containing sitting, food, piece, table&#10;&#10;Description automatically generated">
            <a:extLst>
              <a:ext uri="{FF2B5EF4-FFF2-40B4-BE49-F238E27FC236}">
                <a16:creationId xmlns:a16="http://schemas.microsoft.com/office/drawing/2014/main" id="{C8BE2ED7-86E9-430B-A94E-888C1544D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50085" y="1947416"/>
            <a:ext cx="1269479" cy="95210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A306953-2424-41DB-A70B-C191740EEBD2}"/>
              </a:ext>
            </a:extLst>
          </p:cNvPr>
          <p:cNvSpPr/>
          <p:nvPr/>
        </p:nvSpPr>
        <p:spPr>
          <a:xfrm>
            <a:off x="6471856" y="4985678"/>
            <a:ext cx="1516533" cy="131684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GB" dirty="0"/>
              <a:t>Check</a:t>
            </a:r>
          </a:p>
          <a:p>
            <a:pPr algn="ctr"/>
            <a:r>
              <a:rPr lang="en-GB" dirty="0"/>
              <a:t>Weigh/count</a:t>
            </a:r>
            <a:br>
              <a:rPr lang="en-GB" dirty="0"/>
            </a:br>
            <a:r>
              <a:rPr lang="en-GB" dirty="0"/>
              <a:t>Pack</a:t>
            </a:r>
            <a:br>
              <a:rPr lang="en-GB" dirty="0"/>
            </a:br>
            <a:r>
              <a:rPr lang="en-GB" dirty="0"/>
              <a:t>Label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3C9399-B39D-4545-8CCD-55B09B3F2F29}"/>
              </a:ext>
            </a:extLst>
          </p:cNvPr>
          <p:cNvSpPr/>
          <p:nvPr/>
        </p:nvSpPr>
        <p:spPr>
          <a:xfrm>
            <a:off x="5396067" y="2644474"/>
            <a:ext cx="1736890" cy="14605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Check</a:t>
            </a:r>
          </a:p>
          <a:p>
            <a:pPr algn="ctr"/>
            <a:r>
              <a:rPr lang="en-GB" dirty="0"/>
              <a:t>Equilibrate</a:t>
            </a:r>
          </a:p>
          <a:p>
            <a:pPr algn="ctr"/>
            <a:r>
              <a:rPr lang="en-GB" dirty="0"/>
              <a:t>Open</a:t>
            </a:r>
          </a:p>
          <a:p>
            <a:pPr algn="ctr"/>
            <a:r>
              <a:rPr lang="en-GB" dirty="0"/>
              <a:t>Check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B0F1DE-99DE-4422-9F19-FF00FBE1AD17}"/>
              </a:ext>
            </a:extLst>
          </p:cNvPr>
          <p:cNvSpPr/>
          <p:nvPr/>
        </p:nvSpPr>
        <p:spPr>
          <a:xfrm>
            <a:off x="4120906" y="5323864"/>
            <a:ext cx="1701537" cy="6693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Re-dry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59CA8F-E9A9-4435-8ED0-BD15489978AD}"/>
              </a:ext>
            </a:extLst>
          </p:cNvPr>
          <p:cNvSpPr/>
          <p:nvPr/>
        </p:nvSpPr>
        <p:spPr>
          <a:xfrm>
            <a:off x="2056188" y="5142297"/>
            <a:ext cx="1415304" cy="10324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Check,</a:t>
            </a:r>
          </a:p>
          <a:p>
            <a:pPr algn="ctr"/>
            <a:r>
              <a:rPr lang="en-GB" dirty="0"/>
              <a:t>Weigh/count</a:t>
            </a:r>
          </a:p>
          <a:p>
            <a:pPr algn="ctr"/>
            <a:r>
              <a:rPr lang="en-GB" dirty="0"/>
              <a:t>Seal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B2A116-1237-4A21-9002-6C5C7BDB1E6C}"/>
              </a:ext>
            </a:extLst>
          </p:cNvPr>
          <p:cNvSpPr/>
          <p:nvPr/>
        </p:nvSpPr>
        <p:spPr>
          <a:xfrm>
            <a:off x="8637803" y="4751186"/>
            <a:ext cx="1365765" cy="181465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</a:t>
            </a:r>
          </a:p>
          <a:p>
            <a:pPr algn="ctr"/>
            <a:r>
              <a:rPr lang="en-GB" dirty="0"/>
              <a:t>Test</a:t>
            </a:r>
          </a:p>
          <a:p>
            <a:pPr algn="ctr"/>
            <a:r>
              <a:rPr lang="en-GB" dirty="0"/>
              <a:t>Pack</a:t>
            </a:r>
          </a:p>
          <a:p>
            <a:pPr algn="ctr"/>
            <a:r>
              <a:rPr lang="en-GB" dirty="0"/>
              <a:t>Label</a:t>
            </a:r>
          </a:p>
          <a:p>
            <a:pPr algn="ctr"/>
            <a:r>
              <a:rPr lang="en-GB" dirty="0"/>
              <a:t>Check</a:t>
            </a:r>
          </a:p>
          <a:p>
            <a:pPr algn="ctr"/>
            <a:r>
              <a:rPr lang="en-GB" dirty="0"/>
              <a:t>Ship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38BFFC-98C0-4450-98DA-696BAAB04D93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3781862" y="2423470"/>
            <a:ext cx="1768223" cy="42339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4EC96D-C25B-4EEB-B11E-5268683381D7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V="1">
            <a:off x="2763840" y="3896772"/>
            <a:ext cx="383282" cy="1245524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2874FF-18C8-4081-8935-E16467578412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10003567" y="5658514"/>
            <a:ext cx="560738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49F95EF-71A6-454A-B617-445D6C01A92F}"/>
              </a:ext>
            </a:extLst>
          </p:cNvPr>
          <p:cNvCxnSpPr>
            <a:cxnSpLocks/>
            <a:stCxn id="17" idx="6"/>
            <a:endCxn id="24" idx="2"/>
          </p:cNvCxnSpPr>
          <p:nvPr/>
        </p:nvCxnSpPr>
        <p:spPr>
          <a:xfrm>
            <a:off x="7988388" y="5644100"/>
            <a:ext cx="649414" cy="1441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8BADB3-3279-45C0-A0EC-B827B79591AA}"/>
              </a:ext>
            </a:extLst>
          </p:cNvPr>
          <p:cNvCxnSpPr>
            <a:cxnSpLocks/>
            <a:stCxn id="18" idx="4"/>
            <a:endCxn id="17" idx="0"/>
          </p:cNvCxnSpPr>
          <p:nvPr/>
        </p:nvCxnSpPr>
        <p:spPr>
          <a:xfrm>
            <a:off x="6264512" y="4105038"/>
            <a:ext cx="965610" cy="88064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16F63C-E486-43A2-BA2F-9E2455BB5B87}"/>
              </a:ext>
            </a:extLst>
          </p:cNvPr>
          <p:cNvCxnSpPr>
            <a:cxnSpLocks/>
            <a:stCxn id="18" idx="4"/>
            <a:endCxn id="19" idx="0"/>
          </p:cNvCxnSpPr>
          <p:nvPr/>
        </p:nvCxnSpPr>
        <p:spPr>
          <a:xfrm flipH="1">
            <a:off x="4971674" y="4105039"/>
            <a:ext cx="1292838" cy="1218825"/>
          </a:xfrm>
          <a:prstGeom prst="straightConnector1">
            <a:avLst/>
          </a:prstGeom>
          <a:ln w="57150">
            <a:solidFill>
              <a:srgbClr val="0E5AB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2E2F94-58A6-4838-848E-2BB08E9298D7}"/>
              </a:ext>
            </a:extLst>
          </p:cNvPr>
          <p:cNvCxnSpPr>
            <a:cxnSpLocks/>
            <a:stCxn id="19" idx="2"/>
            <a:endCxn id="21" idx="6"/>
          </p:cNvCxnSpPr>
          <p:nvPr/>
        </p:nvCxnSpPr>
        <p:spPr>
          <a:xfrm flipH="1">
            <a:off x="3471493" y="5658515"/>
            <a:ext cx="649413" cy="0"/>
          </a:xfrm>
          <a:prstGeom prst="straightConnector1">
            <a:avLst/>
          </a:prstGeom>
          <a:ln w="57150">
            <a:solidFill>
              <a:srgbClr val="0E5AB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70">
            <a:extLst>
              <a:ext uri="{FF2B5EF4-FFF2-40B4-BE49-F238E27FC236}">
                <a16:creationId xmlns:a16="http://schemas.microsoft.com/office/drawing/2014/main" id="{FBA12D94-8602-4ABA-9BC8-E6EE1803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 withdrawal for distribution:</a:t>
            </a:r>
            <a:br>
              <a:rPr lang="en-GB" dirty="0"/>
            </a:br>
            <a:r>
              <a:rPr lang="en-GB" dirty="0"/>
              <a:t>calling out for automation</a:t>
            </a:r>
          </a:p>
        </p:txBody>
      </p:sp>
    </p:spTree>
    <p:extLst>
      <p:ext uri="{BB962C8B-B14F-4D97-AF65-F5344CB8AC3E}">
        <p14:creationId xmlns:p14="http://schemas.microsoft.com/office/powerpoint/2010/main" val="2703398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C496E0-C8DB-4789-AD74-3BF27919A02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dirty="0"/>
              <a:t>Long-term base conservation</a:t>
            </a:r>
          </a:p>
          <a:p>
            <a:pPr>
              <a:spcBef>
                <a:spcPts val="600"/>
              </a:spcBef>
            </a:pPr>
            <a:r>
              <a:rPr lang="en-GB" dirty="0"/>
              <a:t>Distribution</a:t>
            </a:r>
          </a:p>
          <a:p>
            <a:pPr>
              <a:spcBef>
                <a:spcPts val="600"/>
              </a:spcBef>
            </a:pPr>
            <a:r>
              <a:rPr lang="en-GB" dirty="0"/>
              <a:t>Regeneration / re-culturing </a:t>
            </a:r>
          </a:p>
          <a:p>
            <a:pPr>
              <a:spcBef>
                <a:spcPts val="600"/>
              </a:spcBef>
            </a:pPr>
            <a:r>
              <a:rPr lang="en-GB" dirty="0"/>
              <a:t>Phenotyping</a:t>
            </a:r>
          </a:p>
          <a:p>
            <a:pPr>
              <a:spcBef>
                <a:spcPts val="600"/>
              </a:spcBef>
            </a:pPr>
            <a:r>
              <a:rPr lang="en-GB" dirty="0"/>
              <a:t>Health &amp; viability testing</a:t>
            </a:r>
          </a:p>
          <a:p>
            <a:pPr>
              <a:spcBef>
                <a:spcPts val="600"/>
              </a:spcBef>
            </a:pPr>
            <a:r>
              <a:rPr lang="en-GB" dirty="0"/>
              <a:t>Genetic integrity testing</a:t>
            </a:r>
          </a:p>
          <a:p>
            <a:pPr>
              <a:spcBef>
                <a:spcPts val="600"/>
              </a:spcBef>
            </a:pPr>
            <a:r>
              <a:rPr lang="en-GB" dirty="0"/>
              <a:t>Phytosanitary control</a:t>
            </a:r>
          </a:p>
          <a:p>
            <a:pPr>
              <a:spcBef>
                <a:spcPts val="600"/>
              </a:spcBef>
            </a:pPr>
            <a:r>
              <a:rPr lang="en-GB" dirty="0"/>
              <a:t>Georeferencing &amp; spatial analysis</a:t>
            </a:r>
          </a:p>
          <a:p>
            <a:pPr>
              <a:spcBef>
                <a:spcPts val="600"/>
              </a:spcBef>
            </a:pPr>
            <a:r>
              <a:rPr lang="en-GB" dirty="0"/>
              <a:t>Providing public access to data</a:t>
            </a:r>
          </a:p>
          <a:p>
            <a:pPr>
              <a:spcBef>
                <a:spcPts val="600"/>
              </a:spcBef>
            </a:pPr>
            <a:r>
              <a:rPr lang="en-GB" dirty="0"/>
              <a:t>Engaging in policy discussions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C27859-9021-4BC6-9E10-DF22989DF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97" y="298769"/>
            <a:ext cx="8344610" cy="782016"/>
          </a:xfrm>
        </p:spPr>
        <p:txBody>
          <a:bodyPr/>
          <a:lstStyle/>
          <a:p>
            <a:r>
              <a:rPr lang="en-GB" dirty="0"/>
              <a:t>Service provision:</a:t>
            </a:r>
            <a:br>
              <a:rPr lang="en-GB" dirty="0"/>
            </a:br>
            <a:r>
              <a:rPr lang="en-GB" sz="2800" dirty="0"/>
              <a:t>Not every genebank has to do everything in-house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076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62E0E-D70C-462C-9380-243C43E5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298769"/>
            <a:ext cx="10812545" cy="782016"/>
          </a:xfrm>
        </p:spPr>
        <p:txBody>
          <a:bodyPr/>
          <a:lstStyle/>
          <a:p>
            <a:r>
              <a:rPr lang="en-GB" dirty="0"/>
              <a:t>One CGIAR: should we adopt a USA/India-like model?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6C44CE-220C-4A00-B2B4-3CF26BC7A659}"/>
              </a:ext>
            </a:extLst>
          </p:cNvPr>
          <p:cNvSpPr/>
          <p:nvPr/>
        </p:nvSpPr>
        <p:spPr>
          <a:xfrm>
            <a:off x="1792664" y="3058998"/>
            <a:ext cx="3544479" cy="21917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/>
              <a:t>Central facility</a:t>
            </a:r>
            <a:br>
              <a:rPr lang="en-GB" b="1" dirty="0"/>
            </a:br>
            <a:r>
              <a:rPr lang="en-GB" b="1" dirty="0"/>
              <a:t>LTS &amp; MTS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Optimised for long-term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Full testing for viability, </a:t>
            </a:r>
            <a:br>
              <a:rPr lang="en-GB" dirty="0"/>
            </a:br>
            <a:r>
              <a:rPr lang="en-GB" dirty="0"/>
              <a:t>health, genetic integrity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5DF8DF-AA45-4CDC-BF47-DEFF21B2A4D1}"/>
              </a:ext>
            </a:extLst>
          </p:cNvPr>
          <p:cNvSpPr/>
          <p:nvPr/>
        </p:nvSpPr>
        <p:spPr>
          <a:xfrm>
            <a:off x="6421224" y="1621410"/>
            <a:ext cx="3723588" cy="21917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/>
              <a:t>Set of regeneration hubs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Optimised for production of </a:t>
            </a:r>
            <a:br>
              <a:rPr lang="en-GB" dirty="0"/>
            </a:br>
            <a:r>
              <a:rPr lang="en-GB" dirty="0"/>
              <a:t>high-quality seed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Replaces seed in distribution hub,</a:t>
            </a:r>
            <a:br>
              <a:rPr lang="en-GB" dirty="0"/>
            </a:br>
            <a:r>
              <a:rPr lang="en-GB" dirty="0"/>
              <a:t>central facility, safety backup,</a:t>
            </a:r>
            <a:br>
              <a:rPr lang="en-GB" dirty="0"/>
            </a:br>
            <a:r>
              <a:rPr lang="en-GB" dirty="0"/>
              <a:t>SGSV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D6418A-48BD-4B08-907E-1DA4A3BA381D}"/>
              </a:ext>
            </a:extLst>
          </p:cNvPr>
          <p:cNvSpPr/>
          <p:nvPr/>
        </p:nvSpPr>
        <p:spPr>
          <a:xfrm>
            <a:off x="6421224" y="4496586"/>
            <a:ext cx="3723588" cy="21917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b="1" dirty="0"/>
              <a:t>Set of distribution hubs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Optimised for interaction </a:t>
            </a:r>
            <a:br>
              <a:rPr lang="en-GB" dirty="0"/>
            </a:br>
            <a:r>
              <a:rPr lang="en-GB" dirty="0"/>
              <a:t>with users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EEB81F-575B-4036-AAAE-6CA95D5B6576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5337142" y="2639170"/>
            <a:ext cx="1084082" cy="1515694"/>
          </a:xfrm>
          <a:prstGeom prst="straightConnector1">
            <a:avLst/>
          </a:prstGeom>
          <a:ln w="57150">
            <a:solidFill>
              <a:srgbClr val="0E5ABA"/>
            </a:solidFill>
            <a:prstDash val="solid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FFE8BD-1817-4050-96F7-0FC9AAE8F64D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 flipV="1">
            <a:off x="5337142" y="4154864"/>
            <a:ext cx="1084082" cy="1437588"/>
          </a:xfrm>
          <a:prstGeom prst="straightConnector1">
            <a:avLst/>
          </a:prstGeom>
          <a:ln w="57150">
            <a:solidFill>
              <a:srgbClr val="0E5ABA"/>
            </a:solidFill>
            <a:prstDash val="solid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3F7808-BD36-4631-8879-C8B545CA2F2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8283018" y="3813142"/>
            <a:ext cx="0" cy="683444"/>
          </a:xfrm>
          <a:prstGeom prst="straightConnector1">
            <a:avLst/>
          </a:prstGeom>
          <a:ln w="57150">
            <a:solidFill>
              <a:srgbClr val="0E5ABA"/>
            </a:solidFill>
            <a:prstDash val="solid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6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798C40-3962-408D-8555-206D551B1B0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96279" y="1701539"/>
            <a:ext cx="10759915" cy="4911364"/>
          </a:xfrm>
        </p:spPr>
        <p:txBody>
          <a:bodyPr/>
          <a:lstStyle/>
          <a:p>
            <a:pPr marL="571500" indent="-606425"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GB" dirty="0"/>
              <a:t>Single management</a:t>
            </a:r>
          </a:p>
          <a:p>
            <a:pPr marL="571500" indent="-606425"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GB" dirty="0"/>
              <a:t>Benefits of scale within crop groups:</a:t>
            </a:r>
            <a:br>
              <a:rPr lang="en-GB" dirty="0"/>
            </a:br>
            <a:r>
              <a:rPr lang="en-GB" dirty="0"/>
              <a:t>automation, specialisation, harmonisation of standards</a:t>
            </a:r>
          </a:p>
          <a:p>
            <a:pPr marL="571500" indent="-606425"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GB" dirty="0"/>
              <a:t>Easier engagement with international fora</a:t>
            </a:r>
          </a:p>
          <a:p>
            <a:pPr marL="571500" indent="-606425">
              <a:buClr>
                <a:srgbClr val="FF0000"/>
              </a:buClr>
              <a:buSzPct val="200000"/>
              <a:buFont typeface="Wingdings" panose="05000000000000000000" pitchFamily="2" charset="2"/>
              <a:buChar char=""/>
            </a:pPr>
            <a:r>
              <a:rPr lang="en-GB" dirty="0"/>
              <a:t>International transfers for genebank management</a:t>
            </a:r>
          </a:p>
          <a:p>
            <a:pPr marL="571500" indent="-606425">
              <a:buClr>
                <a:srgbClr val="FF0000"/>
              </a:buClr>
              <a:buSzPct val="200000"/>
              <a:buFont typeface="Wingdings" panose="05000000000000000000" pitchFamily="2" charset="2"/>
              <a:buChar char=""/>
            </a:pPr>
            <a:r>
              <a:rPr lang="en-GB" dirty="0"/>
              <a:t>Politically challenging</a:t>
            </a:r>
          </a:p>
          <a:p>
            <a:pPr marL="571500" indent="-606425">
              <a:buClr>
                <a:srgbClr val="FF0000"/>
              </a:buClr>
              <a:buSzPct val="200000"/>
              <a:buFont typeface="Wingdings" panose="05000000000000000000" pitchFamily="2" charset="2"/>
              <a:buChar char=""/>
            </a:pPr>
            <a:r>
              <a:rPr lang="en-GB" dirty="0"/>
              <a:t>Single global facility not possible or desirable</a:t>
            </a:r>
          </a:p>
          <a:p>
            <a:pPr marL="0" indent="0" algn="ctr">
              <a:spcBef>
                <a:spcPts val="3000"/>
              </a:spcBef>
              <a:buClr>
                <a:srgbClr val="FF0000"/>
              </a:buClr>
              <a:buSzPct val="200000"/>
              <a:buNone/>
            </a:pPr>
            <a:r>
              <a:rPr lang="en-GB" sz="3200" dirty="0">
                <a:solidFill>
                  <a:srgbClr val="0E5ABA"/>
                </a:solidFill>
                <a:sym typeface="Wingdings" panose="05000000000000000000" pitchFamily="2" charset="2"/>
              </a:rPr>
              <a:t> </a:t>
            </a:r>
            <a:r>
              <a:rPr lang="en-GB" sz="3200" dirty="0">
                <a:solidFill>
                  <a:srgbClr val="0E5ABA"/>
                </a:solidFill>
              </a:rPr>
              <a:t>2-3 centralised facilities?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68D46-AA94-4760-B4E0-9B16E4B2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CGIAR: should we adopt a USA/India-like model?</a:t>
            </a:r>
          </a:p>
        </p:txBody>
      </p:sp>
    </p:spTree>
    <p:extLst>
      <p:ext uri="{BB962C8B-B14F-4D97-AF65-F5344CB8AC3E}">
        <p14:creationId xmlns:p14="http://schemas.microsoft.com/office/powerpoint/2010/main" val="283851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1F73B9-AF3D-48E3-AF0D-2A65A1B4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8336" y="84841"/>
            <a:ext cx="3318927" cy="6726025"/>
          </a:xfrm>
        </p:spPr>
        <p:txBody>
          <a:bodyPr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Coevolution of technology and policy</a:t>
            </a:r>
          </a:p>
          <a:p>
            <a:pPr>
              <a:spcAft>
                <a:spcPts val="600"/>
              </a:spcAft>
            </a:pPr>
            <a:endParaRPr lang="en-GB" b="0" dirty="0"/>
          </a:p>
          <a:p>
            <a:pPr>
              <a:spcAft>
                <a:spcPts val="600"/>
              </a:spcAft>
            </a:pPr>
            <a:r>
              <a:rPr lang="en-GB" sz="2000" b="0" dirty="0">
                <a:solidFill>
                  <a:srgbClr val="FFFF00"/>
                </a:solidFill>
              </a:rPr>
              <a:t>Roa </a:t>
            </a:r>
            <a:r>
              <a:rPr lang="en-GB" sz="2000" b="0" i="1" dirty="0">
                <a:solidFill>
                  <a:srgbClr val="FFFF00"/>
                </a:solidFill>
              </a:rPr>
              <a:t>et al</a:t>
            </a:r>
            <a:r>
              <a:rPr lang="en-GB" sz="2000" b="0" dirty="0">
                <a:solidFill>
                  <a:srgbClr val="FFFF00"/>
                </a:solidFill>
              </a:rPr>
              <a:t> 2016</a:t>
            </a:r>
          </a:p>
          <a:p>
            <a:pPr>
              <a:spcAft>
                <a:spcPts val="600"/>
              </a:spcAft>
            </a:pPr>
            <a:r>
              <a:rPr lang="en-GB" sz="1800" b="0" dirty="0">
                <a:solidFill>
                  <a:srgbClr val="FFFF00"/>
                </a:solidFill>
              </a:rPr>
              <a:t>Plant genetic resources: needs, rights and opportunities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7C3AAD-9BD4-4D8F-8BC5-C1115EC7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724" y="0"/>
            <a:ext cx="5618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4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F16310-74EC-4935-8714-AF92C515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integration: whither the GPA and ABS?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6398C2-3A85-4E51-92CE-85D1C101A988}"/>
              </a:ext>
            </a:extLst>
          </p:cNvPr>
          <p:cNvSpPr/>
          <p:nvPr/>
        </p:nvSpPr>
        <p:spPr>
          <a:xfrm>
            <a:off x="1616381" y="4281413"/>
            <a:ext cx="1423447" cy="103695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CGIAR </a:t>
            </a:r>
            <a:br>
              <a:rPr lang="en-GB" dirty="0"/>
            </a:br>
            <a:r>
              <a:rPr lang="en-GB" dirty="0"/>
              <a:t>genebanks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4E7ADA-2A78-419F-A384-85DB8CA570B6}"/>
              </a:ext>
            </a:extLst>
          </p:cNvPr>
          <p:cNvSpPr/>
          <p:nvPr/>
        </p:nvSpPr>
        <p:spPr>
          <a:xfrm>
            <a:off x="5331251" y="4281413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National </a:t>
            </a:r>
            <a:br>
              <a:rPr lang="en-GB" dirty="0"/>
            </a:br>
            <a:r>
              <a:rPr lang="en-GB" dirty="0"/>
              <a:t>genebanks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3F7BCA-CB33-48B8-AB14-2D50D5DD5013}"/>
              </a:ext>
            </a:extLst>
          </p:cNvPr>
          <p:cNvSpPr/>
          <p:nvPr/>
        </p:nvSpPr>
        <p:spPr>
          <a:xfrm>
            <a:off x="7188686" y="4281413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Community </a:t>
            </a:r>
            <a:br>
              <a:rPr lang="en-GB" dirty="0"/>
            </a:br>
            <a:r>
              <a:rPr lang="en-GB" dirty="0"/>
              <a:t>seedbanks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597C2-0BDB-459D-879D-200B32EDFF3D}"/>
              </a:ext>
            </a:extLst>
          </p:cNvPr>
          <p:cNvSpPr/>
          <p:nvPr/>
        </p:nvSpPr>
        <p:spPr>
          <a:xfrm>
            <a:off x="9046122" y="4281413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Private </a:t>
            </a:r>
            <a:br>
              <a:rPr lang="en-GB" dirty="0"/>
            </a:br>
            <a:r>
              <a:rPr lang="en-GB" dirty="0"/>
              <a:t>gene banks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343E35-31A1-464E-ACBB-04422FE0DF99}"/>
              </a:ext>
            </a:extLst>
          </p:cNvPr>
          <p:cNvSpPr/>
          <p:nvPr/>
        </p:nvSpPr>
        <p:spPr>
          <a:xfrm>
            <a:off x="6569541" y="1644149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Local</a:t>
            </a:r>
            <a:br>
              <a:rPr lang="en-GB" dirty="0"/>
            </a:br>
            <a:r>
              <a:rPr lang="en-GB" dirty="0"/>
              <a:t>communities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842455-0357-40D6-B972-0B5F11E8FA1C}"/>
              </a:ext>
            </a:extLst>
          </p:cNvPr>
          <p:cNvSpPr/>
          <p:nvPr/>
        </p:nvSpPr>
        <p:spPr>
          <a:xfrm>
            <a:off x="5933173" y="2941364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Seed </a:t>
            </a:r>
            <a:br>
              <a:rPr lang="en-GB" dirty="0"/>
            </a:br>
            <a:r>
              <a:rPr lang="en-GB" dirty="0"/>
              <a:t>companies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D15FD1-B361-4C59-A32D-E52A8710767A}"/>
              </a:ext>
            </a:extLst>
          </p:cNvPr>
          <p:cNvSpPr/>
          <p:nvPr/>
        </p:nvSpPr>
        <p:spPr>
          <a:xfrm>
            <a:off x="6569541" y="5625463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National </a:t>
            </a:r>
            <a:br>
              <a:rPr lang="en-GB" dirty="0"/>
            </a:br>
            <a:r>
              <a:rPr lang="en-GB" dirty="0"/>
              <a:t>law &amp; policy </a:t>
            </a:r>
            <a:br>
              <a:rPr lang="en-GB" dirty="0"/>
            </a:br>
            <a:r>
              <a:rPr lang="en-GB" dirty="0"/>
              <a:t>makers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21916B-549C-4990-9580-7CAB7ACF055C}"/>
              </a:ext>
            </a:extLst>
          </p:cNvPr>
          <p:cNvSpPr/>
          <p:nvPr/>
        </p:nvSpPr>
        <p:spPr>
          <a:xfrm>
            <a:off x="4092961" y="5625463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International </a:t>
            </a:r>
            <a:br>
              <a:rPr lang="en-GB" dirty="0"/>
            </a:br>
            <a:r>
              <a:rPr lang="en-GB" dirty="0"/>
              <a:t>fora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E2750B-8757-4C91-A77D-B13CD1AA4DFE}"/>
              </a:ext>
            </a:extLst>
          </p:cNvPr>
          <p:cNvSpPr/>
          <p:nvPr/>
        </p:nvSpPr>
        <p:spPr>
          <a:xfrm>
            <a:off x="3748942" y="2941364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Other</a:t>
            </a:r>
            <a:br>
              <a:rPr lang="en-GB" dirty="0"/>
            </a:br>
            <a:r>
              <a:rPr lang="en-GB" dirty="0"/>
              <a:t>breeders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D10E05-AC9A-41DF-B08C-7C7480A8BE74}"/>
              </a:ext>
            </a:extLst>
          </p:cNvPr>
          <p:cNvSpPr/>
          <p:nvPr/>
        </p:nvSpPr>
        <p:spPr>
          <a:xfrm>
            <a:off x="8117404" y="2941364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Researchers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5FFEEE-E35F-413E-8B40-C5217DEF8681}"/>
              </a:ext>
            </a:extLst>
          </p:cNvPr>
          <p:cNvSpPr/>
          <p:nvPr/>
        </p:nvSpPr>
        <p:spPr>
          <a:xfrm>
            <a:off x="3473816" y="4281413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Other</a:t>
            </a:r>
            <a:br>
              <a:rPr lang="en-GB" dirty="0"/>
            </a:br>
            <a:r>
              <a:rPr lang="en-GB" dirty="0"/>
              <a:t>International </a:t>
            </a:r>
            <a:br>
              <a:rPr lang="en-GB"/>
            </a:br>
            <a:r>
              <a:rPr lang="en-GB"/>
              <a:t>genebanks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3846E3-A75E-4B6A-BFE1-66563CAA56CA}"/>
              </a:ext>
            </a:extLst>
          </p:cNvPr>
          <p:cNvSpPr/>
          <p:nvPr/>
        </p:nvSpPr>
        <p:spPr>
          <a:xfrm>
            <a:off x="1564711" y="2941364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CGIAR </a:t>
            </a:r>
            <a:br>
              <a:rPr lang="en-GB" dirty="0"/>
            </a:br>
            <a:r>
              <a:rPr lang="en-GB" dirty="0"/>
              <a:t>Breeders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164107-97CE-4491-9D1A-36F0B977CE21}"/>
              </a:ext>
            </a:extLst>
          </p:cNvPr>
          <p:cNvSpPr/>
          <p:nvPr/>
        </p:nvSpPr>
        <p:spPr>
          <a:xfrm>
            <a:off x="4092961" y="1599315"/>
            <a:ext cx="1423447" cy="1036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dirty="0"/>
              <a:t>Farmers</a:t>
            </a:r>
          </a:p>
        </p:txBody>
      </p:sp>
    </p:spTree>
    <p:extLst>
      <p:ext uri="{BB962C8B-B14F-4D97-AF65-F5344CB8AC3E}">
        <p14:creationId xmlns:p14="http://schemas.microsoft.com/office/powerpoint/2010/main" val="2686172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34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094958-5D35-4F39-8709-904125B2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7" y="571348"/>
            <a:ext cx="9710379" cy="4418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787E1-62BB-4E9A-9544-FFB68B812A64}"/>
              </a:ext>
            </a:extLst>
          </p:cNvPr>
          <p:cNvSpPr txBox="1"/>
          <p:nvPr/>
        </p:nvSpPr>
        <p:spPr>
          <a:xfrm>
            <a:off x="581487" y="4910618"/>
            <a:ext cx="109994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00B0F0"/>
                </a:solidFill>
                <a:effectLst/>
                <a:latin typeface="Harding"/>
              </a:rPr>
              <a:t>In some cases, </a:t>
            </a:r>
            <a:r>
              <a:rPr lang="en-GB" sz="2800" b="0" i="0" dirty="0" err="1">
                <a:solidFill>
                  <a:srgbClr val="00B0F0"/>
                </a:solidFill>
                <a:effectLst/>
                <a:latin typeface="Harding"/>
              </a:rPr>
              <a:t>AlphaFold’s</a:t>
            </a:r>
            <a:r>
              <a:rPr lang="en-GB" sz="2800" b="0" i="0" dirty="0">
                <a:solidFill>
                  <a:srgbClr val="00B0F0"/>
                </a:solidFill>
                <a:effectLst/>
                <a:latin typeface="Harding"/>
              </a:rPr>
              <a:t> structure predictions were indistinguishable from those determined using ‘gold standard’ experimental methods such as X-ray crystallography and, in recent years, </a:t>
            </a:r>
            <a:r>
              <a:rPr lang="en-GB" sz="2800" b="0" i="0" u="none" strike="noStrike" dirty="0">
                <a:solidFill>
                  <a:srgbClr val="00B0F0"/>
                </a:solidFill>
                <a:effectLst/>
                <a:latin typeface="Harding"/>
              </a:rPr>
              <a:t>cryo-electron microscopy</a:t>
            </a:r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9B7D36-FCFB-4553-A21C-7EB1F2559E03}"/>
              </a:ext>
            </a:extLst>
          </p:cNvPr>
          <p:cNvSpPr/>
          <p:nvPr/>
        </p:nvSpPr>
        <p:spPr>
          <a:xfrm>
            <a:off x="165798" y="165798"/>
            <a:ext cx="11862079" cy="6526404"/>
          </a:xfrm>
          <a:prstGeom prst="rect">
            <a:avLst/>
          </a:prstGeom>
          <a:noFill/>
          <a:ln w="333375">
            <a:solidFill>
              <a:srgbClr val="1030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2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0D64A0B-602F-4EC1-926C-C2F6DE9F08F3}"/>
                  </a:ext>
                </a:extLst>
              </p:cNvPr>
              <p:cNvSpPr>
                <a:spLocks noGrp="1"/>
              </p:cNvSpPr>
              <p:nvPr>
                <p:ph type="body" idx="11"/>
              </p:nvPr>
            </p:nvSpPr>
            <p:spPr>
              <a:xfrm>
                <a:off x="496279" y="1682685"/>
                <a:ext cx="10759915" cy="487654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Global Crop Diversity Trust created to reduce conflict</a:t>
                </a:r>
              </a:p>
              <a:p>
                <a:pPr lvl="1"/>
                <a:r>
                  <a:rPr lang="en-GB" dirty="0"/>
                  <a:t>By funding essential genebank operations</a:t>
                </a:r>
              </a:p>
              <a:p>
                <a:pPr lvl="1"/>
                <a:r>
                  <a:rPr lang="en-GB" dirty="0"/>
                  <a:t>Not adequate: need synergies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CGIAR Excellence in Breeding:  Optimizing breeding schemes</a:t>
                </a:r>
              </a:p>
              <a:p>
                <a:pPr marL="457200" lvl="1" indent="0">
                  <a:buNone/>
                </a:pPr>
                <a:r>
                  <a:rPr lang="en-GB" dirty="0"/>
                  <a:t>“It is a common practice for breeding programs to make wide crosses based on the belief that genetic diversity needs to be expanded, rather than [build] an understanding of quantitative genetics principles or knowledge of how diversity changes in a breeding program. As a result, the allele frequency of important traits can be negatively impacted”</a:t>
                </a:r>
                <a:br>
                  <a:rPr lang="en-GB" dirty="0"/>
                </a:br>
                <a:r>
                  <a:rPr lang="en-GB" dirty="0">
                    <a:hlinkClick r:id="rId2"/>
                  </a:rPr>
                  <a:t>https://excellenceinbreeding.org/sites/default/files/manual/EiB-M2_Germplasm%20%20%20trait%20introgression_01-06-20.pdf</a:t>
                </a:r>
                <a:r>
                  <a:rPr lang="en-GB" dirty="0"/>
                  <a:t> 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		</a:t>
                </a:r>
                <a:r>
                  <a:rPr lang="en-GB" dirty="0">
                    <a:solidFill>
                      <a:srgbClr val="0E5ABA"/>
                    </a:solidFill>
                    <a:ea typeface="Cambria Math" panose="02040503050406030204" pitchFamily="18" charset="0"/>
                  </a:rPr>
                  <a:t>Rate of genetic gain: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E5A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E5A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E5A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GB" i="1" smtClean="0">
                        <a:solidFill>
                          <a:srgbClr val="0E5AB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i="1" smtClean="0">
                            <a:solidFill>
                              <a:srgbClr val="0E5A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 smtClean="0">
                                <a:solidFill>
                                  <a:srgbClr val="0E5AB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E5AB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solidFill>
                                  <a:srgbClr val="0E5AB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rgbClr val="0E5A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rgbClr val="0E5A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b="0" i="1" smtClean="0">
                                    <a:solidFill>
                                      <a:srgbClr val="0E5A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GB" b="0" i="1" smtClean="0">
                                    <a:solidFill>
                                      <a:srgbClr val="0E5A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E5AB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b="0" i="1" smtClean="0">
                            <a:solidFill>
                              <a:srgbClr val="0E5A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GB" dirty="0">
                  <a:solidFill>
                    <a:srgbClr val="0E5ABA"/>
                  </a:solidFill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0D64A0B-602F-4EC1-926C-C2F6DE9F0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1"/>
              </p:nvPr>
            </p:nvSpPr>
            <p:spPr>
              <a:xfrm>
                <a:off x="496279" y="1682685"/>
                <a:ext cx="10759915" cy="4876546"/>
              </a:xfrm>
              <a:blipFill>
                <a:blip r:embed="rId3"/>
                <a:stretch>
                  <a:fillRect l="-737" t="-1000" b="-11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0D6AC32-F6C0-4F14-8B93-D8421681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Immediate impact </a:t>
            </a:r>
            <a:r>
              <a:rPr lang="en-GB" i="1" dirty="0"/>
              <a:t>vs</a:t>
            </a:r>
            <a:r>
              <a:rPr lang="en-GB" dirty="0"/>
              <a:t> long term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2060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59DF-CBEA-4C4C-AFD2-68A7BE17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CGIAR genebanks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3CDF-F3B1-4D22-A46E-7BBD23EF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12277"/>
            <a:ext cx="11335657" cy="80562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dirty="0"/>
              <a:t>Conserving and facilitating use of diversity of mandate species: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CFB9F2-5E73-45DA-BE8A-B089BCC3F1CA}"/>
              </a:ext>
            </a:extLst>
          </p:cNvPr>
          <p:cNvSpPr txBox="1">
            <a:spLocks/>
          </p:cNvSpPr>
          <p:nvPr/>
        </p:nvSpPr>
        <p:spPr>
          <a:xfrm>
            <a:off x="609599" y="2115879"/>
            <a:ext cx="11335657" cy="4400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/>
              <a:buNone/>
            </a:pPr>
            <a:endParaRPr lang="en-GB" dirty="0"/>
          </a:p>
          <a:p>
            <a:pPr>
              <a:spcBef>
                <a:spcPts val="2400"/>
              </a:spcBef>
            </a:pPr>
            <a:r>
              <a:rPr lang="en-GB" dirty="0"/>
              <a:t>The diversity that was lost in the green revolution?</a:t>
            </a:r>
          </a:p>
        </p:txBody>
      </p:sp>
    </p:spTree>
    <p:extLst>
      <p:ext uri="{BB962C8B-B14F-4D97-AF65-F5344CB8AC3E}">
        <p14:creationId xmlns:p14="http://schemas.microsoft.com/office/powerpoint/2010/main" val="37609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59DF-CBEA-4C4C-AFD2-68A7BE17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CGIAR genebanks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3CDF-F3B1-4D22-A46E-7BBD23EF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12277"/>
            <a:ext cx="11335657" cy="80562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dirty="0"/>
              <a:t>Conserving and facilitating use of diversity of mandate species: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CFB9F2-5E73-45DA-BE8A-B089BCC3F1CA}"/>
              </a:ext>
            </a:extLst>
          </p:cNvPr>
          <p:cNvSpPr txBox="1">
            <a:spLocks/>
          </p:cNvSpPr>
          <p:nvPr/>
        </p:nvSpPr>
        <p:spPr>
          <a:xfrm>
            <a:off x="609599" y="2115879"/>
            <a:ext cx="11335657" cy="4400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/>
              <a:buNone/>
            </a:pPr>
            <a:endParaRPr lang="en-GB" dirty="0"/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FF0000"/>
                </a:solidFill>
              </a:rPr>
              <a:t>The diversity that was lost in the green revolution?</a:t>
            </a:r>
          </a:p>
          <a:p>
            <a:pPr>
              <a:spcBef>
                <a:spcPts val="2400"/>
              </a:spcBef>
            </a:pPr>
            <a:r>
              <a:rPr lang="en-GB" dirty="0"/>
              <a:t>Heritage varieties?</a:t>
            </a:r>
          </a:p>
        </p:txBody>
      </p:sp>
    </p:spTree>
    <p:extLst>
      <p:ext uri="{BB962C8B-B14F-4D97-AF65-F5344CB8AC3E}">
        <p14:creationId xmlns:p14="http://schemas.microsoft.com/office/powerpoint/2010/main" val="77001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59DF-CBEA-4C4C-AFD2-68A7BE17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CGIAR genebanks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3CDF-F3B1-4D22-A46E-7BBD23EF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12277"/>
            <a:ext cx="11335657" cy="80562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dirty="0"/>
              <a:t>Conserving and facilitating use of diversity of mandate species: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CFB9F2-5E73-45DA-BE8A-B089BCC3F1CA}"/>
              </a:ext>
            </a:extLst>
          </p:cNvPr>
          <p:cNvSpPr txBox="1">
            <a:spLocks/>
          </p:cNvSpPr>
          <p:nvPr/>
        </p:nvSpPr>
        <p:spPr>
          <a:xfrm>
            <a:off x="609599" y="2115879"/>
            <a:ext cx="11335657" cy="4400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/>
              <a:buNone/>
            </a:pPr>
            <a:endParaRPr lang="en-GB" dirty="0"/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FF0000"/>
                </a:solidFill>
              </a:rPr>
              <a:t>The diversity that was lost in the green revolution?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EDA723"/>
                </a:solidFill>
              </a:rPr>
              <a:t>Heritage varieties?</a:t>
            </a:r>
          </a:p>
          <a:p>
            <a:pPr>
              <a:spcBef>
                <a:spcPts val="2400"/>
              </a:spcBef>
            </a:pPr>
            <a:r>
              <a:rPr lang="en-GB" dirty="0"/>
              <a:t>Functional variants of genes not in breeders’ working collections?</a:t>
            </a:r>
          </a:p>
        </p:txBody>
      </p:sp>
    </p:spTree>
    <p:extLst>
      <p:ext uri="{BB962C8B-B14F-4D97-AF65-F5344CB8AC3E}">
        <p14:creationId xmlns:p14="http://schemas.microsoft.com/office/powerpoint/2010/main" val="279173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59DF-CBEA-4C4C-AFD2-68A7BE17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CGIAR genebanks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3CDF-F3B1-4D22-A46E-7BBD23EF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12277"/>
            <a:ext cx="11335657" cy="80562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dirty="0"/>
              <a:t>Conserving and facilitating use of diversity of mandate species: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CFB9F2-5E73-45DA-BE8A-B089BCC3F1CA}"/>
              </a:ext>
            </a:extLst>
          </p:cNvPr>
          <p:cNvSpPr txBox="1">
            <a:spLocks/>
          </p:cNvSpPr>
          <p:nvPr/>
        </p:nvSpPr>
        <p:spPr>
          <a:xfrm>
            <a:off x="609599" y="2115879"/>
            <a:ext cx="11335657" cy="4400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/>
              <a:buNone/>
            </a:pPr>
            <a:endParaRPr lang="en-GB" dirty="0"/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FF0000"/>
                </a:solidFill>
              </a:rPr>
              <a:t>The diversity that was lost in the green revolution?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EDA723"/>
                </a:solidFill>
              </a:rPr>
              <a:t>Heritage varieties?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00B050"/>
                </a:solidFill>
              </a:rPr>
              <a:t>Functional variants of genes not in breeders’ working collections?</a:t>
            </a:r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00B050"/>
                </a:solidFill>
              </a:rPr>
              <a:t>Genomes of immediate interest to breeders?</a:t>
            </a:r>
          </a:p>
        </p:txBody>
      </p:sp>
    </p:spTree>
    <p:extLst>
      <p:ext uri="{BB962C8B-B14F-4D97-AF65-F5344CB8AC3E}">
        <p14:creationId xmlns:p14="http://schemas.microsoft.com/office/powerpoint/2010/main" val="2531863895"/>
      </p:ext>
    </p:extLst>
  </p:cSld>
  <p:clrMapOvr>
    <a:masterClrMapping/>
  </p:clrMapOvr>
</p:sld>
</file>

<file path=ppt/theme/theme1.xml><?xml version="1.0" encoding="utf-8"?>
<a:theme xmlns:a="http://schemas.openxmlformats.org/drawingml/2006/main" name="GHUs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Macintosh PowerPoint</Application>
  <PresentationFormat>Widescreen</PresentationFormat>
  <Paragraphs>250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Harding</vt:lpstr>
      <vt:lpstr>Verdana</vt:lpstr>
      <vt:lpstr>Wingdings</vt:lpstr>
      <vt:lpstr>GHUs meeting</vt:lpstr>
      <vt:lpstr>The future of genebanks: How far should the CGIAR genebanks dare to go?  Ruaraidh Sackville Hamilton 17 June 2021</vt:lpstr>
      <vt:lpstr>Outline</vt:lpstr>
      <vt:lpstr>PowerPoint Presentation</vt:lpstr>
      <vt:lpstr>PowerPoint Presentation</vt:lpstr>
      <vt:lpstr>Immediate impact vs long term sustainability</vt:lpstr>
      <vt:lpstr>What are the CGIAR genebanks for?</vt:lpstr>
      <vt:lpstr>What are the CGIAR genebanks for?</vt:lpstr>
      <vt:lpstr>What are the CGIAR genebanks for?</vt:lpstr>
      <vt:lpstr>What are the CGIAR genebanks for?</vt:lpstr>
      <vt:lpstr>Don’t underestimate the amount of diversity!</vt:lpstr>
      <vt:lpstr>1037,000????  How many ????</vt:lpstr>
      <vt:lpstr>Implications</vt:lpstr>
      <vt:lpstr>30 years from now: Conserving and delivering the right resources</vt:lpstr>
      <vt:lpstr>30 years from now: all variants of all genes known and catalogued</vt:lpstr>
      <vt:lpstr>30 years from now: accession-specific values for conservation and use estimated</vt:lpstr>
      <vt:lpstr>30 years from now: collection composition optimised</vt:lpstr>
      <vt:lpstr>30 years from now: delivery well matched to users’ needs</vt:lpstr>
      <vt:lpstr>30 years from now: Conserving and delivering resources the right way</vt:lpstr>
      <vt:lpstr>30 years from now: policy in harmony with technology 20 years from now</vt:lpstr>
      <vt:lpstr>Management targets</vt:lpstr>
      <vt:lpstr>21st century genebank, materials and process management</vt:lpstr>
      <vt:lpstr>How should we get there?</vt:lpstr>
      <vt:lpstr>Building knowledge</vt:lpstr>
      <vt:lpstr>Supporting innovation</vt:lpstr>
      <vt:lpstr>Conserving and delivering resources the right way</vt:lpstr>
      <vt:lpstr>Seed withdrawal for distribution: calling out for automation</vt:lpstr>
      <vt:lpstr>Service provision: Not every genebank has to do everything in-house</vt:lpstr>
      <vt:lpstr>One CGIAR: should we adopt a USA/India-like model?</vt:lpstr>
      <vt:lpstr>One CGIAR: should we adopt a USA/India-like model?</vt:lpstr>
      <vt:lpstr>Global integration: whither the GPA and ABS?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and roles of the CGIAR genebanks: towards a 2030 vision  Ruaraidh Sackville Hamilton 22 Sept 2020</dc:title>
  <dc:creator>Ruaraidh Sackville Hamilton</dc:creator>
  <cp:lastModifiedBy>Marta Millere</cp:lastModifiedBy>
  <cp:revision>2</cp:revision>
  <dcterms:created xsi:type="dcterms:W3CDTF">2020-09-20T11:14:14Z</dcterms:created>
  <dcterms:modified xsi:type="dcterms:W3CDTF">2022-09-07T06:20:33Z</dcterms:modified>
</cp:coreProperties>
</file>